
<file path=[Content_Types].xml><?xml version="1.0" encoding="utf-8"?>
<Types xmlns="http://schemas.openxmlformats.org/package/2006/content-types">
  <Default Extension="xml" ContentType="application/vnd.openxmlformats-package.core-properties+xml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4588dfa8f09a40a7" /><Relationship Type="http://schemas.openxmlformats.org/officeDocument/2006/relationships/extended-properties" Target="/docProps/app.xml" Id="R6b5b0abfd2794c98" /><Relationship Type="http://schemas.openxmlformats.org/officeDocument/2006/relationships/officeDocument" Target="/ppt/presentation.xml" Id="R600a59be833841e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bed5b42e51c4a0a"/>
  </p:sldMasterIdLst>
  <p:notesMasterIdLst>
    <p:notesMasterId xmlns:r="http://schemas.openxmlformats.org/officeDocument/2006/relationships" r:id="Re73d7bc680014a51"/>
  </p:notesMasterIdLst>
  <p:sldIdLst>
    <p:sldId xmlns:r="http://schemas.openxmlformats.org/officeDocument/2006/relationships" id="256" r:id="Ref77cd7c2e004734"/>
    <p:sldId xmlns:r="http://schemas.openxmlformats.org/officeDocument/2006/relationships" id="257" r:id="R1b1aa7d004c841a8"/>
    <p:sldId xmlns:r="http://schemas.openxmlformats.org/officeDocument/2006/relationships" id="258" r:id="R96be06b5ad9e4359"/>
    <p:sldId xmlns:r="http://schemas.openxmlformats.org/officeDocument/2006/relationships" id="259" r:id="Rceba76e7c3a14cc7"/>
    <p:sldId xmlns:r="http://schemas.openxmlformats.org/officeDocument/2006/relationships" id="260" r:id="Rbf332cbfd4484200"/>
    <p:sldId xmlns:r="http://schemas.openxmlformats.org/officeDocument/2006/relationships" id="261" r:id="R927b4eb871094286"/>
    <p:sldId xmlns:r="http://schemas.openxmlformats.org/officeDocument/2006/relationships" id="262" r:id="Rf9273ddfc48847c1"/>
    <p:sldId xmlns:r="http://schemas.openxmlformats.org/officeDocument/2006/relationships" id="263" r:id="Rc6c2a47f8b2f42b4"/>
    <p:sldId xmlns:r="http://schemas.openxmlformats.org/officeDocument/2006/relationships" id="264" r:id="Rc7c301bfd27443ee"/>
    <p:sldId xmlns:r="http://schemas.openxmlformats.org/officeDocument/2006/relationships" id="265" r:id="R35b8ef4680564b5c"/>
    <p:sldId xmlns:r="http://schemas.openxmlformats.org/officeDocument/2006/relationships" id="266" r:id="R5e79eaae22cf4990"/>
    <p:sldId xmlns:r="http://schemas.openxmlformats.org/officeDocument/2006/relationships" id="267" r:id="R4cece0a550664299"/>
    <p:sldId xmlns:r="http://schemas.openxmlformats.org/officeDocument/2006/relationships" id="268" r:id="R8c127a03f5454da6"/>
    <p:sldId xmlns:r="http://schemas.openxmlformats.org/officeDocument/2006/relationships" id="269" r:id="Re2ff5bfb88d5467b"/>
    <p:sldId xmlns:r="http://schemas.openxmlformats.org/officeDocument/2006/relationships" id="270" r:id="R1aaf0f9e8e5d4e27"/>
    <p:sldId xmlns:r="http://schemas.openxmlformats.org/officeDocument/2006/relationships" id="271" r:id="Rf7380c692b144167"/>
    <p:sldId xmlns:r="http://schemas.openxmlformats.org/officeDocument/2006/relationships" id="272" r:id="Rb082c1ef194d4d33"/>
    <p:sldId xmlns:r="http://schemas.openxmlformats.org/officeDocument/2006/relationships" id="273" r:id="R1c5b711cd4234079"/>
    <p:sldId xmlns:r="http://schemas.openxmlformats.org/officeDocument/2006/relationships" id="274" r:id="R24265f1b33214c7c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94a2a1f7528e469d" /><Relationship Type="http://schemas.openxmlformats.org/officeDocument/2006/relationships/slideMaster" Target="/ppt/slideMasters/slideMaster1.xml" Id="R1bed5b42e51c4a0a" /><Relationship Type="http://schemas.openxmlformats.org/officeDocument/2006/relationships/notesMaster" Target="/ppt/notesMasters/notesMaster1.xml" Id="Re73d7bc680014a51" /><Relationship Type="http://schemas.openxmlformats.org/officeDocument/2006/relationships/presProps" Target="/ppt/presProps.xml" Id="R57c2eb791d5e4288" /><Relationship Type="http://schemas.openxmlformats.org/officeDocument/2006/relationships/tableStyles" Target="/ppt/tableStyles.xml" Id="R2a64eed364cd4bd6" /><Relationship Type="http://schemas.openxmlformats.org/officeDocument/2006/relationships/slide" Target="/ppt/slides/slide1.xml" Id="Ref77cd7c2e004734" /><Relationship Type="http://schemas.openxmlformats.org/officeDocument/2006/relationships/slide" Target="/ppt/slides/slide2.xml" Id="R1b1aa7d004c841a8" /><Relationship Type="http://schemas.openxmlformats.org/officeDocument/2006/relationships/slide" Target="/ppt/slides/slide3.xml" Id="R96be06b5ad9e4359" /><Relationship Type="http://schemas.openxmlformats.org/officeDocument/2006/relationships/slide" Target="/ppt/slides/slide4.xml" Id="Rceba76e7c3a14cc7" /><Relationship Type="http://schemas.openxmlformats.org/officeDocument/2006/relationships/slide" Target="/ppt/slides/slide5.xml" Id="Rbf332cbfd4484200" /><Relationship Type="http://schemas.openxmlformats.org/officeDocument/2006/relationships/slide" Target="/ppt/slides/slide6.xml" Id="R927b4eb871094286" /><Relationship Type="http://schemas.openxmlformats.org/officeDocument/2006/relationships/slide" Target="/ppt/slides/slide7.xml" Id="Rf9273ddfc48847c1" /><Relationship Type="http://schemas.openxmlformats.org/officeDocument/2006/relationships/slide" Target="/ppt/slides/slide8.xml" Id="Rc6c2a47f8b2f42b4" /><Relationship Type="http://schemas.openxmlformats.org/officeDocument/2006/relationships/slide" Target="/ppt/slides/slide9.xml" Id="Rc7c301bfd27443ee" /><Relationship Type="http://schemas.openxmlformats.org/officeDocument/2006/relationships/slide" Target="/ppt/slides/slide10.xml" Id="R35b8ef4680564b5c" /><Relationship Type="http://schemas.openxmlformats.org/officeDocument/2006/relationships/slide" Target="/ppt/slides/slide11.xml" Id="R5e79eaae22cf4990" /><Relationship Type="http://schemas.openxmlformats.org/officeDocument/2006/relationships/slide" Target="/ppt/slides/slide12.xml" Id="R4cece0a550664299" /><Relationship Type="http://schemas.openxmlformats.org/officeDocument/2006/relationships/slide" Target="/ppt/slides/slide13.xml" Id="R8c127a03f5454da6" /><Relationship Type="http://schemas.openxmlformats.org/officeDocument/2006/relationships/slide" Target="/ppt/slides/slide14.xml" Id="Re2ff5bfb88d5467b" /><Relationship Type="http://schemas.openxmlformats.org/officeDocument/2006/relationships/slide" Target="/ppt/slides/slide15.xml" Id="R1aaf0f9e8e5d4e27" /><Relationship Type="http://schemas.openxmlformats.org/officeDocument/2006/relationships/slide" Target="/ppt/slides/slide16.xml" Id="Rf7380c692b144167" /><Relationship Type="http://schemas.openxmlformats.org/officeDocument/2006/relationships/slide" Target="/ppt/slides/slide17.xml" Id="Rb082c1ef194d4d33" /><Relationship Type="http://schemas.openxmlformats.org/officeDocument/2006/relationships/slide" Target="/ppt/slides/slide18.xml" Id="R1c5b711cd4234079" /><Relationship Type="http://schemas.openxmlformats.org/officeDocument/2006/relationships/slide" Target="/ppt/slides/slide19.xml" Id="R24265f1b33214c7c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4c72ec2e67814782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6eab538fa12d421d" /><Relationship Type="http://schemas.openxmlformats.org/officeDocument/2006/relationships/notesMaster" Target="/ppt/notesMasters/notesMaster1.xml" Id="Rdefbc192c8634624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0bd3f1ae63a74e04" /><Relationship Type="http://schemas.openxmlformats.org/officeDocument/2006/relationships/notesMaster" Target="/ppt/notesMasters/notesMaster1.xml" Id="R51ab382bdfa347af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7c45b38a894a4e05" /><Relationship Type="http://schemas.openxmlformats.org/officeDocument/2006/relationships/notesMaster" Target="/ppt/notesMasters/notesMaster1.xml" Id="R4cba8b9c869c4288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e0a7befbfe724817" /><Relationship Type="http://schemas.openxmlformats.org/officeDocument/2006/relationships/notesMaster" Target="/ppt/notesMasters/notesMaster1.xml" Id="R34224fb8176c46fb" /></Relationships>
</file>

<file path=ppt/notesSlides/_rels/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3ea727416b1a40bf" /><Relationship Type="http://schemas.openxmlformats.org/officeDocument/2006/relationships/notesMaster" Target="/ppt/notesMasters/notesMaster1.xml" Id="R5758c0b90ce1404e" /></Relationships>
</file>

<file path=ppt/notesSlides/_rels/notesSlide14.xml.rels>&#65279;<?xml version="1.0" encoding="utf-8"?><Relationships xmlns="http://schemas.openxmlformats.org/package/2006/relationships"><Relationship Type="http://schemas.openxmlformats.org/officeDocument/2006/relationships/slide" Target="/ppt/slides/slide14.xml" Id="Rc0782b294e614527" /><Relationship Type="http://schemas.openxmlformats.org/officeDocument/2006/relationships/notesMaster" Target="/ppt/notesMasters/notesMaster1.xml" Id="R2b1840ad0a874232" /></Relationships>
</file>

<file path=ppt/notesSlides/_rels/notesSlide15.xml.rels>&#65279;<?xml version="1.0" encoding="utf-8"?><Relationships xmlns="http://schemas.openxmlformats.org/package/2006/relationships"><Relationship Type="http://schemas.openxmlformats.org/officeDocument/2006/relationships/slide" Target="/ppt/slides/slide15.xml" Id="Rbe2499e170ed4cb5" /><Relationship Type="http://schemas.openxmlformats.org/officeDocument/2006/relationships/notesMaster" Target="/ppt/notesMasters/notesMaster1.xml" Id="Rfec81f423a5b4193" /></Relationships>
</file>

<file path=ppt/notesSlides/_rels/notesSlide16.xml.rels>&#65279;<?xml version="1.0" encoding="utf-8"?><Relationships xmlns="http://schemas.openxmlformats.org/package/2006/relationships"><Relationship Type="http://schemas.openxmlformats.org/officeDocument/2006/relationships/slide" Target="/ppt/slides/slide16.xml" Id="R9a77cba565dd408d" /><Relationship Type="http://schemas.openxmlformats.org/officeDocument/2006/relationships/notesMaster" Target="/ppt/notesMasters/notesMaster1.xml" Id="Rd2c18968e49a4e33" /></Relationships>
</file>

<file path=ppt/notesSlides/_rels/notesSlide17.xml.rels>&#65279;<?xml version="1.0" encoding="utf-8"?><Relationships xmlns="http://schemas.openxmlformats.org/package/2006/relationships"><Relationship Type="http://schemas.openxmlformats.org/officeDocument/2006/relationships/slide" Target="/ppt/slides/slide17.xml" Id="Ree1b3ad83c8549f7" /><Relationship Type="http://schemas.openxmlformats.org/officeDocument/2006/relationships/notesMaster" Target="/ppt/notesMasters/notesMaster1.xml" Id="R6cc37a6e475048f4" /></Relationships>
</file>

<file path=ppt/notesSlides/_rels/notesSlide18.xml.rels>&#65279;<?xml version="1.0" encoding="utf-8"?><Relationships xmlns="http://schemas.openxmlformats.org/package/2006/relationships"><Relationship Type="http://schemas.openxmlformats.org/officeDocument/2006/relationships/slide" Target="/ppt/slides/slide18.xml" Id="Rde8eef1a902f4c23" /><Relationship Type="http://schemas.openxmlformats.org/officeDocument/2006/relationships/notesMaster" Target="/ppt/notesMasters/notesMaster1.xml" Id="Rb18d04340ff34597" /></Relationships>
</file>

<file path=ppt/notesSlides/_rels/notesSlide19.xml.rels>&#65279;<?xml version="1.0" encoding="utf-8"?><Relationships xmlns="http://schemas.openxmlformats.org/package/2006/relationships"><Relationship Type="http://schemas.openxmlformats.org/officeDocument/2006/relationships/slide" Target="/ppt/slides/slide19.xml" Id="R52b31e5aa52b48f7" /><Relationship Type="http://schemas.openxmlformats.org/officeDocument/2006/relationships/notesMaster" Target="/ppt/notesMasters/notesMaster1.xml" Id="Re7b638df02ab44ec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699d996c867b49c2" /><Relationship Type="http://schemas.openxmlformats.org/officeDocument/2006/relationships/notesMaster" Target="/ppt/notesMasters/notesMaster1.xml" Id="Rf4a564a100d24759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c7c65b2c4e9d40b4" /><Relationship Type="http://schemas.openxmlformats.org/officeDocument/2006/relationships/notesMaster" Target="/ppt/notesMasters/notesMaster1.xml" Id="R306b4244ab8d42b9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27cf623c11374715" /><Relationship Type="http://schemas.openxmlformats.org/officeDocument/2006/relationships/notesMaster" Target="/ppt/notesMasters/notesMaster1.xml" Id="Re67bdfa2bf17418d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4ccdafdf255047ba" /><Relationship Type="http://schemas.openxmlformats.org/officeDocument/2006/relationships/notesMaster" Target="/ppt/notesMasters/notesMaster1.xml" Id="R534fd0c1a1c1428b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68b944f5037143f6" /><Relationship Type="http://schemas.openxmlformats.org/officeDocument/2006/relationships/notesMaster" Target="/ppt/notesMasters/notesMaster1.xml" Id="R0ed277e597dc4006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ed14908a854348c7" /><Relationship Type="http://schemas.openxmlformats.org/officeDocument/2006/relationships/notesMaster" Target="/ppt/notesMasters/notesMaster1.xml" Id="Rd708340366094d35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fcfc7677eeb64759" /><Relationship Type="http://schemas.openxmlformats.org/officeDocument/2006/relationships/notesMaster" Target="/ppt/notesMasters/notesMaster1.xml" Id="Rdc7d88083eee4c03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72959f51355e4d4d" /><Relationship Type="http://schemas.openxmlformats.org/officeDocument/2006/relationships/notesMaster" Target="/ppt/notesMasters/notesMaster1.xml" Id="R7053a4cebba048c8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Begin with a familiar sports-market change and resist drawing a curve immediately. First ask which decision maker changed, which incentive changed, and what is being held fixed.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Sports Economics V2, Chapter 2: The Supply and Demand Playbook (canonical project draft).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Make students narrate the chain. Simultaneous shifts require separate analysis of the price and quantity effects.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Sports Economics V2, Chapter 2: The Supply and Demand Playbook (canonical project draft).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Read each panel using the comparative-statics process. Then ask what is ambiguous if demand rises while supply falls at the same time.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Sports Economics V2, Chapter 2: The Supply and Demand Playbook (canonical project draft).</a:t>
            </a:r>
          </a:p>
          <a:p xmlns:a="http://schemas.openxmlformats.org/drawingml/2006/main">
            <a:r>
              <a:t>- Project-reviewed Chapter 2 figures from figures/ch02-supply-demand/.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Use the Greek letter epsilon consistently. The signed value records direction; the absolute value determines the conventional classification.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Sports Economics V2, Chapter 2: The Supply and Demand Playbook (canonical project draft).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A fan can be inelastic for one rivalry game and much more elastic across a season or across entertainment alternatives.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Sports Economics V2, Chapter 2: The Supply and Demand Playbook (canonical project draft).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Work one numerical example slowly. For undergraduates, the main learning goal is interpreting responsiveness; algebra can be assigned selectively.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Sports Economics V2, Chapter 2: The Supply and Demand Playbook (canonical project draft).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Revenue is price times quantity, not profit. The result assumes the comparison isolates a movement along a demand curve rather than a demand shift.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Sports Economics V2, Chapter 2: The Supply and Demand Playbook (canonical project draft).</a:t>
            </a:r>
          </a:p>
          <a:p xmlns:a="http://schemas.openxmlformats.org/drawingml/2006/main">
            <a:r>
              <a:t>- Project-reviewed Chapter 2 figures from figures/ch02-supply-demand/.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Use streaming services and attending versus watching as potential substitute relationships. Complementarity can arise between tickets and transportation or between viewing and related subscriptions.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Sports Economics V2, Chapter 2: The Supply and Demand Playbook (canonical project draft).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This is the bridge to Chapter 4. A team faces confounding, changing products, heterogeneous buyers, and strategic price selection.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Sports Economics V2, Chapter 2: The Supply and Demand Playbook (canonical project draft).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This is the chapter's signature classroom discussion. Emphasize that absolute ability and comparative advantage answer different questions.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Sports Economics V2, Chapter 2: The Supply and Demand Playbook (canonical project draft).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Close by asking students to narrate one current sports-market change from cause to predicted equilibrium outcome.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Sports Economics V2, Chapter 2: The Supply and Demand Playbook (canonical project draft).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The chapter deliberately begins with the standard economic toolkit. Sports examples apply the concepts; they do not replace the general definitions.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Sports Economics V2, Chapter 2: The Supply and Demand Playbook (canonical project draft).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Use tickets, viewing, roster spots, venue time, and sponsorship inventory to illustrate scarcity without redefining it as a sports-only idea.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Sports Economics V2, Chapter 2: The Supply and Demand Playbook (canonical project draft).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Connect marginal thinking to later ticket-pricing analysis, but do not introduce monopoly pricing here.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Sports Economics V2, Chapter 2: The Supply and Demand Playbook (canonical project draft).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Define the general determinants first. Then apply them to team quality, rivalry, weather, streaming access, and alternative entertainment.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Sports Economics V2, Chapter 2: The Supply and Demand Playbook (canonical project draft).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Have students identify the cause before reading the result. Point A and Point B belong to the same curve only in the movement panel.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Sports Economics V2, Chapter 2: The Supply and Demand Playbook (canonical project draft).</a:t>
            </a:r>
          </a:p>
          <a:p xmlns:a="http://schemas.openxmlformats.org/drawingml/2006/main">
            <a:r>
              <a:t>- Project-reviewed Chapter 2 figures from figures/ch02-supply-demand/.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Use broadcast inventory, merchandise, concessions, and venue dates. Remind students that a team may have substantial long-run options even when one event has fixed capacity.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Sports Economics V2, Chapter 2: The Supply and Demand Playbook (canonical project draft).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Distinguish fixed event capacity from long-run venue capacity. Teams can later redesign sections, expand venues, or change the number and type of events.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Sports Economics V2, Chapter 2: The Supply and Demand Playbook (canonical project draft).</a:t>
            </a:r>
          </a:p>
          <a:p xmlns:a="http://schemas.openxmlformats.org/drawingml/2006/main">
            <a:r>
              <a:t>- Project-reviewed Chapter 2 figures from figures/ch02-supply-demand/.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Stress market clearing. A price above equilibrium creates surplus; a price below equilibrium creates shortage. Describe likely adjustment without implying that adjustment is instant or costless.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Sports Economics V2, Chapter 2: The Supply and Demand Playbook (canonical project draft).</a:t>
            </a:r>
          </a:p>
          <a:p xmlns:a="http://schemas.openxmlformats.org/drawingml/2006/main">
            <a:r>
              <a:t>- Project-reviewed Chapter 2 figures from figures/ch02-supply-demand/.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87b27cbd1e4046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b816e26dbbc842e9" /><Relationship Type="http://schemas.openxmlformats.org/officeDocument/2006/relationships/slideLayout" Target="/ppt/slideLayouts/slideLayout1.xml" Id="R0801488d19d94964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801488d19d94964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abcd26eb7f4b71" /><Relationship Type="http://schemas.openxmlformats.org/officeDocument/2006/relationships/notesSlide" Target="/ppt/notesSlides/notesSlide1.xml" Id="R9ce07fd2dfb141f3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4f596f6ce141cf" /><Relationship Type="http://schemas.openxmlformats.org/officeDocument/2006/relationships/notesSlide" Target="/ppt/notesSlides/notesSlide10.xml" Id="R0caaef6d8ec6485d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dedb9f759b4c72" /><Relationship Type="http://schemas.openxmlformats.org/officeDocument/2006/relationships/image" Target="/ppt/media/image4.png" Id="Re768b21a46594d14" /><Relationship Type="http://schemas.openxmlformats.org/officeDocument/2006/relationships/notesSlide" Target="/ppt/notesSlides/notesSlide11.xml" Id="Rb2ee0e28f8114701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1f8c9808234153" /><Relationship Type="http://schemas.openxmlformats.org/officeDocument/2006/relationships/notesSlide" Target="/ppt/notesSlides/notesSlide12.xml" Id="Rbd3e65ec7bd4441a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0d9c5478994040" /><Relationship Type="http://schemas.openxmlformats.org/officeDocument/2006/relationships/notesSlide" Target="/ppt/notesSlides/notesSlide13.xml" Id="R2649a28789b04802" /></Relationships>
</file>

<file path=ppt/slides/_rels/slide1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744969dbb74613" /><Relationship Type="http://schemas.openxmlformats.org/officeDocument/2006/relationships/notesSlide" Target="/ppt/notesSlides/notesSlide14.xml" Id="R401f7a2595bf4fef" /></Relationships>
</file>

<file path=ppt/slides/_rels/slide1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dadb26efae401e" /><Relationship Type="http://schemas.openxmlformats.org/officeDocument/2006/relationships/image" Target="/ppt/media/image5.png" Id="R6c4327b6e95b4f41" /><Relationship Type="http://schemas.openxmlformats.org/officeDocument/2006/relationships/notesSlide" Target="/ppt/notesSlides/notesSlide15.xml" Id="R39917e51b9174df0" /></Relationships>
</file>

<file path=ppt/slides/_rels/slide1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21894280de42d3" /><Relationship Type="http://schemas.openxmlformats.org/officeDocument/2006/relationships/notesSlide" Target="/ppt/notesSlides/notesSlide16.xml" Id="R7b33f8ca6d0d43f8" /></Relationships>
</file>

<file path=ppt/slides/_rels/slide1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e7bc3effd84dc7" /><Relationship Type="http://schemas.openxmlformats.org/officeDocument/2006/relationships/notesSlide" Target="/ppt/notesSlides/notesSlide17.xml" Id="R618fa122c37f4658" /></Relationships>
</file>

<file path=ppt/slides/_rels/slide1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966a0b396e47f9" /><Relationship Type="http://schemas.openxmlformats.org/officeDocument/2006/relationships/notesSlide" Target="/ppt/notesSlides/notesSlide18.xml" Id="R6fd5520d982f4896" /></Relationships>
</file>

<file path=ppt/slides/_rels/slide1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5cc15904c14842" /><Relationship Type="http://schemas.openxmlformats.org/officeDocument/2006/relationships/notesSlide" Target="/ppt/notesSlides/notesSlide19.xml" Id="R40d6a6f7e38e478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cf2c90d9424f7c" /><Relationship Type="http://schemas.openxmlformats.org/officeDocument/2006/relationships/notesSlide" Target="/ppt/notesSlides/notesSlide2.xml" Id="R4754cc54680d482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cc9e9091f249ac" /><Relationship Type="http://schemas.openxmlformats.org/officeDocument/2006/relationships/notesSlide" Target="/ppt/notesSlides/notesSlide3.xml" Id="Rf9b156626ee3400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5a1df8bfc84470" /><Relationship Type="http://schemas.openxmlformats.org/officeDocument/2006/relationships/notesSlide" Target="/ppt/notesSlides/notesSlide4.xml" Id="R4fe829927e174bb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d1e55c1d174628" /><Relationship Type="http://schemas.openxmlformats.org/officeDocument/2006/relationships/notesSlide" Target="/ppt/notesSlides/notesSlide5.xml" Id="R28690504a0b94da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4395dc9e8e42ad" /><Relationship Type="http://schemas.openxmlformats.org/officeDocument/2006/relationships/image" Target="/ppt/media/image.png" Id="Rc68d34559a044110" /><Relationship Type="http://schemas.openxmlformats.org/officeDocument/2006/relationships/notesSlide" Target="/ppt/notesSlides/notesSlide6.xml" Id="R89516998b2564b7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d4c0f4f8b848c6" /><Relationship Type="http://schemas.openxmlformats.org/officeDocument/2006/relationships/notesSlide" Target="/ppt/notesSlides/notesSlide7.xml" Id="Rfdf5c295c66a47c4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7e94fa451b4ab6" /><Relationship Type="http://schemas.openxmlformats.org/officeDocument/2006/relationships/image" Target="/ppt/media/image2.png" Id="R31c6881d646c4fd0" /><Relationship Type="http://schemas.openxmlformats.org/officeDocument/2006/relationships/notesSlide" Target="/ppt/notesSlides/notesSlide8.xml" Id="Rfc72c40882354ace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2713d0a9274f7f" /><Relationship Type="http://schemas.openxmlformats.org/officeDocument/2006/relationships/image" Target="/ppt/media/image3.png" Id="R7bf14c8ba5564942" /><Relationship Type="http://schemas.openxmlformats.org/officeDocument/2006/relationships/notesSlide" Target="/ppt/notesSlides/notesSlide9.xml" Id="R5033fafd14d74642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6" name="deck-supertitle">
            <a:extLst xmlns:a="http://schemas.openxmlformats.org/drawingml/2006/main">
              <a:ext uri="{FF2B5EF4-FFF2-40B4-BE49-F238E27FC236}">
                <a16:creationId xmlns:a16="http://schemas.microsoft.com/office/drawing/2014/main" id="{E41D9BBB-891E-440D-963F-16484F68D3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400050"/>
            <a:ext cx="31432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350" b="1" i="0">
                <a:solidFill>
                  <a:srgbClr val="C6532D"/>
                </a:solidFill>
                <a:latin typeface="Aptos"/>
                <a:ea typeface="Aptos"/>
                <a:cs typeface="Aptos"/>
              </a:defRPr>
            </a:pPr>
            <a:r>
              <a:rPr sz="1350" b="1" i="0">
                <a:solidFill>
                  <a:srgbClr val="C6532D"/>
                </a:solidFill>
                <a:latin typeface="Aptos"/>
                <a:ea typeface="Aptos"/>
                <a:cs typeface="Aptos"/>
              </a:rPr>
              <a:t>SPORTS ECONOMICS</a:t>
            </a:r>
          </a:p>
        </p:txBody>
      </p:sp>
      <p:sp>
        <p:nvSpPr>
          <p:cNvPr id="2" name="deck-title">
            <a:extLst xmlns:a="http://schemas.openxmlformats.org/drawingml/2006/main">
              <a:ext uri="{FF2B5EF4-FFF2-40B4-BE49-F238E27FC236}">
                <a16:creationId xmlns:a16="http://schemas.microsoft.com/office/drawing/2014/main" id="{8B1486D8-05F1-46F4-AC6E-09B8CF637D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695450"/>
            <a:ext cx="9620250" cy="2381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5100" b="1" i="0">
                <a:solidFill>
                  <a:srgbClr val="1D2A33"/>
                </a:solidFill>
                <a:latin typeface="Georgia"/>
                <a:ea typeface="Georgia"/>
                <a:cs typeface="Georgia"/>
              </a:defRPr>
            </a:pPr>
            <a:r>
              <a:rPr sz="5100" b="1" i="0">
                <a:solidFill>
                  <a:srgbClr val="1D2A33"/>
                </a:solidFill>
                <a:latin typeface="Georgia"/>
                <a:ea typeface="Georgia"/>
                <a:cs typeface="Georgia"/>
              </a:rPr>
              <a:t>The Supply and Demand Playbook</a:t>
            </a:r>
          </a:p>
        </p:txBody>
      </p:sp>
      <p:sp>
        <p:nvSpPr>
          <p:cNvPr id="3" name="deck-subtitle">
            <a:extLst xmlns:a="http://schemas.openxmlformats.org/drawingml/2006/main">
              <a:ext uri="{FF2B5EF4-FFF2-40B4-BE49-F238E27FC236}">
                <a16:creationId xmlns:a16="http://schemas.microsoft.com/office/drawing/2014/main" id="{C7C0BC62-8D4B-4564-BE1B-ED24DAF745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4857750"/>
            <a:ext cx="78105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00" b="0" i="0">
                <a:solidFill>
                  <a:srgbClr val="12455E"/>
                </a:solidFill>
                <a:latin typeface="Aptos"/>
                <a:ea typeface="Aptos"/>
                <a:cs typeface="Aptos"/>
              </a:defRPr>
            </a:pPr>
            <a:r>
              <a:rPr sz="1800" b="0" i="0">
                <a:solidFill>
                  <a:srgbClr val="12455E"/>
                </a:solidFill>
                <a:latin typeface="Aptos"/>
                <a:ea typeface="Aptos"/>
                <a:cs typeface="Aptos"/>
              </a:rPr>
              <a:t>Chapter 2 · From incentives to disciplined market predictions</a:t>
            </a:r>
          </a:p>
        </p:txBody>
      </p:sp>
      <p:sp>
        <p:nvSpPr>
          <p:cNvPr id="4" name="title-field">
            <a:extLst xmlns:a="http://schemas.openxmlformats.org/drawingml/2006/main">
              <a:ext uri="{FF2B5EF4-FFF2-40B4-BE49-F238E27FC236}">
                <a16:creationId xmlns:a16="http://schemas.microsoft.com/office/drawing/2014/main" id="{031C910A-CCEC-4781-B48E-C5E304C471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0" y="0"/>
            <a:ext cx="1524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2455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deck-number">
            <a:extLst xmlns:a="http://schemas.openxmlformats.org/drawingml/2006/main">
              <a:ext uri="{FF2B5EF4-FFF2-40B4-BE49-F238E27FC236}">
                <a16:creationId xmlns:a16="http://schemas.microsoft.com/office/drawing/2014/main" id="{D87F60A8-5A50-4775-8A0F-4A6F5FB790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0" y="5105400"/>
            <a:ext cx="1524000" cy="1047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525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525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02</a:t>
            </a:r>
          </a:p>
        </p:txBody>
      </p:sp>
    </p:spTree>
    <p:extLst>
      <p:ext uri="{BB962C8B-B14F-4D97-AF65-F5344CB8AC3E}">
        <p14:creationId xmlns:p14="http://schemas.microsoft.com/office/powerpoint/2010/main" val="1229096434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7" name="chapter-label">
            <a:extLst xmlns:a="http://schemas.openxmlformats.org/drawingml/2006/main">
              <a:ext uri="{FF2B5EF4-FFF2-40B4-BE49-F238E27FC236}">
                <a16:creationId xmlns:a16="http://schemas.microsoft.com/office/drawing/2014/main" id="{8BA6FA59-CB4B-4BB3-A887-29220646FD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304800"/>
            <a:ext cx="1428750" cy="2190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1" i="0">
                <a:solidFill>
                  <a:srgbClr val="C6532D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C6532D"/>
                </a:solidFill>
                <a:latin typeface="Aptos"/>
                <a:ea typeface="Aptos"/>
                <a:cs typeface="Aptos"/>
              </a:rPr>
              <a:t>CHAPTER 2</a:t>
            </a:r>
          </a:p>
        </p:txBody>
      </p:sp>
      <p:sp>
        <p:nvSpPr>
          <p:cNvPr id="2" name="slide-title">
            <a:extLst xmlns:a="http://schemas.openxmlformats.org/drawingml/2006/main">
              <a:ext uri="{FF2B5EF4-FFF2-40B4-BE49-F238E27FC236}">
                <a16:creationId xmlns:a16="http://schemas.microsoft.com/office/drawing/2014/main" id="{C352BAFF-31F6-4CAB-A305-92BFF2364A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666750"/>
            <a:ext cx="113919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2925" b="1" i="0">
                <a:solidFill>
                  <a:srgbClr val="1D2A33"/>
                </a:solidFill>
                <a:latin typeface="Aptos"/>
                <a:ea typeface="Aptos"/>
                <a:cs typeface="Aptos"/>
              </a:defRPr>
            </a:pPr>
            <a:r>
              <a:rPr sz="2925" b="1" i="0">
                <a:solidFill>
                  <a:srgbClr val="1D2A33"/>
                </a:solidFill>
                <a:latin typeface="Aptos"/>
                <a:ea typeface="Aptos"/>
                <a:cs typeface="Aptos"/>
              </a:rPr>
              <a:t>Comparative statics uses a repeatable process</a:t>
            </a:r>
          </a:p>
        </p:txBody>
      </p:sp>
      <p:sp>
        <p:nvSpPr>
          <p:cNvPr id="3" name="footer-rule">
            <a:extLst xmlns:a="http://schemas.openxmlformats.org/drawingml/2006/main">
              <a:ext uri="{FF2B5EF4-FFF2-40B4-BE49-F238E27FC236}">
                <a16:creationId xmlns:a16="http://schemas.microsoft.com/office/drawing/2014/main" id="{ED51F692-886A-4BC8-9450-B973D2B2E8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6286500"/>
            <a:ext cx="113919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BD4D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footer-book">
            <a:extLst xmlns:a="http://schemas.openxmlformats.org/drawingml/2006/main">
              <a:ext uri="{FF2B5EF4-FFF2-40B4-BE49-F238E27FC236}">
                <a16:creationId xmlns:a16="http://schemas.microsoft.com/office/drawing/2014/main" id="{583B80E9-6FC2-4704-A68F-0825F0F487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6419850"/>
            <a:ext cx="2095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900" b="1" i="0">
                <a:solidFill>
                  <a:srgbClr val="5F6F79"/>
                </a:solidFill>
                <a:latin typeface="Aptos"/>
                <a:ea typeface="Aptos"/>
                <a:cs typeface="Aptos"/>
              </a:defRPr>
            </a:pPr>
            <a:r>
              <a:rPr sz="900" b="1" i="0">
                <a:solidFill>
                  <a:srgbClr val="5F6F79"/>
                </a:solidFill>
                <a:latin typeface="Aptos"/>
                <a:ea typeface="Aptos"/>
                <a:cs typeface="Aptos"/>
              </a:rPr>
              <a:t>SPORTS ECONOMICS</a:t>
            </a:r>
          </a:p>
        </p:txBody>
      </p:sp>
      <p:sp>
        <p:nvSpPr>
          <p:cNvPr id="5" name="footer-number">
            <a:extLst xmlns:a="http://schemas.openxmlformats.org/drawingml/2006/main">
              <a:ext uri="{FF2B5EF4-FFF2-40B4-BE49-F238E27FC236}">
                <a16:creationId xmlns:a16="http://schemas.microsoft.com/office/drawing/2014/main" id="{43C89A91-2E58-4090-8CFB-2C0578857B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0" y="6419850"/>
            <a:ext cx="5524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5000"/>
              </a:lnSpc>
              <a:buNone/>
              <a:defRPr sz="900" b="0" i="0">
                <a:solidFill>
                  <a:srgbClr val="5F6F79"/>
                </a:solidFill>
                <a:latin typeface="Aptos"/>
                <a:ea typeface="Aptos"/>
                <a:cs typeface="Aptos"/>
              </a:defRPr>
            </a:pPr>
            <a:r>
              <a:rPr sz="900" b="0" i="0">
                <a:solidFill>
                  <a:srgbClr val="5F6F79"/>
                </a:solidFill>
                <a:latin typeface="Aptos"/>
                <a:ea typeface="Aptos"/>
                <a:cs typeface="Aptos"/>
              </a:rPr>
              <a:t>10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46D26516-DCCA-4735-90CE-DCD6F39B32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809750"/>
            <a:ext cx="204216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350" b="1" i="0">
                <a:solidFill>
                  <a:srgbClr val="C6532D"/>
                </a:solidFill>
                <a:latin typeface="Aptos"/>
                <a:ea typeface="Aptos"/>
                <a:cs typeface="Aptos"/>
              </a:defRPr>
            </a:pPr>
            <a:r>
              <a:rPr sz="1350" b="1" i="0">
                <a:solidFill>
                  <a:srgbClr val="C6532D"/>
                </a:solidFill>
                <a:latin typeface="Aptos"/>
                <a:ea typeface="Aptos"/>
                <a:cs typeface="Aptos"/>
              </a:rPr>
              <a:t>01</a:t>
            </a:r>
          </a:p>
        </p:txBody>
      </p:sp>
      <p:sp>
        <p:nvSpPr>
          <p:cNvPr id="7" name="step-rule-1">
            <a:extLst xmlns:a="http://schemas.openxmlformats.org/drawingml/2006/main">
              <a:ext uri="{FF2B5EF4-FFF2-40B4-BE49-F238E27FC236}">
                <a16:creationId xmlns:a16="http://schemas.microsoft.com/office/drawing/2014/main" id="{4F16BB36-73DC-4F8E-9525-3911D66E70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2333625"/>
            <a:ext cx="204216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BD4D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97410B9E-CC57-43CB-B676-F193819EBA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2619375"/>
            <a:ext cx="2042160" cy="781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75" b="1" i="0">
                <a:solidFill>
                  <a:srgbClr val="12455E"/>
                </a:solidFill>
                <a:latin typeface="Georgia"/>
                <a:ea typeface="Georgia"/>
                <a:cs typeface="Georgia"/>
              </a:defRPr>
            </a:pPr>
            <a:r>
              <a:rPr sz="1875" b="1" i="0">
                <a:solidFill>
                  <a:srgbClr val="12455E"/>
                </a:solidFill>
                <a:latin typeface="Georgia"/>
                <a:ea typeface="Georgia"/>
                <a:cs typeface="Georgia"/>
              </a:rPr>
              <a:t>Name the market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47EFAC45-694F-4AD3-94A2-70D9E49F1B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619500"/>
            <a:ext cx="204216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500" b="0" i="0">
                <a:solidFill>
                  <a:srgbClr val="1D2A33"/>
                </a:solidFill>
                <a:latin typeface="Aptos"/>
                <a:ea typeface="Aptos"/>
                <a:cs typeface="Aptos"/>
              </a:defRPr>
            </a:pPr>
            <a:r>
              <a:rPr sz="1500" b="0" i="0">
                <a:solidFill>
                  <a:srgbClr val="1D2A33"/>
                </a:solidFill>
                <a:latin typeface="Aptos"/>
                <a:ea typeface="Aptos"/>
                <a:cs typeface="Aptos"/>
              </a:rPr>
              <a:t>Define the product, place, and time period.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8DD168FC-AF10-4894-BC00-0BF0897938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23210" y="1809750"/>
            <a:ext cx="204216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350" b="1" i="0">
                <a:solidFill>
                  <a:srgbClr val="C6532D"/>
                </a:solidFill>
                <a:latin typeface="Aptos"/>
                <a:ea typeface="Aptos"/>
                <a:cs typeface="Aptos"/>
              </a:defRPr>
            </a:pPr>
            <a:r>
              <a:rPr sz="1350" b="1" i="0">
                <a:solidFill>
                  <a:srgbClr val="C6532D"/>
                </a:solidFill>
                <a:latin typeface="Aptos"/>
                <a:ea typeface="Aptos"/>
                <a:cs typeface="Aptos"/>
              </a:rPr>
              <a:t>02</a:t>
            </a:r>
          </a:p>
        </p:txBody>
      </p:sp>
      <p:sp>
        <p:nvSpPr>
          <p:cNvPr id="11" name="step-rule-2">
            <a:extLst xmlns:a="http://schemas.openxmlformats.org/drawingml/2006/main">
              <a:ext uri="{FF2B5EF4-FFF2-40B4-BE49-F238E27FC236}">
                <a16:creationId xmlns:a16="http://schemas.microsoft.com/office/drawing/2014/main" id="{018A5035-AA28-473C-B8D6-31595739FC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23210" y="2333625"/>
            <a:ext cx="204216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BD4D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9E0959F3-0718-45D6-AC34-17FE5EE0DF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23210" y="2619375"/>
            <a:ext cx="2042160" cy="781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75" b="1" i="0">
                <a:solidFill>
                  <a:srgbClr val="12455E"/>
                </a:solidFill>
                <a:latin typeface="Georgia"/>
                <a:ea typeface="Georgia"/>
                <a:cs typeface="Georgia"/>
              </a:defRPr>
            </a:pPr>
            <a:r>
              <a:rPr sz="1875" b="1" i="0">
                <a:solidFill>
                  <a:srgbClr val="12455E"/>
                </a:solidFill>
                <a:latin typeface="Georgia"/>
                <a:ea typeface="Georgia"/>
                <a:cs typeface="Georgia"/>
              </a:rPr>
              <a:t>Identify the cause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5AF02343-DB34-4AF2-BAF8-2EEF6854F2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23210" y="3619500"/>
            <a:ext cx="204216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500" b="0" i="0">
                <a:solidFill>
                  <a:srgbClr val="1D2A33"/>
                </a:solidFill>
                <a:latin typeface="Aptos"/>
                <a:ea typeface="Aptos"/>
                <a:cs typeface="Aptos"/>
              </a:defRPr>
            </a:pPr>
            <a:r>
              <a:rPr sz="1500" b="0" i="0">
                <a:solidFill>
                  <a:srgbClr val="1D2A33"/>
                </a:solidFill>
                <a:latin typeface="Aptos"/>
                <a:ea typeface="Aptos"/>
                <a:cs typeface="Aptos"/>
              </a:rPr>
              <a:t>Which determinant changed?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EC1FB395-C10B-4BA6-BDD7-A4CEF8D142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74920" y="1809750"/>
            <a:ext cx="204216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350" b="1" i="0">
                <a:solidFill>
                  <a:srgbClr val="C6532D"/>
                </a:solidFill>
                <a:latin typeface="Aptos"/>
                <a:ea typeface="Aptos"/>
                <a:cs typeface="Aptos"/>
              </a:defRPr>
            </a:pPr>
            <a:r>
              <a:rPr sz="1350" b="1" i="0">
                <a:solidFill>
                  <a:srgbClr val="C6532D"/>
                </a:solidFill>
                <a:latin typeface="Aptos"/>
                <a:ea typeface="Aptos"/>
                <a:cs typeface="Aptos"/>
              </a:rPr>
              <a:t>03</a:t>
            </a:r>
          </a:p>
        </p:txBody>
      </p:sp>
      <p:sp>
        <p:nvSpPr>
          <p:cNvPr id="15" name="step-rule-3">
            <a:extLst xmlns:a="http://schemas.openxmlformats.org/drawingml/2006/main">
              <a:ext uri="{FF2B5EF4-FFF2-40B4-BE49-F238E27FC236}">
                <a16:creationId xmlns:a16="http://schemas.microsoft.com/office/drawing/2014/main" id="{03CC4C08-DB63-4258-85BA-83E38EAB97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74920" y="2333625"/>
            <a:ext cx="204216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BD4D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0964777C-15EB-4BDF-A222-14C422606F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74920" y="2619375"/>
            <a:ext cx="2042160" cy="781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75" b="1" i="0">
                <a:solidFill>
                  <a:srgbClr val="12455E"/>
                </a:solidFill>
                <a:latin typeface="Georgia"/>
                <a:ea typeface="Georgia"/>
                <a:cs typeface="Georgia"/>
              </a:defRPr>
            </a:pPr>
            <a:r>
              <a:rPr sz="1875" b="1" i="0">
                <a:solidFill>
                  <a:srgbClr val="12455E"/>
                </a:solidFill>
                <a:latin typeface="Georgia"/>
                <a:ea typeface="Georgia"/>
                <a:cs typeface="Georgia"/>
              </a:rPr>
              <a:t>Choose the curve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0839B41B-C235-4367-81F2-037B8545A7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74920" y="3619500"/>
            <a:ext cx="204216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500" b="0" i="0">
                <a:solidFill>
                  <a:srgbClr val="1D2A33"/>
                </a:solidFill>
                <a:latin typeface="Aptos"/>
                <a:ea typeface="Aptos"/>
                <a:cs typeface="Aptos"/>
              </a:defRPr>
            </a:pPr>
            <a:r>
              <a:rPr sz="1500" b="0" i="0">
                <a:solidFill>
                  <a:srgbClr val="1D2A33"/>
                </a:solidFill>
                <a:latin typeface="Aptos"/>
                <a:ea typeface="Aptos"/>
                <a:cs typeface="Aptos"/>
              </a:rPr>
              <a:t>Demand, supply, or both?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34FE0F81-1F8D-4F94-A46E-CEAFAC2356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26630" y="1809750"/>
            <a:ext cx="204216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350" b="1" i="0">
                <a:solidFill>
                  <a:srgbClr val="C6532D"/>
                </a:solidFill>
                <a:latin typeface="Aptos"/>
                <a:ea typeface="Aptos"/>
                <a:cs typeface="Aptos"/>
              </a:defRPr>
            </a:pPr>
            <a:r>
              <a:rPr sz="1350" b="1" i="0">
                <a:solidFill>
                  <a:srgbClr val="C6532D"/>
                </a:solidFill>
                <a:latin typeface="Aptos"/>
                <a:ea typeface="Aptos"/>
                <a:cs typeface="Aptos"/>
              </a:rPr>
              <a:t>04</a:t>
            </a:r>
          </a:p>
        </p:txBody>
      </p:sp>
      <p:sp>
        <p:nvSpPr>
          <p:cNvPr id="19" name="step-rule-4">
            <a:extLst xmlns:a="http://schemas.openxmlformats.org/drawingml/2006/main">
              <a:ext uri="{FF2B5EF4-FFF2-40B4-BE49-F238E27FC236}">
                <a16:creationId xmlns:a16="http://schemas.microsoft.com/office/drawing/2014/main" id="{9A8954A1-4C56-4EA9-A777-BAC72A0741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26630" y="2333625"/>
            <a:ext cx="204216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BD4D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F3FCB94E-4E3E-4439-8C74-A4886E543B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26630" y="2619375"/>
            <a:ext cx="2042160" cy="781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75" b="1" i="0">
                <a:solidFill>
                  <a:srgbClr val="12455E"/>
                </a:solidFill>
                <a:latin typeface="Georgia"/>
                <a:ea typeface="Georgia"/>
                <a:cs typeface="Georgia"/>
              </a:defRPr>
            </a:pPr>
            <a:r>
              <a:rPr sz="1875" b="1" i="0">
                <a:solidFill>
                  <a:srgbClr val="12455E"/>
                </a:solidFill>
                <a:latin typeface="Georgia"/>
                <a:ea typeface="Georgia"/>
                <a:cs typeface="Georgia"/>
              </a:rPr>
              <a:t>Choose direction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7D0BC0A9-2052-454D-8AE9-27A2B22F0B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26630" y="3619500"/>
            <a:ext cx="204216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500" b="0" i="0">
                <a:solidFill>
                  <a:srgbClr val="1D2A33"/>
                </a:solidFill>
                <a:latin typeface="Aptos"/>
                <a:ea typeface="Aptos"/>
                <a:cs typeface="Aptos"/>
              </a:defRPr>
            </a:pPr>
            <a:r>
              <a:rPr sz="1500" b="0" i="0">
                <a:solidFill>
                  <a:srgbClr val="1D2A33"/>
                </a:solidFill>
                <a:latin typeface="Aptos"/>
                <a:ea typeface="Aptos"/>
                <a:cs typeface="Aptos"/>
              </a:rPr>
              <a:t>Increase or decrease?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F6D4314E-C539-4925-A054-7FB055D4E5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78340" y="1809750"/>
            <a:ext cx="204216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350" b="1" i="0">
                <a:solidFill>
                  <a:srgbClr val="C6532D"/>
                </a:solidFill>
                <a:latin typeface="Aptos"/>
                <a:ea typeface="Aptos"/>
                <a:cs typeface="Aptos"/>
              </a:defRPr>
            </a:pPr>
            <a:r>
              <a:rPr sz="1350" b="1" i="0">
                <a:solidFill>
                  <a:srgbClr val="C6532D"/>
                </a:solidFill>
                <a:latin typeface="Aptos"/>
                <a:ea typeface="Aptos"/>
                <a:cs typeface="Aptos"/>
              </a:rPr>
              <a:t>05</a:t>
            </a:r>
          </a:p>
        </p:txBody>
      </p:sp>
      <p:sp>
        <p:nvSpPr>
          <p:cNvPr id="23" name="step-rule-5">
            <a:extLst xmlns:a="http://schemas.openxmlformats.org/drawingml/2006/main">
              <a:ext uri="{FF2B5EF4-FFF2-40B4-BE49-F238E27FC236}">
                <a16:creationId xmlns:a16="http://schemas.microsoft.com/office/drawing/2014/main" id="{8471935E-815C-4036-8F79-3A2FD68D3A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78340" y="2333625"/>
            <a:ext cx="204216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BD4D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C44B136A-4D4C-414F-9979-B72A863DC3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78340" y="2619375"/>
            <a:ext cx="2042160" cy="781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75" b="1" i="0">
                <a:solidFill>
                  <a:srgbClr val="12455E"/>
                </a:solidFill>
                <a:latin typeface="Georgia"/>
                <a:ea typeface="Georgia"/>
                <a:cs typeface="Georgia"/>
              </a:defRPr>
            </a:pPr>
            <a:r>
              <a:rPr sz="1875" b="1" i="0">
                <a:solidFill>
                  <a:srgbClr val="12455E"/>
                </a:solidFill>
                <a:latin typeface="Georgia"/>
                <a:ea typeface="Georgia"/>
                <a:cs typeface="Georgia"/>
              </a:rPr>
              <a:t>Compare equilibria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315E6285-D4E8-49A5-A6F9-EC284F7DA8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78340" y="3619500"/>
            <a:ext cx="204216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500" b="0" i="0">
                <a:solidFill>
                  <a:srgbClr val="1D2A33"/>
                </a:solidFill>
                <a:latin typeface="Aptos"/>
                <a:ea typeface="Aptos"/>
                <a:cs typeface="Aptos"/>
              </a:defRPr>
            </a:pPr>
            <a:r>
              <a:rPr sz="1500" b="0" i="0">
                <a:solidFill>
                  <a:srgbClr val="1D2A33"/>
                </a:solidFill>
                <a:latin typeface="Aptos"/>
                <a:ea typeface="Aptos"/>
                <a:cs typeface="Aptos"/>
              </a:rPr>
              <a:t>What happens to price and quantity?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C1134363-8068-40B6-B0FE-CA396D8C1E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8250" y="5429250"/>
            <a:ext cx="971550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875" b="1" i="0">
                <a:solidFill>
                  <a:srgbClr val="12455E"/>
                </a:solidFill>
                <a:latin typeface="Aptos"/>
                <a:ea typeface="Aptos"/>
                <a:cs typeface="Aptos"/>
              </a:defRPr>
            </a:pPr>
            <a:r>
              <a:rPr sz="1875" b="1" i="0">
                <a:solidFill>
                  <a:srgbClr val="12455E"/>
                </a:solidFill>
                <a:latin typeface="Aptos"/>
                <a:ea typeface="Aptos"/>
                <a:cs typeface="Aptos"/>
              </a:rPr>
              <a:t>Do not jump from a story directly to a memorized arrow.</a:t>
            </a:r>
          </a:p>
        </p:txBody>
      </p:sp>
    </p:spTree>
    <p:extLst>
      <p:ext uri="{BB962C8B-B14F-4D97-AF65-F5344CB8AC3E}">
        <p14:creationId xmlns:p14="http://schemas.microsoft.com/office/powerpoint/2010/main" val="1783839377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8" name="chapter-label">
            <a:extLst xmlns:a="http://schemas.openxmlformats.org/drawingml/2006/main">
              <a:ext uri="{FF2B5EF4-FFF2-40B4-BE49-F238E27FC236}">
                <a16:creationId xmlns:a16="http://schemas.microsoft.com/office/drawing/2014/main" id="{D51B2329-E5C4-4DF5-B833-BC95507082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304800"/>
            <a:ext cx="1428750" cy="2190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1" i="0">
                <a:solidFill>
                  <a:srgbClr val="C6532D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C6532D"/>
                </a:solidFill>
                <a:latin typeface="Aptos"/>
                <a:ea typeface="Aptos"/>
                <a:cs typeface="Aptos"/>
              </a:rPr>
              <a:t>CHAPTER 2</a:t>
            </a:r>
          </a:p>
        </p:txBody>
      </p:sp>
      <p:sp>
        <p:nvSpPr>
          <p:cNvPr id="2" name="slide-title">
            <a:extLst xmlns:a="http://schemas.openxmlformats.org/drawingml/2006/main">
              <a:ext uri="{FF2B5EF4-FFF2-40B4-BE49-F238E27FC236}">
                <a16:creationId xmlns:a16="http://schemas.microsoft.com/office/drawing/2014/main" id="{623F51C9-BF13-458F-849A-84D693081C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666750"/>
            <a:ext cx="113919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2925" b="1" i="0">
                <a:solidFill>
                  <a:srgbClr val="1D2A33"/>
                </a:solidFill>
                <a:latin typeface="Aptos"/>
                <a:ea typeface="Aptos"/>
                <a:cs typeface="Aptos"/>
              </a:defRPr>
            </a:pPr>
            <a:r>
              <a:rPr sz="2925" b="1" i="0">
                <a:solidFill>
                  <a:srgbClr val="1D2A33"/>
                </a:solidFill>
                <a:latin typeface="Aptos"/>
                <a:ea typeface="Aptos"/>
                <a:cs typeface="Aptos"/>
              </a:rPr>
              <a:t>Different shifts create different equilibrium changes</a:t>
            </a:r>
          </a:p>
        </p:txBody>
      </p:sp>
      <p:sp>
        <p:nvSpPr>
          <p:cNvPr id="3" name="footer-rule">
            <a:extLst xmlns:a="http://schemas.openxmlformats.org/drawingml/2006/main">
              <a:ext uri="{FF2B5EF4-FFF2-40B4-BE49-F238E27FC236}">
                <a16:creationId xmlns:a16="http://schemas.microsoft.com/office/drawing/2014/main" id="{405F42CC-39A9-4560-8821-B4C4C355F6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6286500"/>
            <a:ext cx="113919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BD4D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footer-book">
            <a:extLst xmlns:a="http://schemas.openxmlformats.org/drawingml/2006/main">
              <a:ext uri="{FF2B5EF4-FFF2-40B4-BE49-F238E27FC236}">
                <a16:creationId xmlns:a16="http://schemas.microsoft.com/office/drawing/2014/main" id="{C4B70896-B3D3-4B41-9727-5AEF12234F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6419850"/>
            <a:ext cx="2095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900" b="1" i="0">
                <a:solidFill>
                  <a:srgbClr val="5F6F79"/>
                </a:solidFill>
                <a:latin typeface="Aptos"/>
                <a:ea typeface="Aptos"/>
                <a:cs typeface="Aptos"/>
              </a:defRPr>
            </a:pPr>
            <a:r>
              <a:rPr sz="900" b="1" i="0">
                <a:solidFill>
                  <a:srgbClr val="5F6F79"/>
                </a:solidFill>
                <a:latin typeface="Aptos"/>
                <a:ea typeface="Aptos"/>
                <a:cs typeface="Aptos"/>
              </a:rPr>
              <a:t>SPORTS ECONOMICS</a:t>
            </a:r>
          </a:p>
        </p:txBody>
      </p:sp>
      <p:sp>
        <p:nvSpPr>
          <p:cNvPr id="5" name="footer-number">
            <a:extLst xmlns:a="http://schemas.openxmlformats.org/drawingml/2006/main">
              <a:ext uri="{FF2B5EF4-FFF2-40B4-BE49-F238E27FC236}">
                <a16:creationId xmlns:a16="http://schemas.microsoft.com/office/drawing/2014/main" id="{42B36C67-9E1F-407E-BCC2-499B61ADAB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0" y="6419850"/>
            <a:ext cx="5524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5000"/>
              </a:lnSpc>
              <a:buNone/>
              <a:defRPr sz="900" b="0" i="0">
                <a:solidFill>
                  <a:srgbClr val="5F6F79"/>
                </a:solidFill>
                <a:latin typeface="Aptos"/>
                <a:ea typeface="Aptos"/>
                <a:cs typeface="Aptos"/>
              </a:defRPr>
            </a:pPr>
            <a:r>
              <a:rPr sz="900" b="0" i="0">
                <a:solidFill>
                  <a:srgbClr val="5F6F79"/>
                </a:solidFill>
                <a:latin typeface="Aptos"/>
                <a:ea typeface="Aptos"/>
                <a:cs typeface="Aptos"/>
              </a:rPr>
              <a:t>11</a:t>
            </a:r>
          </a:p>
        </p:txBody>
      </p:sp>
      <p:pic>
        <p:nvPicPr>
          <p:cNvPr id="13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768b21a46594d14"/>
          <a:stretch xmlns:a="http://schemas.openxmlformats.org/drawingml/2006/main"/>
        </p:blipFill>
        <p:spPr>
          <a:xfrm xmlns:a="http://schemas.openxmlformats.org/drawingml/2006/main">
            <a:off x="1692762" y="1381125"/>
            <a:ext cx="8806476" cy="4286250"/>
          </a:xfrm>
          <a:prstGeom xmlns:a="http://schemas.openxmlformats.org/drawingml/2006/main" prst="rect">
            <a:avLst/>
          </a:prstGeom>
        </p:spPr>
      </p:pic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275FDDC2-59B8-4C0F-B61B-A694B64885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5743575"/>
            <a:ext cx="102870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650" b="1" i="0">
                <a:solidFill>
                  <a:srgbClr val="12455E"/>
                </a:solidFill>
                <a:latin typeface="Aptos"/>
                <a:ea typeface="Aptos"/>
                <a:cs typeface="Aptos"/>
              </a:defRPr>
            </a:pPr>
            <a:r>
              <a:rPr sz="1650" b="1" i="0">
                <a:solidFill>
                  <a:srgbClr val="12455E"/>
                </a:solidFill>
                <a:latin typeface="Aptos"/>
                <a:ea typeface="Aptos"/>
                <a:cs typeface="Aptos"/>
              </a:rPr>
              <a:t>Demand up raises price and quantity; supply down raises price but lowers quantity.</a:t>
            </a:r>
          </a:p>
        </p:txBody>
      </p:sp>
    </p:spTree>
    <p:extLst>
      <p:ext uri="{BB962C8B-B14F-4D97-AF65-F5344CB8AC3E}">
        <p14:creationId xmlns:p14="http://schemas.microsoft.com/office/powerpoint/2010/main" val="885880876"/>
      </p:ext>
    </p:extLst>
  </p:cSld>
</p:sld>
</file>

<file path=ppt/slides/slide12.xml><?xml version="1.0" encoding="utf-8"?>
<p:sld xmlns:p="http://schemas.openxmlformats.org/presentationml/2006/main">
  <p:cSld>
    <p:bg>
      <p:bgPr>
        <a:solidFill xmlns:a="http://schemas.openxmlformats.org/drawingml/2006/main">
          <a:srgbClr val="12455E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6F42CCF4-CAC9-4CE7-946E-9D3FA25A3E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342900"/>
            <a:ext cx="1524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1" i="0">
                <a:solidFill>
                  <a:srgbClr val="C9A52A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C9A52A"/>
                </a:solidFill>
                <a:latin typeface="Aptos"/>
                <a:ea typeface="Aptos"/>
                <a:cs typeface="Aptos"/>
              </a:rPr>
              <a:t>CHAPTER 2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421404B0-D584-4C4F-A991-ADCBE2951F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723900"/>
            <a:ext cx="113919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2925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2925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Elasticity measures responsiveness in percentages</a:t>
            </a:r>
          </a:p>
        </p:txBody>
      </p:sp>
      <p:sp>
        <p:nvSpPr>
          <p:cNvPr id="3" name="big-statement">
            <a:extLst xmlns:a="http://schemas.openxmlformats.org/drawingml/2006/main">
              <a:ext uri="{FF2B5EF4-FFF2-40B4-BE49-F238E27FC236}">
                <a16:creationId xmlns:a16="http://schemas.microsoft.com/office/drawing/2014/main" id="{1BB30285-43EF-4C62-A5D0-FBE2AC30D4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0125" y="1809750"/>
            <a:ext cx="1019175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3225" b="1" i="0">
                <a:solidFill>
                  <a:srgbClr val="C9A52A"/>
                </a:solidFill>
                <a:latin typeface="Georgia"/>
                <a:ea typeface="Georgia"/>
                <a:cs typeface="Georgia"/>
              </a:defRPr>
            </a:pPr>
            <a:r>
              <a:rPr sz="3225" b="1" i="0">
                <a:solidFill>
                  <a:srgbClr val="C9A52A"/>
                </a:solidFill>
                <a:latin typeface="Georgia"/>
                <a:ea typeface="Georgia"/>
                <a:cs typeface="Georgia"/>
              </a:rPr>
              <a:t>εd = percentage change in quantity demanded ÷ percentage change in price</a:t>
            </a:r>
          </a:p>
        </p:txBody>
      </p:sp>
      <p:sp>
        <p:nvSpPr>
          <p:cNvPr id="4" name="bullet-mark-1">
            <a:extLst xmlns:a="http://schemas.openxmlformats.org/drawingml/2006/main">
              <a:ext uri="{FF2B5EF4-FFF2-40B4-BE49-F238E27FC236}">
                <a16:creationId xmlns:a16="http://schemas.microsoft.com/office/drawing/2014/main" id="{15F5C90C-6207-4C46-BF61-91E18C30EE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3657600"/>
            <a:ext cx="2286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00" b="1" i="0">
                <a:solidFill>
                  <a:srgbClr val="C9A52A"/>
                </a:solidFill>
                <a:latin typeface="Aptos"/>
                <a:ea typeface="Aptos"/>
                <a:cs typeface="Aptos"/>
              </a:defRPr>
            </a:pPr>
            <a:r>
              <a:rPr sz="1800" b="1" i="0">
                <a:solidFill>
                  <a:srgbClr val="C9A52A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5" name="bullet-1">
            <a:extLst xmlns:a="http://schemas.openxmlformats.org/drawingml/2006/main">
              <a:ext uri="{FF2B5EF4-FFF2-40B4-BE49-F238E27FC236}">
                <a16:creationId xmlns:a16="http://schemas.microsoft.com/office/drawing/2014/main" id="{8941A448-DED9-42C8-9592-14D775D070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33600" y="3667125"/>
            <a:ext cx="82486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00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800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The negative sign records the usual inverse price–quantity relationship.</a:t>
            </a:r>
          </a:p>
        </p:txBody>
      </p:sp>
      <p:sp>
        <p:nvSpPr>
          <p:cNvPr id="6" name="bullet-mark-2">
            <a:extLst xmlns:a="http://schemas.openxmlformats.org/drawingml/2006/main">
              <a:ext uri="{FF2B5EF4-FFF2-40B4-BE49-F238E27FC236}">
                <a16:creationId xmlns:a16="http://schemas.microsoft.com/office/drawing/2014/main" id="{66A9D8DA-3B69-41CD-A03A-F66EE68566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4229100"/>
            <a:ext cx="2286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00" b="1" i="0">
                <a:solidFill>
                  <a:srgbClr val="C9A52A"/>
                </a:solidFill>
                <a:latin typeface="Aptos"/>
                <a:ea typeface="Aptos"/>
                <a:cs typeface="Aptos"/>
              </a:defRPr>
            </a:pPr>
            <a:r>
              <a:rPr sz="1800" b="1" i="0">
                <a:solidFill>
                  <a:srgbClr val="C9A52A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7" name="bullet-2">
            <a:extLst xmlns:a="http://schemas.openxmlformats.org/drawingml/2006/main">
              <a:ext uri="{FF2B5EF4-FFF2-40B4-BE49-F238E27FC236}">
                <a16:creationId xmlns:a16="http://schemas.microsoft.com/office/drawing/2014/main" id="{4F05AACC-653D-4D1D-A93C-2A4AD41979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33600" y="4238625"/>
            <a:ext cx="82486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00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800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Use |εd| to classify demand as elastic, unit elastic, or inelastic.</a:t>
            </a:r>
          </a:p>
        </p:txBody>
      </p:sp>
      <p:sp>
        <p:nvSpPr>
          <p:cNvPr id="8" name="bullet-mark-3">
            <a:extLst xmlns:a="http://schemas.openxmlformats.org/drawingml/2006/main">
              <a:ext uri="{FF2B5EF4-FFF2-40B4-BE49-F238E27FC236}">
                <a16:creationId xmlns:a16="http://schemas.microsoft.com/office/drawing/2014/main" id="{B2A2C71F-0631-4DF3-A314-51BD3B5C40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4800600"/>
            <a:ext cx="2286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00" b="1" i="0">
                <a:solidFill>
                  <a:srgbClr val="C9A52A"/>
                </a:solidFill>
                <a:latin typeface="Aptos"/>
                <a:ea typeface="Aptos"/>
                <a:cs typeface="Aptos"/>
              </a:defRPr>
            </a:pPr>
            <a:r>
              <a:rPr sz="1800" b="1" i="0">
                <a:solidFill>
                  <a:srgbClr val="C9A52A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9" name="bullet-3">
            <a:extLst xmlns:a="http://schemas.openxmlformats.org/drawingml/2006/main">
              <a:ext uri="{FF2B5EF4-FFF2-40B4-BE49-F238E27FC236}">
                <a16:creationId xmlns:a16="http://schemas.microsoft.com/office/drawing/2014/main" id="{94E5E30F-9EDE-475E-8C5B-EB6B204F4D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33600" y="4810125"/>
            <a:ext cx="82486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00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800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Elasticity is not the same thing as the slope of a demand curve.</a:t>
            </a:r>
          </a:p>
        </p:txBody>
      </p:sp>
    </p:spTree>
    <p:extLst>
      <p:ext uri="{BB962C8B-B14F-4D97-AF65-F5344CB8AC3E}">
        <p14:creationId xmlns:p14="http://schemas.microsoft.com/office/powerpoint/2010/main" val="745702885"/>
      </p:ext>
    </p:extLst>
  </p:cSld>
</p:sld>
</file>

<file path=ppt/slides/slide13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5" name="chapter-label">
            <a:extLst xmlns:a="http://schemas.openxmlformats.org/drawingml/2006/main">
              <a:ext uri="{FF2B5EF4-FFF2-40B4-BE49-F238E27FC236}">
                <a16:creationId xmlns:a16="http://schemas.microsoft.com/office/drawing/2014/main" id="{9A590EBF-7426-4457-B458-7B036AC029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304800"/>
            <a:ext cx="1428750" cy="2190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1" i="0">
                <a:solidFill>
                  <a:srgbClr val="C6532D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C6532D"/>
                </a:solidFill>
                <a:latin typeface="Aptos"/>
                <a:ea typeface="Aptos"/>
                <a:cs typeface="Aptos"/>
              </a:rPr>
              <a:t>CHAPTER 2</a:t>
            </a:r>
          </a:p>
        </p:txBody>
      </p:sp>
      <p:sp>
        <p:nvSpPr>
          <p:cNvPr id="2" name="slide-title">
            <a:extLst xmlns:a="http://schemas.openxmlformats.org/drawingml/2006/main">
              <a:ext uri="{FF2B5EF4-FFF2-40B4-BE49-F238E27FC236}">
                <a16:creationId xmlns:a16="http://schemas.microsoft.com/office/drawing/2014/main" id="{7F216759-3115-4694-A892-7972484926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666750"/>
            <a:ext cx="113919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2925" b="1" i="0">
                <a:solidFill>
                  <a:srgbClr val="1D2A33"/>
                </a:solidFill>
                <a:latin typeface="Aptos"/>
                <a:ea typeface="Aptos"/>
                <a:cs typeface="Aptos"/>
              </a:defRPr>
            </a:pPr>
            <a:r>
              <a:rPr sz="2925" b="1" i="0">
                <a:solidFill>
                  <a:srgbClr val="1D2A33"/>
                </a:solidFill>
                <a:latin typeface="Aptos"/>
                <a:ea typeface="Aptos"/>
                <a:cs typeface="Aptos"/>
              </a:rPr>
              <a:t>Elasticity depends on available adjustment</a:t>
            </a:r>
          </a:p>
        </p:txBody>
      </p:sp>
      <p:sp>
        <p:nvSpPr>
          <p:cNvPr id="3" name="footer-rule">
            <a:extLst xmlns:a="http://schemas.openxmlformats.org/drawingml/2006/main">
              <a:ext uri="{FF2B5EF4-FFF2-40B4-BE49-F238E27FC236}">
                <a16:creationId xmlns:a16="http://schemas.microsoft.com/office/drawing/2014/main" id="{7FE2DCB3-5590-4BEF-8AD1-C1A0ED293B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6286500"/>
            <a:ext cx="113919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BD4D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footer-book">
            <a:extLst xmlns:a="http://schemas.openxmlformats.org/drawingml/2006/main">
              <a:ext uri="{FF2B5EF4-FFF2-40B4-BE49-F238E27FC236}">
                <a16:creationId xmlns:a16="http://schemas.microsoft.com/office/drawing/2014/main" id="{F89E2AF7-ACBD-4BF7-AFC0-E323917A85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6419850"/>
            <a:ext cx="2095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900" b="1" i="0">
                <a:solidFill>
                  <a:srgbClr val="5F6F79"/>
                </a:solidFill>
                <a:latin typeface="Aptos"/>
                <a:ea typeface="Aptos"/>
                <a:cs typeface="Aptos"/>
              </a:defRPr>
            </a:pPr>
            <a:r>
              <a:rPr sz="900" b="1" i="0">
                <a:solidFill>
                  <a:srgbClr val="5F6F79"/>
                </a:solidFill>
                <a:latin typeface="Aptos"/>
                <a:ea typeface="Aptos"/>
                <a:cs typeface="Aptos"/>
              </a:rPr>
              <a:t>SPORTS ECONOMICS</a:t>
            </a:r>
          </a:p>
        </p:txBody>
      </p:sp>
      <p:sp>
        <p:nvSpPr>
          <p:cNvPr id="5" name="footer-number">
            <a:extLst xmlns:a="http://schemas.openxmlformats.org/drawingml/2006/main">
              <a:ext uri="{FF2B5EF4-FFF2-40B4-BE49-F238E27FC236}">
                <a16:creationId xmlns:a16="http://schemas.microsoft.com/office/drawing/2014/main" id="{1CEBB890-A80D-494E-9378-CB42BF956D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0" y="6419850"/>
            <a:ext cx="5524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5000"/>
              </a:lnSpc>
              <a:buNone/>
              <a:defRPr sz="900" b="0" i="0">
                <a:solidFill>
                  <a:srgbClr val="5F6F79"/>
                </a:solidFill>
                <a:latin typeface="Aptos"/>
                <a:ea typeface="Aptos"/>
                <a:cs typeface="Aptos"/>
              </a:defRPr>
            </a:pPr>
            <a:r>
              <a:rPr sz="900" b="0" i="0">
                <a:solidFill>
                  <a:srgbClr val="5F6F79"/>
                </a:solidFill>
                <a:latin typeface="Aptos"/>
                <a:ea typeface="Aptos"/>
                <a:cs typeface="Aptos"/>
              </a:rPr>
              <a:t>13</a:t>
            </a:r>
          </a:p>
        </p:txBody>
      </p:sp>
      <p:sp>
        <p:nvSpPr>
          <p:cNvPr id="6" name="panel-1">
            <a:extLst xmlns:a="http://schemas.openxmlformats.org/drawingml/2006/main">
              <a:ext uri="{FF2B5EF4-FFF2-40B4-BE49-F238E27FC236}">
                <a16:creationId xmlns:a16="http://schemas.microsoft.com/office/drawing/2014/main" id="{C0996322-49AC-4AB2-8D27-3BE18F375A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1809750"/>
            <a:ext cx="5314950" cy="3333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7F2F8"/>
          </a:solidFill>
          <a:ln xmlns:a="http://schemas.openxmlformats.org/drawingml/2006/main" w="9525">
            <a:solidFill>
              <a:srgbClr val="CBD4DA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08772AB0-FCCF-463F-9851-E8175EAB91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038350"/>
            <a:ext cx="48958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050" b="1" i="0">
                <a:solidFill>
                  <a:srgbClr val="176B91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176B91"/>
                </a:solidFill>
                <a:latin typeface="Aptos"/>
                <a:ea typeface="Aptos"/>
                <a:cs typeface="Aptos"/>
              </a:rPr>
              <a:t>LESS RESPONSIVE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35DDE10A-77CE-4024-9CCD-C743AAB386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2476500"/>
            <a:ext cx="4857750" cy="800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2325" b="1" i="0">
                <a:solidFill>
                  <a:srgbClr val="176B91"/>
                </a:solidFill>
                <a:latin typeface="Georgia"/>
                <a:ea typeface="Georgia"/>
                <a:cs typeface="Georgia"/>
              </a:defRPr>
            </a:pPr>
            <a:r>
              <a:rPr sz="2325" b="1" i="0">
                <a:solidFill>
                  <a:srgbClr val="176B91"/>
                </a:solidFill>
                <a:latin typeface="Georgia"/>
                <a:ea typeface="Georgia"/>
                <a:cs typeface="Georgia"/>
              </a:rPr>
              <a:t>Few substitutes and little time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B53DDEF8-D130-4AFF-B20C-4B5A172B0E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3476625"/>
            <a:ext cx="4781550" cy="1257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725" b="0" i="0">
                <a:solidFill>
                  <a:srgbClr val="1D2A33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1D2A33"/>
                </a:solidFill>
                <a:latin typeface="Aptos"/>
                <a:ea typeface="Aptos"/>
                <a:cs typeface="Aptos"/>
              </a:rPr>
              <a:t>Strong loyalty, small budget share, urgency, and short adjustment periods tend to reduce price responsiveness.</a:t>
            </a:r>
          </a:p>
        </p:txBody>
      </p:sp>
      <p:sp>
        <p:nvSpPr>
          <p:cNvPr id="10" name="panel-2">
            <a:extLst xmlns:a="http://schemas.openxmlformats.org/drawingml/2006/main">
              <a:ext uri="{FF2B5EF4-FFF2-40B4-BE49-F238E27FC236}">
                <a16:creationId xmlns:a16="http://schemas.microsoft.com/office/drawing/2014/main" id="{85F2B789-D603-4A81-8B7F-BBCEC52280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0" y="1809750"/>
            <a:ext cx="5314950" cy="3333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3EF"/>
          </a:solidFill>
          <a:ln xmlns:a="http://schemas.openxmlformats.org/drawingml/2006/main" w="9525">
            <a:solidFill>
              <a:srgbClr val="CBD4DA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0E14EC4E-1D19-4176-A980-E0D30EC503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91300" y="2038350"/>
            <a:ext cx="48958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050" b="1" i="0">
                <a:solidFill>
                  <a:srgbClr val="4F8F73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4F8F73"/>
                </a:solidFill>
                <a:latin typeface="Aptos"/>
                <a:ea typeface="Aptos"/>
                <a:cs typeface="Aptos"/>
              </a:rPr>
              <a:t>MORE RESPONSIVE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236BE917-A66E-49DC-A1F2-B06A045901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10350" y="2476500"/>
            <a:ext cx="4857750" cy="800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2325" b="1" i="0">
                <a:solidFill>
                  <a:srgbClr val="4F8F73"/>
                </a:solidFill>
                <a:latin typeface="Georgia"/>
                <a:ea typeface="Georgia"/>
                <a:cs typeface="Georgia"/>
              </a:defRPr>
            </a:pPr>
            <a:r>
              <a:rPr sz="2325" b="1" i="0">
                <a:solidFill>
                  <a:srgbClr val="4F8F73"/>
                </a:solidFill>
                <a:latin typeface="Georgia"/>
                <a:ea typeface="Georgia"/>
                <a:cs typeface="Georgia"/>
              </a:rPr>
              <a:t>More substitutes and more time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9AE78076-8CFC-4CAC-9E4C-166D68D9EA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48450" y="3476625"/>
            <a:ext cx="4781550" cy="1257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725" b="0" i="0">
                <a:solidFill>
                  <a:srgbClr val="1D2A33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1D2A33"/>
                </a:solidFill>
                <a:latin typeface="Aptos"/>
                <a:ea typeface="Aptos"/>
                <a:cs typeface="Aptos"/>
              </a:rPr>
              <a:t>Alternative games, platforms, entertainment, and longer adjustment periods tend to increase responsiveness.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C5B4C874-4D48-46E7-885D-81A6CE4587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8250" y="5448300"/>
            <a:ext cx="97155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875" b="1" i="0">
                <a:solidFill>
                  <a:srgbClr val="12455E"/>
                </a:solidFill>
                <a:latin typeface="Aptos"/>
                <a:ea typeface="Aptos"/>
                <a:cs typeface="Aptos"/>
              </a:defRPr>
            </a:pPr>
            <a:r>
              <a:rPr sz="1875" b="1" i="0">
                <a:solidFill>
                  <a:srgbClr val="12455E"/>
                </a:solidFill>
                <a:latin typeface="Aptos"/>
                <a:ea typeface="Aptos"/>
                <a:cs typeface="Aptos"/>
              </a:rPr>
              <a:t>Elasticity belongs to a defined comparison—not permanently to a product label.</a:t>
            </a:r>
          </a:p>
        </p:txBody>
      </p:sp>
    </p:spTree>
    <p:extLst>
      <p:ext uri="{BB962C8B-B14F-4D97-AF65-F5344CB8AC3E}">
        <p14:creationId xmlns:p14="http://schemas.microsoft.com/office/powerpoint/2010/main" val="990903110"/>
      </p:ext>
    </p:extLst>
  </p:cSld>
</p:sld>
</file>

<file path=ppt/slides/slide14.xml><?xml version="1.0" encoding="utf-8"?>
<p:sld xmlns:p="http://schemas.openxmlformats.org/presentationml/2006/main">
  <p:cSld>
    <p:bg>
      <p:bgPr>
        <a:solidFill xmlns:a="http://schemas.openxmlformats.org/drawingml/2006/main">
          <a:srgbClr val="12455E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04A61E7D-C7DB-4055-A385-E58CF29D96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342900"/>
            <a:ext cx="1524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1" i="0">
                <a:solidFill>
                  <a:srgbClr val="C9A52A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C9A52A"/>
                </a:solidFill>
                <a:latin typeface="Aptos"/>
                <a:ea typeface="Aptos"/>
                <a:cs typeface="Aptos"/>
              </a:rPr>
              <a:t>CHAPTER 2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2C7274B9-8778-4495-8524-E39BDC12A6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723900"/>
            <a:ext cx="113919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2925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2925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The midpoint formula treats both directions symmetrically</a:t>
            </a:r>
          </a:p>
        </p:txBody>
      </p:sp>
      <p:sp>
        <p:nvSpPr>
          <p:cNvPr id="3" name="big-statement">
            <a:extLst xmlns:a="http://schemas.openxmlformats.org/drawingml/2006/main">
              <a:ext uri="{FF2B5EF4-FFF2-40B4-BE49-F238E27FC236}">
                <a16:creationId xmlns:a16="http://schemas.microsoft.com/office/drawing/2014/main" id="{641D42D4-E897-465D-BA16-71CB38CF12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0125" y="1809750"/>
            <a:ext cx="1019175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3075" b="1" i="0">
                <a:solidFill>
                  <a:srgbClr val="C9A52A"/>
                </a:solidFill>
                <a:latin typeface="Georgia"/>
                <a:ea typeface="Georgia"/>
                <a:cs typeface="Georgia"/>
              </a:defRPr>
            </a:pPr>
            <a:r>
              <a:rPr sz="3075" b="1" i="0">
                <a:solidFill>
                  <a:srgbClr val="C9A52A"/>
                </a:solidFill>
                <a:latin typeface="Georgia"/>
                <a:ea typeface="Georgia"/>
                <a:cs typeface="Georgia"/>
              </a:rPr>
              <a:t>%ΔQ = (Q₂ − Q₁) ÷ [(Q₁ + Q₂)/2] × 100</a:t>
            </a:r>
          </a:p>
        </p:txBody>
      </p:sp>
      <p:sp>
        <p:nvSpPr>
          <p:cNvPr id="4" name="bullet-mark-1">
            <a:extLst xmlns:a="http://schemas.openxmlformats.org/drawingml/2006/main">
              <a:ext uri="{FF2B5EF4-FFF2-40B4-BE49-F238E27FC236}">
                <a16:creationId xmlns:a16="http://schemas.microsoft.com/office/drawing/2014/main" id="{D1892816-06D2-404E-B9BB-E0AC478DCC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3657600"/>
            <a:ext cx="2286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00" b="1" i="0">
                <a:solidFill>
                  <a:srgbClr val="C9A52A"/>
                </a:solidFill>
                <a:latin typeface="Aptos"/>
                <a:ea typeface="Aptos"/>
                <a:cs typeface="Aptos"/>
              </a:defRPr>
            </a:pPr>
            <a:r>
              <a:rPr sz="1800" b="1" i="0">
                <a:solidFill>
                  <a:srgbClr val="C9A52A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5" name="bullet-1">
            <a:extLst xmlns:a="http://schemas.openxmlformats.org/drawingml/2006/main">
              <a:ext uri="{FF2B5EF4-FFF2-40B4-BE49-F238E27FC236}">
                <a16:creationId xmlns:a16="http://schemas.microsoft.com/office/drawing/2014/main" id="{8E50358E-5BD3-4500-9473-B3156E2E42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33600" y="3667125"/>
            <a:ext cx="82486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00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800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Apply the same midpoint convention to price.</a:t>
            </a:r>
          </a:p>
        </p:txBody>
      </p:sp>
      <p:sp>
        <p:nvSpPr>
          <p:cNvPr id="6" name="bullet-mark-2">
            <a:extLst xmlns:a="http://schemas.openxmlformats.org/drawingml/2006/main">
              <a:ext uri="{FF2B5EF4-FFF2-40B4-BE49-F238E27FC236}">
                <a16:creationId xmlns:a16="http://schemas.microsoft.com/office/drawing/2014/main" id="{EF16824C-78DD-47FF-B320-C7BD996D47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4229100"/>
            <a:ext cx="2286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00" b="1" i="0">
                <a:solidFill>
                  <a:srgbClr val="C9A52A"/>
                </a:solidFill>
                <a:latin typeface="Aptos"/>
                <a:ea typeface="Aptos"/>
                <a:cs typeface="Aptos"/>
              </a:defRPr>
            </a:pPr>
            <a:r>
              <a:rPr sz="1800" b="1" i="0">
                <a:solidFill>
                  <a:srgbClr val="C9A52A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7" name="bullet-2">
            <a:extLst xmlns:a="http://schemas.openxmlformats.org/drawingml/2006/main">
              <a:ext uri="{FF2B5EF4-FFF2-40B4-BE49-F238E27FC236}">
                <a16:creationId xmlns:a16="http://schemas.microsoft.com/office/drawing/2014/main" id="{46BD12FE-93A8-4FFA-8FBA-72CDCE1CBC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33600" y="4238625"/>
            <a:ext cx="82486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00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800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Use supplied percentage changes directly when a problem already gives them.</a:t>
            </a:r>
          </a:p>
        </p:txBody>
      </p:sp>
      <p:sp>
        <p:nvSpPr>
          <p:cNvPr id="8" name="bullet-mark-3">
            <a:extLst xmlns:a="http://schemas.openxmlformats.org/drawingml/2006/main">
              <a:ext uri="{FF2B5EF4-FFF2-40B4-BE49-F238E27FC236}">
                <a16:creationId xmlns:a16="http://schemas.microsoft.com/office/drawing/2014/main" id="{AC092A07-9622-4576-8E21-30E522B7F6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4800600"/>
            <a:ext cx="2286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00" b="1" i="0">
                <a:solidFill>
                  <a:srgbClr val="C9A52A"/>
                </a:solidFill>
                <a:latin typeface="Aptos"/>
                <a:ea typeface="Aptos"/>
                <a:cs typeface="Aptos"/>
              </a:defRPr>
            </a:pPr>
            <a:r>
              <a:rPr sz="1800" b="1" i="0">
                <a:solidFill>
                  <a:srgbClr val="C9A52A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9" name="bullet-3">
            <a:extLst xmlns:a="http://schemas.openxmlformats.org/drawingml/2006/main">
              <a:ext uri="{FF2B5EF4-FFF2-40B4-BE49-F238E27FC236}">
                <a16:creationId xmlns:a16="http://schemas.microsoft.com/office/drawing/2014/main" id="{E8B86DE0-8871-4436-AC24-3B12920D93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33600" y="4810125"/>
            <a:ext cx="82486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00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800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The formula is a measurement convention—not an additional economic theory.</a:t>
            </a:r>
          </a:p>
        </p:txBody>
      </p:sp>
    </p:spTree>
    <p:extLst>
      <p:ext uri="{BB962C8B-B14F-4D97-AF65-F5344CB8AC3E}">
        <p14:creationId xmlns:p14="http://schemas.microsoft.com/office/powerpoint/2010/main" val="331000841"/>
      </p:ext>
    </p:extLst>
  </p:cSld>
</p:sld>
</file>

<file path=ppt/slides/slide15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8" name="chapter-label">
            <a:extLst xmlns:a="http://schemas.openxmlformats.org/drawingml/2006/main">
              <a:ext uri="{FF2B5EF4-FFF2-40B4-BE49-F238E27FC236}">
                <a16:creationId xmlns:a16="http://schemas.microsoft.com/office/drawing/2014/main" id="{96470265-D8A9-4430-8DAE-B8F6AB0415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304800"/>
            <a:ext cx="1428750" cy="2190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1" i="0">
                <a:solidFill>
                  <a:srgbClr val="C6532D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C6532D"/>
                </a:solidFill>
                <a:latin typeface="Aptos"/>
                <a:ea typeface="Aptos"/>
                <a:cs typeface="Aptos"/>
              </a:rPr>
              <a:t>CHAPTER 2</a:t>
            </a:r>
          </a:p>
        </p:txBody>
      </p:sp>
      <p:sp>
        <p:nvSpPr>
          <p:cNvPr id="2" name="slide-title">
            <a:extLst xmlns:a="http://schemas.openxmlformats.org/drawingml/2006/main">
              <a:ext uri="{FF2B5EF4-FFF2-40B4-BE49-F238E27FC236}">
                <a16:creationId xmlns:a16="http://schemas.microsoft.com/office/drawing/2014/main" id="{7E9DE87F-A87F-46BB-BBF4-0EE46B8DDA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666750"/>
            <a:ext cx="113919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2925" b="1" i="0">
                <a:solidFill>
                  <a:srgbClr val="1D2A33"/>
                </a:solidFill>
                <a:latin typeface="Aptos"/>
                <a:ea typeface="Aptos"/>
                <a:cs typeface="Aptos"/>
              </a:defRPr>
            </a:pPr>
            <a:r>
              <a:rPr sz="2925" b="1" i="0">
                <a:solidFill>
                  <a:srgbClr val="1D2A33"/>
                </a:solidFill>
                <a:latin typeface="Aptos"/>
                <a:ea typeface="Aptos"/>
                <a:cs typeface="Aptos"/>
              </a:rPr>
              <a:t>Elasticity predicts the total-revenue response</a:t>
            </a:r>
          </a:p>
        </p:txBody>
      </p:sp>
      <p:sp>
        <p:nvSpPr>
          <p:cNvPr id="3" name="footer-rule">
            <a:extLst xmlns:a="http://schemas.openxmlformats.org/drawingml/2006/main">
              <a:ext uri="{FF2B5EF4-FFF2-40B4-BE49-F238E27FC236}">
                <a16:creationId xmlns:a16="http://schemas.microsoft.com/office/drawing/2014/main" id="{59BCCB8F-4192-4EE7-8460-1BE111B886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6286500"/>
            <a:ext cx="113919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BD4D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footer-book">
            <a:extLst xmlns:a="http://schemas.openxmlformats.org/drawingml/2006/main">
              <a:ext uri="{FF2B5EF4-FFF2-40B4-BE49-F238E27FC236}">
                <a16:creationId xmlns:a16="http://schemas.microsoft.com/office/drawing/2014/main" id="{79FD34F6-BBB2-42E7-8C2E-96A2147FCB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6419850"/>
            <a:ext cx="2095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900" b="1" i="0">
                <a:solidFill>
                  <a:srgbClr val="5F6F79"/>
                </a:solidFill>
                <a:latin typeface="Aptos"/>
                <a:ea typeface="Aptos"/>
                <a:cs typeface="Aptos"/>
              </a:defRPr>
            </a:pPr>
            <a:r>
              <a:rPr sz="900" b="1" i="0">
                <a:solidFill>
                  <a:srgbClr val="5F6F79"/>
                </a:solidFill>
                <a:latin typeface="Aptos"/>
                <a:ea typeface="Aptos"/>
                <a:cs typeface="Aptos"/>
              </a:rPr>
              <a:t>SPORTS ECONOMICS</a:t>
            </a:r>
          </a:p>
        </p:txBody>
      </p:sp>
      <p:sp>
        <p:nvSpPr>
          <p:cNvPr id="5" name="footer-number">
            <a:extLst xmlns:a="http://schemas.openxmlformats.org/drawingml/2006/main">
              <a:ext uri="{FF2B5EF4-FFF2-40B4-BE49-F238E27FC236}">
                <a16:creationId xmlns:a16="http://schemas.microsoft.com/office/drawing/2014/main" id="{049044BB-196B-4DCD-9C31-ED38F2EC90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0" y="6419850"/>
            <a:ext cx="5524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5000"/>
              </a:lnSpc>
              <a:buNone/>
              <a:defRPr sz="900" b="0" i="0">
                <a:solidFill>
                  <a:srgbClr val="5F6F79"/>
                </a:solidFill>
                <a:latin typeface="Aptos"/>
                <a:ea typeface="Aptos"/>
                <a:cs typeface="Aptos"/>
              </a:defRPr>
            </a:pPr>
            <a:r>
              <a:rPr sz="900" b="0" i="0">
                <a:solidFill>
                  <a:srgbClr val="5F6F79"/>
                </a:solidFill>
                <a:latin typeface="Aptos"/>
                <a:ea typeface="Aptos"/>
                <a:cs typeface="Aptos"/>
              </a:rPr>
              <a:t>15</a:t>
            </a:r>
          </a:p>
        </p:txBody>
      </p:sp>
      <p:pic>
        <p:nvPicPr>
          <p:cNvPr id="13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c4327b6e95b4f41"/>
          <a:stretch xmlns:a="http://schemas.openxmlformats.org/drawingml/2006/main"/>
        </p:blipFill>
        <p:spPr>
          <a:xfrm xmlns:a="http://schemas.openxmlformats.org/drawingml/2006/main">
            <a:off x="1812341" y="1381125"/>
            <a:ext cx="8567317" cy="4286250"/>
          </a:xfrm>
          <a:prstGeom xmlns:a="http://schemas.openxmlformats.org/drawingml/2006/main" prst="rect">
            <a:avLst/>
          </a:prstGeom>
        </p:spPr>
      </p:pic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B6ACB7AD-E1C4-4CBD-88A1-BE94ADEDF7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5743575"/>
            <a:ext cx="102870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650" b="1" i="0">
                <a:solidFill>
                  <a:srgbClr val="12455E"/>
                </a:solidFill>
                <a:latin typeface="Aptos"/>
                <a:ea typeface="Aptos"/>
                <a:cs typeface="Aptos"/>
              </a:defRPr>
            </a:pPr>
            <a:r>
              <a:rPr sz="1650" b="1" i="0">
                <a:solidFill>
                  <a:srgbClr val="12455E"/>
                </a:solidFill>
                <a:latin typeface="Aptos"/>
                <a:ea typeface="Aptos"/>
                <a:cs typeface="Aptos"/>
              </a:rPr>
              <a:t>Price and total revenue move together under inelastic demand and oppositely under elastic demand.</a:t>
            </a:r>
          </a:p>
        </p:txBody>
      </p:sp>
    </p:spTree>
    <p:extLst>
      <p:ext uri="{BB962C8B-B14F-4D97-AF65-F5344CB8AC3E}">
        <p14:creationId xmlns:p14="http://schemas.microsoft.com/office/powerpoint/2010/main" val="341246329"/>
      </p:ext>
    </p:extLst>
  </p:cSld>
</p:sld>
</file>

<file path=ppt/slides/slide16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9" name="chapter-label">
            <a:extLst xmlns:a="http://schemas.openxmlformats.org/drawingml/2006/main">
              <a:ext uri="{FF2B5EF4-FFF2-40B4-BE49-F238E27FC236}">
                <a16:creationId xmlns:a16="http://schemas.microsoft.com/office/drawing/2014/main" id="{5355758D-9579-4C6F-9EF3-05614377D5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304800"/>
            <a:ext cx="1428750" cy="2190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1" i="0">
                <a:solidFill>
                  <a:srgbClr val="C6532D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C6532D"/>
                </a:solidFill>
                <a:latin typeface="Aptos"/>
                <a:ea typeface="Aptos"/>
                <a:cs typeface="Aptos"/>
              </a:rPr>
              <a:t>CHAPTER 2</a:t>
            </a:r>
          </a:p>
        </p:txBody>
      </p:sp>
      <p:sp>
        <p:nvSpPr>
          <p:cNvPr id="2" name="slide-title">
            <a:extLst xmlns:a="http://schemas.openxmlformats.org/drawingml/2006/main">
              <a:ext uri="{FF2B5EF4-FFF2-40B4-BE49-F238E27FC236}">
                <a16:creationId xmlns:a16="http://schemas.microsoft.com/office/drawing/2014/main" id="{51B6E113-2975-4CDD-9DBA-643CA4C9FE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666750"/>
            <a:ext cx="113919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2925" b="1" i="0">
                <a:solidFill>
                  <a:srgbClr val="1D2A33"/>
                </a:solidFill>
                <a:latin typeface="Aptos"/>
                <a:ea typeface="Aptos"/>
                <a:cs typeface="Aptos"/>
              </a:defRPr>
            </a:pPr>
            <a:r>
              <a:rPr sz="2925" b="1" i="0">
                <a:solidFill>
                  <a:srgbClr val="1D2A33"/>
                </a:solidFill>
                <a:latin typeface="Aptos"/>
                <a:ea typeface="Aptos"/>
                <a:cs typeface="Aptos"/>
              </a:rPr>
              <a:t>Three elasticities answer different questions</a:t>
            </a:r>
          </a:p>
        </p:txBody>
      </p:sp>
      <p:sp>
        <p:nvSpPr>
          <p:cNvPr id="3" name="footer-rule">
            <a:extLst xmlns:a="http://schemas.openxmlformats.org/drawingml/2006/main">
              <a:ext uri="{FF2B5EF4-FFF2-40B4-BE49-F238E27FC236}">
                <a16:creationId xmlns:a16="http://schemas.microsoft.com/office/drawing/2014/main" id="{D79EAD62-4F3A-4712-83D0-149821CE51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6286500"/>
            <a:ext cx="113919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BD4D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footer-book">
            <a:extLst xmlns:a="http://schemas.openxmlformats.org/drawingml/2006/main">
              <a:ext uri="{FF2B5EF4-FFF2-40B4-BE49-F238E27FC236}">
                <a16:creationId xmlns:a16="http://schemas.microsoft.com/office/drawing/2014/main" id="{D7AC3EB1-88D5-491B-A49A-C2A665639E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6419850"/>
            <a:ext cx="2095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900" b="1" i="0">
                <a:solidFill>
                  <a:srgbClr val="5F6F79"/>
                </a:solidFill>
                <a:latin typeface="Aptos"/>
                <a:ea typeface="Aptos"/>
                <a:cs typeface="Aptos"/>
              </a:defRPr>
            </a:pPr>
            <a:r>
              <a:rPr sz="900" b="1" i="0">
                <a:solidFill>
                  <a:srgbClr val="5F6F79"/>
                </a:solidFill>
                <a:latin typeface="Aptos"/>
                <a:ea typeface="Aptos"/>
                <a:cs typeface="Aptos"/>
              </a:rPr>
              <a:t>SPORTS ECONOMICS</a:t>
            </a:r>
          </a:p>
        </p:txBody>
      </p:sp>
      <p:sp>
        <p:nvSpPr>
          <p:cNvPr id="5" name="footer-number">
            <a:extLst xmlns:a="http://schemas.openxmlformats.org/drawingml/2006/main">
              <a:ext uri="{FF2B5EF4-FFF2-40B4-BE49-F238E27FC236}">
                <a16:creationId xmlns:a16="http://schemas.microsoft.com/office/drawing/2014/main" id="{48BEFECE-A45C-4A4D-B82A-C805DE5764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0" y="6419850"/>
            <a:ext cx="5524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5000"/>
              </a:lnSpc>
              <a:buNone/>
              <a:defRPr sz="900" b="0" i="0">
                <a:solidFill>
                  <a:srgbClr val="5F6F79"/>
                </a:solidFill>
                <a:latin typeface="Aptos"/>
                <a:ea typeface="Aptos"/>
                <a:cs typeface="Aptos"/>
              </a:defRPr>
            </a:pPr>
            <a:r>
              <a:rPr sz="900" b="0" i="0">
                <a:solidFill>
                  <a:srgbClr val="5F6F79"/>
                </a:solidFill>
                <a:latin typeface="Aptos"/>
                <a:ea typeface="Aptos"/>
                <a:cs typeface="Aptos"/>
              </a:rPr>
              <a:t>16</a:t>
            </a:r>
          </a:p>
        </p:txBody>
      </p:sp>
      <p:sp>
        <p:nvSpPr>
          <p:cNvPr id="6" name="panel-1">
            <a:extLst xmlns:a="http://schemas.openxmlformats.org/drawingml/2006/main">
              <a:ext uri="{FF2B5EF4-FFF2-40B4-BE49-F238E27FC236}">
                <a16:creationId xmlns:a16="http://schemas.microsoft.com/office/drawing/2014/main" id="{67CCF186-8FC5-4411-AF0D-1E3025C7EE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809750"/>
            <a:ext cx="3562350" cy="3333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7F2F8"/>
          </a:solidFill>
          <a:ln xmlns:a="http://schemas.openxmlformats.org/drawingml/2006/main" w="9525">
            <a:solidFill>
              <a:srgbClr val="CBD4DA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D1CAFC30-D9EC-4383-A938-850DBE8616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038350"/>
            <a:ext cx="3143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050" b="1" i="0">
                <a:solidFill>
                  <a:srgbClr val="176B91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176B91"/>
                </a:solidFill>
                <a:latin typeface="Aptos"/>
                <a:ea typeface="Aptos"/>
                <a:cs typeface="Aptos"/>
              </a:rPr>
              <a:t>OWN PRICE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049AD1CC-BCEB-438D-95A5-45C1F98395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2476500"/>
            <a:ext cx="3105150" cy="800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2025" b="1" i="0">
                <a:solidFill>
                  <a:srgbClr val="176B91"/>
                </a:solidFill>
                <a:latin typeface="Georgia"/>
                <a:ea typeface="Georgia"/>
                <a:cs typeface="Georgia"/>
              </a:defRPr>
            </a:pPr>
            <a:r>
              <a:rPr sz="2025" b="1" i="0">
                <a:solidFill>
                  <a:srgbClr val="176B91"/>
                </a:solidFill>
                <a:latin typeface="Georgia"/>
                <a:ea typeface="Georgia"/>
                <a:cs typeface="Georgia"/>
              </a:rPr>
              <a:t>How does quantity respond to its price?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E96E3523-53BC-4BF3-AC8C-692CE4891B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476625"/>
            <a:ext cx="3028950" cy="1257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500" b="0" i="0">
                <a:solidFill>
                  <a:srgbClr val="1D2A33"/>
                </a:solidFill>
                <a:latin typeface="Aptos"/>
                <a:ea typeface="Aptos"/>
                <a:cs typeface="Aptos"/>
              </a:defRPr>
            </a:pPr>
            <a:r>
              <a:rPr sz="1500" b="0" i="0">
                <a:solidFill>
                  <a:srgbClr val="1D2A33"/>
                </a:solidFill>
                <a:latin typeface="Aptos"/>
                <a:ea typeface="Aptos"/>
                <a:cs typeface="Aptos"/>
              </a:rPr>
              <a:t>Price elasticity of demand connects price changes to quantity demanded and total revenue.</a:t>
            </a:r>
          </a:p>
        </p:txBody>
      </p:sp>
      <p:sp>
        <p:nvSpPr>
          <p:cNvPr id="10" name="panel-2">
            <a:extLst xmlns:a="http://schemas.openxmlformats.org/drawingml/2006/main">
              <a:ext uri="{FF2B5EF4-FFF2-40B4-BE49-F238E27FC236}">
                <a16:creationId xmlns:a16="http://schemas.microsoft.com/office/drawing/2014/main" id="{7AB91560-A97E-4580-A331-AD2ED7B1A1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91000" y="1809750"/>
            <a:ext cx="3562350" cy="3333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3EF"/>
          </a:solidFill>
          <a:ln xmlns:a="http://schemas.openxmlformats.org/drawingml/2006/main" w="9525">
            <a:solidFill>
              <a:srgbClr val="CBD4DA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AEE7761E-6CB1-4283-8572-09215AEBD1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00550" y="2038350"/>
            <a:ext cx="3143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050" b="1" i="0">
                <a:solidFill>
                  <a:srgbClr val="4F8F73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4F8F73"/>
                </a:solidFill>
                <a:latin typeface="Aptos"/>
                <a:ea typeface="Aptos"/>
                <a:cs typeface="Aptos"/>
              </a:rPr>
              <a:t>INCOME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F58D2C2F-E3F0-480D-8E4B-7E31486B13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19600" y="2476500"/>
            <a:ext cx="3105150" cy="800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2025" b="1" i="0">
                <a:solidFill>
                  <a:srgbClr val="4F8F73"/>
                </a:solidFill>
                <a:latin typeface="Georgia"/>
                <a:ea typeface="Georgia"/>
                <a:cs typeface="Georgia"/>
              </a:defRPr>
            </a:pPr>
            <a:r>
              <a:rPr sz="2025" b="1" i="0">
                <a:solidFill>
                  <a:srgbClr val="4F8F73"/>
                </a:solidFill>
                <a:latin typeface="Georgia"/>
                <a:ea typeface="Georgia"/>
                <a:cs typeface="Georgia"/>
              </a:rPr>
              <a:t>How does demand respond to income?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9E529572-0C67-4C0D-93EE-CBD1C14059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57700" y="3476625"/>
            <a:ext cx="3028950" cy="1257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500" b="0" i="0">
                <a:solidFill>
                  <a:srgbClr val="1D2A33"/>
                </a:solidFill>
                <a:latin typeface="Aptos"/>
                <a:ea typeface="Aptos"/>
                <a:cs typeface="Aptos"/>
              </a:defRPr>
            </a:pPr>
            <a:r>
              <a:rPr sz="1500" b="0" i="0">
                <a:solidFill>
                  <a:srgbClr val="1D2A33"/>
                </a:solidFill>
                <a:latin typeface="Aptos"/>
                <a:ea typeface="Aptos"/>
                <a:cs typeface="Aptos"/>
              </a:rPr>
              <a:t>Income elasticity distinguishes normal and inferior goods and helps anticipate market changes.</a:t>
            </a:r>
          </a:p>
        </p:txBody>
      </p:sp>
      <p:sp>
        <p:nvSpPr>
          <p:cNvPr id="14" name="panel-3">
            <a:extLst xmlns:a="http://schemas.openxmlformats.org/drawingml/2006/main">
              <a:ext uri="{FF2B5EF4-FFF2-40B4-BE49-F238E27FC236}">
                <a16:creationId xmlns:a16="http://schemas.microsoft.com/office/drawing/2014/main" id="{8267300A-7940-4841-9DCD-04EB5818D4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81950" y="1809750"/>
            <a:ext cx="3562350" cy="3333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8ECE7"/>
          </a:solidFill>
          <a:ln xmlns:a="http://schemas.openxmlformats.org/drawingml/2006/main" w="9525">
            <a:solidFill>
              <a:srgbClr val="CBD4DA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A5B2077B-11AB-4348-BF7B-6827626B6C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0" y="2038350"/>
            <a:ext cx="3143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050" b="1" i="0">
                <a:solidFill>
                  <a:srgbClr val="C6532D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C6532D"/>
                </a:solidFill>
                <a:latin typeface="Aptos"/>
                <a:ea typeface="Aptos"/>
                <a:cs typeface="Aptos"/>
              </a:rPr>
              <a:t>CROSS PRICE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1BE3B802-A765-4261-85A4-B4BCC3BD88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10550" y="2476500"/>
            <a:ext cx="3105150" cy="800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2025" b="1" i="0">
                <a:solidFill>
                  <a:srgbClr val="C6532D"/>
                </a:solidFill>
                <a:latin typeface="Georgia"/>
                <a:ea typeface="Georgia"/>
                <a:cs typeface="Georgia"/>
              </a:defRPr>
            </a:pPr>
            <a:r>
              <a:rPr sz="2025" b="1" i="0">
                <a:solidFill>
                  <a:srgbClr val="C6532D"/>
                </a:solidFill>
                <a:latin typeface="Georgia"/>
                <a:ea typeface="Georgia"/>
                <a:cs typeface="Georgia"/>
              </a:rPr>
              <a:t>How does another price affect demand?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5EB148EF-A94A-4171-B1D0-B2019AA57C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48650" y="3476625"/>
            <a:ext cx="3028950" cy="1257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500" b="0" i="0">
                <a:solidFill>
                  <a:srgbClr val="1D2A33"/>
                </a:solidFill>
                <a:latin typeface="Aptos"/>
                <a:ea typeface="Aptos"/>
                <a:cs typeface="Aptos"/>
              </a:defRPr>
            </a:pPr>
            <a:r>
              <a:rPr sz="1500" b="0" i="0">
                <a:solidFill>
                  <a:srgbClr val="1D2A33"/>
                </a:solidFill>
                <a:latin typeface="Aptos"/>
                <a:ea typeface="Aptos"/>
                <a:cs typeface="Aptos"/>
              </a:rPr>
              <a:t>Cross-price elasticity helps identify substitutes, complements, and competitive boundaries.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57329D1E-6AD3-4D02-B8BF-1525AADEED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8250" y="5448300"/>
            <a:ext cx="97155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875" b="1" i="0">
                <a:solidFill>
                  <a:srgbClr val="12455E"/>
                </a:solidFill>
                <a:latin typeface="Aptos"/>
                <a:ea typeface="Aptos"/>
                <a:cs typeface="Aptos"/>
              </a:defRPr>
            </a:pPr>
            <a:r>
              <a:rPr sz="1875" b="1" i="0">
                <a:solidFill>
                  <a:srgbClr val="12455E"/>
                </a:solidFill>
                <a:latin typeface="Aptos"/>
                <a:ea typeface="Aptos"/>
                <a:cs typeface="Aptos"/>
              </a:rPr>
              <a:t>Price elasticity of supply separately measures sellers' quantity response.</a:t>
            </a:r>
          </a:p>
        </p:txBody>
      </p:sp>
    </p:spTree>
    <p:extLst>
      <p:ext uri="{BB962C8B-B14F-4D97-AF65-F5344CB8AC3E}">
        <p14:creationId xmlns:p14="http://schemas.microsoft.com/office/powerpoint/2010/main" val="575322401"/>
      </p:ext>
    </p:extLst>
  </p:cSld>
</p:sld>
</file>

<file path=ppt/slides/slide17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7" name="chapter-label">
            <a:extLst xmlns:a="http://schemas.openxmlformats.org/drawingml/2006/main">
              <a:ext uri="{FF2B5EF4-FFF2-40B4-BE49-F238E27FC236}">
                <a16:creationId xmlns:a16="http://schemas.microsoft.com/office/drawing/2014/main" id="{36B9F31C-9656-41DF-80CB-917102CF29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304800"/>
            <a:ext cx="1428750" cy="2190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1" i="0">
                <a:solidFill>
                  <a:srgbClr val="C6532D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C6532D"/>
                </a:solidFill>
                <a:latin typeface="Aptos"/>
                <a:ea typeface="Aptos"/>
                <a:cs typeface="Aptos"/>
              </a:rPr>
              <a:t>CHAPTER 2</a:t>
            </a:r>
          </a:p>
        </p:txBody>
      </p:sp>
      <p:sp>
        <p:nvSpPr>
          <p:cNvPr id="2" name="slide-title">
            <a:extLst xmlns:a="http://schemas.openxmlformats.org/drawingml/2006/main">
              <a:ext uri="{FF2B5EF4-FFF2-40B4-BE49-F238E27FC236}">
                <a16:creationId xmlns:a16="http://schemas.microsoft.com/office/drawing/2014/main" id="{3A33B790-CDFB-46AB-9E95-600A55DBA9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666750"/>
            <a:ext cx="113919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2925" b="1" i="0">
                <a:solidFill>
                  <a:srgbClr val="1D2A33"/>
                </a:solidFill>
                <a:latin typeface="Aptos"/>
                <a:ea typeface="Aptos"/>
                <a:cs typeface="Aptos"/>
              </a:defRPr>
            </a:pPr>
            <a:r>
              <a:rPr sz="2925" b="1" i="0">
                <a:solidFill>
                  <a:srgbClr val="1D2A33"/>
                </a:solidFill>
                <a:latin typeface="Aptos"/>
                <a:ea typeface="Aptos"/>
                <a:cs typeface="Aptos"/>
              </a:rPr>
              <a:t>Teams estimate elasticity rather than merely calculate it</a:t>
            </a:r>
          </a:p>
        </p:txBody>
      </p:sp>
      <p:sp>
        <p:nvSpPr>
          <p:cNvPr id="3" name="footer-rule">
            <a:extLst xmlns:a="http://schemas.openxmlformats.org/drawingml/2006/main">
              <a:ext uri="{FF2B5EF4-FFF2-40B4-BE49-F238E27FC236}">
                <a16:creationId xmlns:a16="http://schemas.microsoft.com/office/drawing/2014/main" id="{F670D736-4714-4809-93C1-1AD7DDEDDB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6286500"/>
            <a:ext cx="113919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BD4D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footer-book">
            <a:extLst xmlns:a="http://schemas.openxmlformats.org/drawingml/2006/main">
              <a:ext uri="{FF2B5EF4-FFF2-40B4-BE49-F238E27FC236}">
                <a16:creationId xmlns:a16="http://schemas.microsoft.com/office/drawing/2014/main" id="{45FEBEF7-4202-4F21-9977-2E23BBF576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6419850"/>
            <a:ext cx="2095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900" b="1" i="0">
                <a:solidFill>
                  <a:srgbClr val="5F6F79"/>
                </a:solidFill>
                <a:latin typeface="Aptos"/>
                <a:ea typeface="Aptos"/>
                <a:cs typeface="Aptos"/>
              </a:defRPr>
            </a:pPr>
            <a:r>
              <a:rPr sz="900" b="1" i="0">
                <a:solidFill>
                  <a:srgbClr val="5F6F79"/>
                </a:solidFill>
                <a:latin typeface="Aptos"/>
                <a:ea typeface="Aptos"/>
                <a:cs typeface="Aptos"/>
              </a:rPr>
              <a:t>SPORTS ECONOMICS</a:t>
            </a:r>
          </a:p>
        </p:txBody>
      </p:sp>
      <p:sp>
        <p:nvSpPr>
          <p:cNvPr id="5" name="footer-number">
            <a:extLst xmlns:a="http://schemas.openxmlformats.org/drawingml/2006/main">
              <a:ext uri="{FF2B5EF4-FFF2-40B4-BE49-F238E27FC236}">
                <a16:creationId xmlns:a16="http://schemas.microsoft.com/office/drawing/2014/main" id="{D53F69B2-B1EB-46D4-B5B4-213E889A8A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0" y="6419850"/>
            <a:ext cx="5524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5000"/>
              </a:lnSpc>
              <a:buNone/>
              <a:defRPr sz="900" b="0" i="0">
                <a:solidFill>
                  <a:srgbClr val="5F6F79"/>
                </a:solidFill>
                <a:latin typeface="Aptos"/>
                <a:ea typeface="Aptos"/>
                <a:cs typeface="Aptos"/>
              </a:defRPr>
            </a:pPr>
            <a:r>
              <a:rPr sz="900" b="0" i="0">
                <a:solidFill>
                  <a:srgbClr val="5F6F79"/>
                </a:solidFill>
                <a:latin typeface="Aptos"/>
                <a:ea typeface="Aptos"/>
                <a:cs typeface="Aptos"/>
              </a:rPr>
              <a:t>17</a:t>
            </a:r>
          </a:p>
        </p:txBody>
      </p:sp>
      <p:sp>
        <p:nvSpPr>
          <p:cNvPr id="6" name="bullet-mark-1">
            <a:extLst xmlns:a="http://schemas.openxmlformats.org/drawingml/2006/main">
              <a:ext uri="{FF2B5EF4-FFF2-40B4-BE49-F238E27FC236}">
                <a16:creationId xmlns:a16="http://schemas.microsoft.com/office/drawing/2014/main" id="{62A59250-8455-4CBF-81FB-A356C2341A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81125" y="1704975"/>
            <a:ext cx="2286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75" b="1" i="0">
                <a:solidFill>
                  <a:srgbClr val="C6532D"/>
                </a:solidFill>
                <a:latin typeface="Aptos"/>
                <a:ea typeface="Aptos"/>
                <a:cs typeface="Aptos"/>
              </a:defRPr>
            </a:pPr>
            <a:r>
              <a:rPr sz="1875" b="1" i="0">
                <a:solidFill>
                  <a:srgbClr val="C6532D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7" name="bullet-1">
            <a:extLst xmlns:a="http://schemas.openxmlformats.org/drawingml/2006/main">
              <a:ext uri="{FF2B5EF4-FFF2-40B4-BE49-F238E27FC236}">
                <a16:creationId xmlns:a16="http://schemas.microsoft.com/office/drawing/2014/main" id="{A43FB4D0-2981-4DB8-9C7C-07D8476705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04975" y="1714500"/>
            <a:ext cx="91059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75" b="0" i="0">
                <a:solidFill>
                  <a:srgbClr val="1D2A33"/>
                </a:solidFill>
                <a:latin typeface="Aptos"/>
                <a:ea typeface="Aptos"/>
                <a:cs typeface="Aptos"/>
              </a:defRPr>
            </a:pPr>
            <a:r>
              <a:rPr sz="1875" b="0" i="0">
                <a:solidFill>
                  <a:srgbClr val="1D2A33"/>
                </a:solidFill>
                <a:latin typeface="Aptos"/>
                <a:ea typeface="Aptos"/>
                <a:cs typeface="Aptos"/>
              </a:rPr>
              <a:t>Compare similar seats, games, and customer groups over time.</a:t>
            </a:r>
          </a:p>
        </p:txBody>
      </p:sp>
      <p:sp>
        <p:nvSpPr>
          <p:cNvPr id="8" name="bullet-mark-2">
            <a:extLst xmlns:a="http://schemas.openxmlformats.org/drawingml/2006/main">
              <a:ext uri="{FF2B5EF4-FFF2-40B4-BE49-F238E27FC236}">
                <a16:creationId xmlns:a16="http://schemas.microsoft.com/office/drawing/2014/main" id="{71911F25-D932-4C64-B8DC-226AFF4410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81125" y="2305050"/>
            <a:ext cx="2286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75" b="1" i="0">
                <a:solidFill>
                  <a:srgbClr val="C6532D"/>
                </a:solidFill>
                <a:latin typeface="Aptos"/>
                <a:ea typeface="Aptos"/>
                <a:cs typeface="Aptos"/>
              </a:defRPr>
            </a:pPr>
            <a:r>
              <a:rPr sz="1875" b="1" i="0">
                <a:solidFill>
                  <a:srgbClr val="C6532D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9" name="bullet-2">
            <a:extLst xmlns:a="http://schemas.openxmlformats.org/drawingml/2006/main">
              <a:ext uri="{FF2B5EF4-FFF2-40B4-BE49-F238E27FC236}">
                <a16:creationId xmlns:a16="http://schemas.microsoft.com/office/drawing/2014/main" id="{8033BB72-5CEA-4BBD-B6EE-A529B3CE43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04975" y="2314575"/>
            <a:ext cx="91059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75" b="0" i="0">
                <a:solidFill>
                  <a:srgbClr val="1D2A33"/>
                </a:solidFill>
                <a:latin typeface="Aptos"/>
                <a:ea typeface="Aptos"/>
                <a:cs typeface="Aptos"/>
              </a:defRPr>
            </a:pPr>
            <a:r>
              <a:rPr sz="1875" b="0" i="0">
                <a:solidFill>
                  <a:srgbClr val="1D2A33"/>
                </a:solidFill>
                <a:latin typeface="Aptos"/>
                <a:ea typeface="Aptos"/>
                <a:cs typeface="Aptos"/>
              </a:rPr>
              <a:t>Use controlled promotions or price experiments when feasible.</a:t>
            </a:r>
          </a:p>
        </p:txBody>
      </p:sp>
      <p:sp>
        <p:nvSpPr>
          <p:cNvPr id="10" name="bullet-mark-3">
            <a:extLst xmlns:a="http://schemas.openxmlformats.org/drawingml/2006/main">
              <a:ext uri="{FF2B5EF4-FFF2-40B4-BE49-F238E27FC236}">
                <a16:creationId xmlns:a16="http://schemas.microsoft.com/office/drawing/2014/main" id="{DBE0EAF3-F014-4BDE-9E52-F0D18114A5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81125" y="2905125"/>
            <a:ext cx="2286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75" b="1" i="0">
                <a:solidFill>
                  <a:srgbClr val="C6532D"/>
                </a:solidFill>
                <a:latin typeface="Aptos"/>
                <a:ea typeface="Aptos"/>
                <a:cs typeface="Aptos"/>
              </a:defRPr>
            </a:pPr>
            <a:r>
              <a:rPr sz="1875" b="1" i="0">
                <a:solidFill>
                  <a:srgbClr val="C6532D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1" name="bullet-3">
            <a:extLst xmlns:a="http://schemas.openxmlformats.org/drawingml/2006/main">
              <a:ext uri="{FF2B5EF4-FFF2-40B4-BE49-F238E27FC236}">
                <a16:creationId xmlns:a16="http://schemas.microsoft.com/office/drawing/2014/main" id="{A3777916-8D6E-4F0E-845B-FD78AFB047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04975" y="2914650"/>
            <a:ext cx="91059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75" b="0" i="0">
                <a:solidFill>
                  <a:srgbClr val="1D2A33"/>
                </a:solidFill>
                <a:latin typeface="Aptos"/>
                <a:ea typeface="Aptos"/>
                <a:cs typeface="Aptos"/>
              </a:defRPr>
            </a:pPr>
            <a:r>
              <a:rPr sz="1875" b="0" i="0">
                <a:solidFill>
                  <a:srgbClr val="1D2A33"/>
                </a:solidFill>
                <a:latin typeface="Aptos"/>
                <a:ea typeface="Aptos"/>
                <a:cs typeface="Aptos"/>
              </a:rPr>
              <a:t>Account for opponent, timing, team quality, weather, inventory, and resale conditions.</a:t>
            </a:r>
          </a:p>
        </p:txBody>
      </p:sp>
      <p:sp>
        <p:nvSpPr>
          <p:cNvPr id="12" name="bullet-mark-4">
            <a:extLst xmlns:a="http://schemas.openxmlformats.org/drawingml/2006/main">
              <a:ext uri="{FF2B5EF4-FFF2-40B4-BE49-F238E27FC236}">
                <a16:creationId xmlns:a16="http://schemas.microsoft.com/office/drawing/2014/main" id="{ED8085E0-3584-4505-9FC3-3CA9EC9EDB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81125" y="3505200"/>
            <a:ext cx="2286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75" b="1" i="0">
                <a:solidFill>
                  <a:srgbClr val="C6532D"/>
                </a:solidFill>
                <a:latin typeface="Aptos"/>
                <a:ea typeface="Aptos"/>
                <a:cs typeface="Aptos"/>
              </a:defRPr>
            </a:pPr>
            <a:r>
              <a:rPr sz="1875" b="1" i="0">
                <a:solidFill>
                  <a:srgbClr val="C6532D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3" name="bullet-4">
            <a:extLst xmlns:a="http://schemas.openxmlformats.org/drawingml/2006/main">
              <a:ext uri="{FF2B5EF4-FFF2-40B4-BE49-F238E27FC236}">
                <a16:creationId xmlns:a16="http://schemas.microsoft.com/office/drawing/2014/main" id="{54A12837-BB3F-452D-8729-A99B8FBBD9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04975" y="3514725"/>
            <a:ext cx="91059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75" b="0" i="0">
                <a:solidFill>
                  <a:srgbClr val="1D2A33"/>
                </a:solidFill>
                <a:latin typeface="Aptos"/>
                <a:ea typeface="Aptos"/>
                <a:cs typeface="Aptos"/>
              </a:defRPr>
            </a:pPr>
            <a:r>
              <a:rPr sz="1875" b="0" i="0">
                <a:solidFill>
                  <a:srgbClr val="1D2A33"/>
                </a:solidFill>
                <a:latin typeface="Aptos"/>
                <a:ea typeface="Aptos"/>
                <a:cs typeface="Aptos"/>
              </a:rPr>
              <a:t>Recognize that the team chooses prices partly because it anticipates demand.</a:t>
            </a:r>
          </a:p>
        </p:txBody>
      </p:sp>
      <p:sp>
        <p:nvSpPr>
          <p:cNvPr id="14" name="bullet-mark-5">
            <a:extLst xmlns:a="http://schemas.openxmlformats.org/drawingml/2006/main">
              <a:ext uri="{FF2B5EF4-FFF2-40B4-BE49-F238E27FC236}">
                <a16:creationId xmlns:a16="http://schemas.microsoft.com/office/drawing/2014/main" id="{4DDF4A6E-FD0E-4CF7-A492-9943401A25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81125" y="4105275"/>
            <a:ext cx="2286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75" b="1" i="0">
                <a:solidFill>
                  <a:srgbClr val="C6532D"/>
                </a:solidFill>
                <a:latin typeface="Aptos"/>
                <a:ea typeface="Aptos"/>
                <a:cs typeface="Aptos"/>
              </a:defRPr>
            </a:pPr>
            <a:r>
              <a:rPr sz="1875" b="1" i="0">
                <a:solidFill>
                  <a:srgbClr val="C6532D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5" name="bullet-5">
            <a:extLst xmlns:a="http://schemas.openxmlformats.org/drawingml/2006/main">
              <a:ext uri="{FF2B5EF4-FFF2-40B4-BE49-F238E27FC236}">
                <a16:creationId xmlns:a16="http://schemas.microsoft.com/office/drawing/2014/main" id="{1212BC50-9236-4A1D-A1FB-ECCF0A848B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04975" y="4114800"/>
            <a:ext cx="91059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75" b="0" i="0">
                <a:solidFill>
                  <a:srgbClr val="1D2A33"/>
                </a:solidFill>
                <a:latin typeface="Aptos"/>
                <a:ea typeface="Aptos"/>
                <a:cs typeface="Aptos"/>
              </a:defRPr>
            </a:pPr>
            <a:r>
              <a:rPr sz="1875" b="0" i="0">
                <a:solidFill>
                  <a:srgbClr val="1D2A33"/>
                </a:solidFill>
                <a:latin typeface="Aptos"/>
                <a:ea typeface="Aptos"/>
                <a:cs typeface="Aptos"/>
              </a:rPr>
              <a:t>Use historical estimates as uncertain inputs into future pricing decisions.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68EC6543-D4CD-45D0-AB01-0A82BC2DEA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85875" y="5448300"/>
            <a:ext cx="96202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875" b="1" i="0">
                <a:solidFill>
                  <a:srgbClr val="12455E"/>
                </a:solidFill>
                <a:latin typeface="Aptos"/>
                <a:ea typeface="Aptos"/>
                <a:cs typeface="Aptos"/>
              </a:defRPr>
            </a:pPr>
            <a:r>
              <a:rPr sz="1875" b="1" i="0">
                <a:solidFill>
                  <a:srgbClr val="12455E"/>
                </a:solidFill>
                <a:latin typeface="Aptos"/>
                <a:ea typeface="Aptos"/>
                <a:cs typeface="Aptos"/>
              </a:rPr>
              <a:t>The Bills implicitly need a demand model, not one isolated midpoint calculation.</a:t>
            </a:r>
          </a:p>
        </p:txBody>
      </p:sp>
    </p:spTree>
    <p:extLst>
      <p:ext uri="{BB962C8B-B14F-4D97-AF65-F5344CB8AC3E}">
        <p14:creationId xmlns:p14="http://schemas.microsoft.com/office/powerpoint/2010/main" val="201880953"/>
      </p:ext>
    </p:extLst>
  </p:cSld>
</p:sld>
</file>

<file path=ppt/slides/slide18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5" name="chapter-label">
            <a:extLst xmlns:a="http://schemas.openxmlformats.org/drawingml/2006/main">
              <a:ext uri="{FF2B5EF4-FFF2-40B4-BE49-F238E27FC236}">
                <a16:creationId xmlns:a16="http://schemas.microsoft.com/office/drawing/2014/main" id="{3D75DE0B-2447-4B8C-93E0-C5B30D606E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304800"/>
            <a:ext cx="1428750" cy="2190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1" i="0">
                <a:solidFill>
                  <a:srgbClr val="C6532D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C6532D"/>
                </a:solidFill>
                <a:latin typeface="Aptos"/>
                <a:ea typeface="Aptos"/>
                <a:cs typeface="Aptos"/>
              </a:rPr>
              <a:t>CHAPTER 2</a:t>
            </a:r>
          </a:p>
        </p:txBody>
      </p:sp>
      <p:sp>
        <p:nvSpPr>
          <p:cNvPr id="2" name="slide-title">
            <a:extLst xmlns:a="http://schemas.openxmlformats.org/drawingml/2006/main">
              <a:ext uri="{FF2B5EF4-FFF2-40B4-BE49-F238E27FC236}">
                <a16:creationId xmlns:a16="http://schemas.microsoft.com/office/drawing/2014/main" id="{F35D8B84-C29D-45D7-80E6-1BECF97829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666750"/>
            <a:ext cx="113919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2925" b="1" i="0">
                <a:solidFill>
                  <a:srgbClr val="1D2A33"/>
                </a:solidFill>
                <a:latin typeface="Aptos"/>
                <a:ea typeface="Aptos"/>
                <a:cs typeface="Aptos"/>
              </a:defRPr>
            </a:pPr>
            <a:r>
              <a:rPr sz="2925" b="1" i="0">
                <a:solidFill>
                  <a:srgbClr val="1D2A33"/>
                </a:solidFill>
                <a:latin typeface="Aptos"/>
                <a:ea typeface="Aptos"/>
                <a:cs typeface="Aptos"/>
              </a:rPr>
              <a:t>Specialization depends on opportunity cost</a:t>
            </a:r>
          </a:p>
        </p:txBody>
      </p:sp>
      <p:sp>
        <p:nvSpPr>
          <p:cNvPr id="3" name="footer-rule">
            <a:extLst xmlns:a="http://schemas.openxmlformats.org/drawingml/2006/main">
              <a:ext uri="{FF2B5EF4-FFF2-40B4-BE49-F238E27FC236}">
                <a16:creationId xmlns:a16="http://schemas.microsoft.com/office/drawing/2014/main" id="{3627A50C-5E7E-49A4-891D-14F45C0F08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6286500"/>
            <a:ext cx="113919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BD4D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footer-book">
            <a:extLst xmlns:a="http://schemas.openxmlformats.org/drawingml/2006/main">
              <a:ext uri="{FF2B5EF4-FFF2-40B4-BE49-F238E27FC236}">
                <a16:creationId xmlns:a16="http://schemas.microsoft.com/office/drawing/2014/main" id="{D70117B5-237F-4A58-878B-32F99EA51D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6419850"/>
            <a:ext cx="2095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900" b="1" i="0">
                <a:solidFill>
                  <a:srgbClr val="5F6F79"/>
                </a:solidFill>
                <a:latin typeface="Aptos"/>
                <a:ea typeface="Aptos"/>
                <a:cs typeface="Aptos"/>
              </a:defRPr>
            </a:pPr>
            <a:r>
              <a:rPr sz="900" b="1" i="0">
                <a:solidFill>
                  <a:srgbClr val="5F6F79"/>
                </a:solidFill>
                <a:latin typeface="Aptos"/>
                <a:ea typeface="Aptos"/>
                <a:cs typeface="Aptos"/>
              </a:rPr>
              <a:t>SPORTS ECONOMICS</a:t>
            </a:r>
          </a:p>
        </p:txBody>
      </p:sp>
      <p:sp>
        <p:nvSpPr>
          <p:cNvPr id="5" name="footer-number">
            <a:extLst xmlns:a="http://schemas.openxmlformats.org/drawingml/2006/main">
              <a:ext uri="{FF2B5EF4-FFF2-40B4-BE49-F238E27FC236}">
                <a16:creationId xmlns:a16="http://schemas.microsoft.com/office/drawing/2014/main" id="{5C49CA48-0F59-49E3-AC4B-44411F2B9E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0" y="6419850"/>
            <a:ext cx="5524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5000"/>
              </a:lnSpc>
              <a:buNone/>
              <a:defRPr sz="900" b="0" i="0">
                <a:solidFill>
                  <a:srgbClr val="5F6F79"/>
                </a:solidFill>
                <a:latin typeface="Aptos"/>
                <a:ea typeface="Aptos"/>
                <a:cs typeface="Aptos"/>
              </a:defRPr>
            </a:pPr>
            <a:r>
              <a:rPr sz="900" b="0" i="0">
                <a:solidFill>
                  <a:srgbClr val="5F6F79"/>
                </a:solidFill>
                <a:latin typeface="Aptos"/>
                <a:ea typeface="Aptos"/>
                <a:cs typeface="Aptos"/>
              </a:rPr>
              <a:t>18</a:t>
            </a:r>
          </a:p>
        </p:txBody>
      </p:sp>
      <p:sp>
        <p:nvSpPr>
          <p:cNvPr id="6" name="panel-1">
            <a:extLst xmlns:a="http://schemas.openxmlformats.org/drawingml/2006/main">
              <a:ext uri="{FF2B5EF4-FFF2-40B4-BE49-F238E27FC236}">
                <a16:creationId xmlns:a16="http://schemas.microsoft.com/office/drawing/2014/main" id="{0DB798D2-94EB-4D95-A6AA-92214EEB08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1809750"/>
            <a:ext cx="5314950" cy="3333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7F2F8"/>
          </a:solidFill>
          <a:ln xmlns:a="http://schemas.openxmlformats.org/drawingml/2006/main" w="9525">
            <a:solidFill>
              <a:srgbClr val="CBD4DA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37E62FC3-B5A0-4B43-B0E0-4998A3E0B7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038350"/>
            <a:ext cx="48958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050" b="1" i="0">
                <a:solidFill>
                  <a:srgbClr val="176B91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176B91"/>
                </a:solidFill>
                <a:latin typeface="Aptos"/>
                <a:ea typeface="Aptos"/>
                <a:cs typeface="Aptos"/>
              </a:rPr>
              <a:t>BABE RUTH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5911C862-AEB5-43A1-A5FE-821245FDFA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2476500"/>
            <a:ext cx="4857750" cy="800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2325" b="1" i="0">
                <a:solidFill>
                  <a:srgbClr val="176B91"/>
                </a:solidFill>
                <a:latin typeface="Georgia"/>
                <a:ea typeface="Georgia"/>
                <a:cs typeface="Georgia"/>
              </a:defRPr>
            </a:pPr>
            <a:r>
              <a:rPr sz="2325" b="1" i="0">
                <a:solidFill>
                  <a:srgbClr val="176B91"/>
                </a:solidFill>
                <a:latin typeface="Georgia"/>
                <a:ea typeface="Georgia"/>
                <a:cs typeface="Georgia"/>
              </a:rPr>
              <a:t>Great at two roles—more valuable in one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2F81EC3A-190C-4531-8B23-20C447CDC9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3476625"/>
            <a:ext cx="4781550" cy="1257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725" b="0" i="0">
                <a:solidFill>
                  <a:srgbClr val="1D2A33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1D2A33"/>
                </a:solidFill>
                <a:latin typeface="Aptos"/>
                <a:ea typeface="Aptos"/>
                <a:cs typeface="Aptos"/>
              </a:rPr>
              <a:t>The relevant question is not whether Ruth could pitch, but whether pitching displaced an even more valuable use of his time and talent.</a:t>
            </a:r>
          </a:p>
        </p:txBody>
      </p:sp>
      <p:sp>
        <p:nvSpPr>
          <p:cNvPr id="10" name="panel-2">
            <a:extLst xmlns:a="http://schemas.openxmlformats.org/drawingml/2006/main">
              <a:ext uri="{FF2B5EF4-FFF2-40B4-BE49-F238E27FC236}">
                <a16:creationId xmlns:a16="http://schemas.microsoft.com/office/drawing/2014/main" id="{F34A93E0-92EA-4E7B-9CDB-4CD63E9AF8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0" y="1809750"/>
            <a:ext cx="5314950" cy="3333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3EF"/>
          </a:solidFill>
          <a:ln xmlns:a="http://schemas.openxmlformats.org/drawingml/2006/main" w="9525">
            <a:solidFill>
              <a:srgbClr val="CBD4DA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D26395AE-AA48-4D47-97F6-A3A513CED1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91300" y="2038350"/>
            <a:ext cx="48958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050" b="1" i="0">
                <a:solidFill>
                  <a:srgbClr val="4F8F73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4F8F73"/>
                </a:solidFill>
                <a:latin typeface="Aptos"/>
                <a:ea typeface="Aptos"/>
                <a:cs typeface="Aptos"/>
              </a:rPr>
              <a:t>SHOHEI OHTANI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31FF97B5-C362-446F-AA3C-90873CCC24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10350" y="2476500"/>
            <a:ext cx="4857750" cy="800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2325" b="1" i="0">
                <a:solidFill>
                  <a:srgbClr val="4F8F73"/>
                </a:solidFill>
                <a:latin typeface="Georgia"/>
                <a:ea typeface="Georgia"/>
                <a:cs typeface="Georgia"/>
              </a:defRPr>
            </a:pPr>
            <a:r>
              <a:rPr sz="2325" b="1" i="0">
                <a:solidFill>
                  <a:srgbClr val="4F8F73"/>
                </a:solidFill>
                <a:latin typeface="Georgia"/>
                <a:ea typeface="Georgia"/>
                <a:cs typeface="Georgia"/>
              </a:rPr>
              <a:t>Technology and talent can change the trade-off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6BB9F69E-98ED-4FB7-AA2A-8E3CB628CF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48450" y="3476625"/>
            <a:ext cx="4781550" cy="1257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725" b="0" i="0">
                <a:solidFill>
                  <a:srgbClr val="1D2A33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1D2A33"/>
                </a:solidFill>
                <a:latin typeface="Aptos"/>
                <a:ea typeface="Aptos"/>
                <a:cs typeface="Aptos"/>
              </a:rPr>
              <a:t>Ohtani's two-way success shows that specialization is a prediction based on opportunity cost, not a universal rule that forbids dual production.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7348E741-FF89-499F-BE40-E5566D47B3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8250" y="5448300"/>
            <a:ext cx="97155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875" b="1" i="0">
                <a:solidFill>
                  <a:srgbClr val="12455E"/>
                </a:solidFill>
                <a:latin typeface="Aptos"/>
                <a:ea typeface="Aptos"/>
                <a:cs typeface="Aptos"/>
              </a:defRPr>
            </a:pPr>
            <a:r>
              <a:rPr sz="1875" b="1" i="0">
                <a:solidFill>
                  <a:srgbClr val="12455E"/>
                </a:solidFill>
                <a:latin typeface="Aptos"/>
                <a:ea typeface="Aptos"/>
                <a:cs typeface="Aptos"/>
              </a:rPr>
              <a:t>Comparative advantage is useful here as an application—not a trade-theory detour.</a:t>
            </a:r>
          </a:p>
        </p:txBody>
      </p:sp>
    </p:spTree>
    <p:extLst>
      <p:ext uri="{BB962C8B-B14F-4D97-AF65-F5344CB8AC3E}">
        <p14:creationId xmlns:p14="http://schemas.microsoft.com/office/powerpoint/2010/main" val="2130508192"/>
      </p:ext>
    </p:extLst>
  </p:cSld>
</p:sld>
</file>

<file path=ppt/slides/slide19.xml><?xml version="1.0" encoding="utf-8"?>
<p:sld xmlns:p="http://schemas.openxmlformats.org/presentationml/2006/main">
  <p:cSld>
    <p:bg>
      <p:bgPr>
        <a:solidFill xmlns:a="http://schemas.openxmlformats.org/drawingml/2006/main">
          <a:srgbClr val="F7F8F7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10526A78-58C5-479C-8992-A2C0F54A4F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609600"/>
            <a:ext cx="104775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3150" b="1" i="0">
                <a:solidFill>
                  <a:srgbClr val="1D2A33"/>
                </a:solidFill>
                <a:latin typeface="Aptos"/>
                <a:ea typeface="Aptos"/>
                <a:cs typeface="Aptos"/>
              </a:defRPr>
            </a:pPr>
            <a:r>
              <a:rPr sz="3150" b="1" i="0">
                <a:solidFill>
                  <a:srgbClr val="1D2A33"/>
                </a:solidFill>
                <a:latin typeface="Aptos"/>
                <a:ea typeface="Aptos"/>
                <a:cs typeface="Aptos"/>
              </a:rPr>
              <a:t>Use the playbook before drawing a conclusion</a:t>
            </a:r>
          </a:p>
        </p:txBody>
      </p:sp>
      <p:sp>
        <p:nvSpPr>
          <p:cNvPr id="2" name="bullet-mark-1">
            <a:extLst xmlns:a="http://schemas.openxmlformats.org/drawingml/2006/main">
              <a:ext uri="{FF2B5EF4-FFF2-40B4-BE49-F238E27FC236}">
                <a16:creationId xmlns:a16="http://schemas.microsoft.com/office/drawing/2014/main" id="{D02E98D5-57A9-405F-881C-C48A761720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800225"/>
            <a:ext cx="2286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950" b="1" i="0">
                <a:solidFill>
                  <a:srgbClr val="C6532D"/>
                </a:solidFill>
                <a:latin typeface="Aptos"/>
                <a:ea typeface="Aptos"/>
                <a:cs typeface="Aptos"/>
              </a:defRPr>
            </a:pPr>
            <a:r>
              <a:rPr sz="1950" b="1" i="0">
                <a:solidFill>
                  <a:srgbClr val="C6532D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3" name="bullet-1">
            <a:extLst xmlns:a="http://schemas.openxmlformats.org/drawingml/2006/main">
              <a:ext uri="{FF2B5EF4-FFF2-40B4-BE49-F238E27FC236}">
                <a16:creationId xmlns:a16="http://schemas.microsoft.com/office/drawing/2014/main" id="{C3FBB234-AFA8-4D59-9B42-04163AC6E1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66850" y="1809750"/>
            <a:ext cx="92011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950" b="0" i="0">
                <a:solidFill>
                  <a:srgbClr val="1D2A33"/>
                </a:solidFill>
                <a:latin typeface="Aptos"/>
                <a:ea typeface="Aptos"/>
                <a:cs typeface="Aptos"/>
              </a:defRPr>
            </a:pPr>
            <a:r>
              <a:rPr sz="1950" b="0" i="0">
                <a:solidFill>
                  <a:srgbClr val="1D2A33"/>
                </a:solidFill>
                <a:latin typeface="Aptos"/>
                <a:ea typeface="Aptos"/>
                <a:cs typeface="Aptos"/>
              </a:rPr>
              <a:t>Start with incentives, alternatives, and ceteris paribus.</a:t>
            </a:r>
          </a:p>
        </p:txBody>
      </p:sp>
      <p:sp>
        <p:nvSpPr>
          <p:cNvPr id="4" name="bullet-mark-2">
            <a:extLst xmlns:a="http://schemas.openxmlformats.org/drawingml/2006/main">
              <a:ext uri="{FF2B5EF4-FFF2-40B4-BE49-F238E27FC236}">
                <a16:creationId xmlns:a16="http://schemas.microsoft.com/office/drawing/2014/main" id="{B995A743-B1AE-4C54-AD9C-203FB0BFE4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419350"/>
            <a:ext cx="2286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950" b="1" i="0">
                <a:solidFill>
                  <a:srgbClr val="C6532D"/>
                </a:solidFill>
                <a:latin typeface="Aptos"/>
                <a:ea typeface="Aptos"/>
                <a:cs typeface="Aptos"/>
              </a:defRPr>
            </a:pPr>
            <a:r>
              <a:rPr sz="1950" b="1" i="0">
                <a:solidFill>
                  <a:srgbClr val="C6532D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5" name="bullet-2">
            <a:extLst xmlns:a="http://schemas.openxmlformats.org/drawingml/2006/main">
              <a:ext uri="{FF2B5EF4-FFF2-40B4-BE49-F238E27FC236}">
                <a16:creationId xmlns:a16="http://schemas.microsoft.com/office/drawing/2014/main" id="{31CE7483-C537-4A9F-998E-A1EE14082B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66850" y="2428875"/>
            <a:ext cx="92011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950" b="0" i="0">
                <a:solidFill>
                  <a:srgbClr val="1D2A33"/>
                </a:solidFill>
                <a:latin typeface="Aptos"/>
                <a:ea typeface="Aptos"/>
                <a:cs typeface="Aptos"/>
              </a:defRPr>
            </a:pPr>
            <a:r>
              <a:rPr sz="1950" b="0" i="0">
                <a:solidFill>
                  <a:srgbClr val="1D2A33"/>
                </a:solidFill>
                <a:latin typeface="Aptos"/>
                <a:ea typeface="Aptos"/>
                <a:cs typeface="Aptos"/>
              </a:rPr>
              <a:t>Separate movements along curves from shifts of curves.</a:t>
            </a:r>
          </a:p>
        </p:txBody>
      </p:sp>
      <p:sp>
        <p:nvSpPr>
          <p:cNvPr id="6" name="bullet-mark-3">
            <a:extLst xmlns:a="http://schemas.openxmlformats.org/drawingml/2006/main">
              <a:ext uri="{FF2B5EF4-FFF2-40B4-BE49-F238E27FC236}">
                <a16:creationId xmlns:a16="http://schemas.microsoft.com/office/drawing/2014/main" id="{65439737-308E-4780-A604-E897239B61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3038475"/>
            <a:ext cx="2286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950" b="1" i="0">
                <a:solidFill>
                  <a:srgbClr val="C6532D"/>
                </a:solidFill>
                <a:latin typeface="Aptos"/>
                <a:ea typeface="Aptos"/>
                <a:cs typeface="Aptos"/>
              </a:defRPr>
            </a:pPr>
            <a:r>
              <a:rPr sz="1950" b="1" i="0">
                <a:solidFill>
                  <a:srgbClr val="C6532D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7" name="bullet-3">
            <a:extLst xmlns:a="http://schemas.openxmlformats.org/drawingml/2006/main">
              <a:ext uri="{FF2B5EF4-FFF2-40B4-BE49-F238E27FC236}">
                <a16:creationId xmlns:a16="http://schemas.microsoft.com/office/drawing/2014/main" id="{ABE10819-2D14-4820-86EF-8EC2B3DDFC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66850" y="3048000"/>
            <a:ext cx="92011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950" b="0" i="0">
                <a:solidFill>
                  <a:srgbClr val="1D2A33"/>
                </a:solidFill>
                <a:latin typeface="Aptos"/>
                <a:ea typeface="Aptos"/>
                <a:cs typeface="Aptos"/>
              </a:defRPr>
            </a:pPr>
            <a:r>
              <a:rPr sz="1950" b="0" i="0">
                <a:solidFill>
                  <a:srgbClr val="1D2A33"/>
                </a:solidFill>
                <a:latin typeface="Aptos"/>
                <a:ea typeface="Aptos"/>
                <a:cs typeface="Aptos"/>
              </a:rPr>
              <a:t>Use equilibrium to identify the market-clearing outcome.</a:t>
            </a:r>
          </a:p>
        </p:txBody>
      </p:sp>
      <p:sp>
        <p:nvSpPr>
          <p:cNvPr id="8" name="bullet-mark-4">
            <a:extLst xmlns:a="http://schemas.openxmlformats.org/drawingml/2006/main">
              <a:ext uri="{FF2B5EF4-FFF2-40B4-BE49-F238E27FC236}">
                <a16:creationId xmlns:a16="http://schemas.microsoft.com/office/drawing/2014/main" id="{A745BC44-F473-4FCA-896B-DA3F8E98DD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3657600"/>
            <a:ext cx="2286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950" b="1" i="0">
                <a:solidFill>
                  <a:srgbClr val="C6532D"/>
                </a:solidFill>
                <a:latin typeface="Aptos"/>
                <a:ea typeface="Aptos"/>
                <a:cs typeface="Aptos"/>
              </a:defRPr>
            </a:pPr>
            <a:r>
              <a:rPr sz="1950" b="1" i="0">
                <a:solidFill>
                  <a:srgbClr val="C6532D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9" name="bullet-4">
            <a:extLst xmlns:a="http://schemas.openxmlformats.org/drawingml/2006/main">
              <a:ext uri="{FF2B5EF4-FFF2-40B4-BE49-F238E27FC236}">
                <a16:creationId xmlns:a16="http://schemas.microsoft.com/office/drawing/2014/main" id="{B3BE9440-20E3-4340-8A37-2EFDABB6F3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66850" y="3667125"/>
            <a:ext cx="92011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950" b="0" i="0">
                <a:solidFill>
                  <a:srgbClr val="1D2A33"/>
                </a:solidFill>
                <a:latin typeface="Aptos"/>
                <a:ea typeface="Aptos"/>
                <a:cs typeface="Aptos"/>
              </a:defRPr>
            </a:pPr>
            <a:r>
              <a:rPr sz="1950" b="0" i="0">
                <a:solidFill>
                  <a:srgbClr val="1D2A33"/>
                </a:solidFill>
                <a:latin typeface="Aptos"/>
                <a:ea typeface="Aptos"/>
                <a:cs typeface="Aptos"/>
              </a:rPr>
              <a:t>Use elasticity to measure—not merely label—responsiveness.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7539A315-8B67-44DD-9717-85E87C2183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5524500"/>
            <a:ext cx="104775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950" b="1" i="0">
                <a:solidFill>
                  <a:srgbClr val="12455E"/>
                </a:solidFill>
                <a:latin typeface="Aptos"/>
                <a:ea typeface="Aptos"/>
                <a:cs typeface="Aptos"/>
              </a:defRPr>
            </a:pPr>
            <a:r>
              <a:rPr sz="1950" b="1" i="0">
                <a:solidFill>
                  <a:srgbClr val="12455E"/>
                </a:solidFill>
                <a:latin typeface="Aptos"/>
                <a:ea typeface="Aptos"/>
                <a:cs typeface="Aptos"/>
              </a:rPr>
              <a:t>Next: surplus, price controls, taxes, externalities, and policy analysis.</a:t>
            </a:r>
          </a:p>
        </p:txBody>
      </p:sp>
    </p:spTree>
    <p:extLst>
      <p:ext uri="{BB962C8B-B14F-4D97-AF65-F5344CB8AC3E}">
        <p14:creationId xmlns:p14="http://schemas.microsoft.com/office/powerpoint/2010/main" val="1791121711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12455E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6C2A8CB0-9358-48B1-88A2-EF6D23C921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342900"/>
            <a:ext cx="1524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1" i="0">
                <a:solidFill>
                  <a:srgbClr val="C9A52A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C9A52A"/>
                </a:solidFill>
                <a:latin typeface="Aptos"/>
                <a:ea typeface="Aptos"/>
                <a:cs typeface="Aptos"/>
              </a:rPr>
              <a:t>CHAPTER 2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4183E58B-A5CD-4944-89AE-0530BD3323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723900"/>
            <a:ext cx="113919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2925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2925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The curves come after the economic reasoning</a:t>
            </a:r>
          </a:p>
        </p:txBody>
      </p:sp>
      <p:sp>
        <p:nvSpPr>
          <p:cNvPr id="3" name="big-statement">
            <a:extLst xmlns:a="http://schemas.openxmlformats.org/drawingml/2006/main">
              <a:ext uri="{FF2B5EF4-FFF2-40B4-BE49-F238E27FC236}">
                <a16:creationId xmlns:a16="http://schemas.microsoft.com/office/drawing/2014/main" id="{C9E7DD27-D52F-465A-ACC7-845A383B42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0125" y="2095500"/>
            <a:ext cx="10191750" cy="2190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3675" b="1" i="0">
                <a:solidFill>
                  <a:srgbClr val="C9A52A"/>
                </a:solidFill>
                <a:latin typeface="Georgia"/>
                <a:ea typeface="Georgia"/>
                <a:cs typeface="Georgia"/>
              </a:defRPr>
            </a:pPr>
            <a:r>
              <a:rPr sz="3675" b="1" i="0">
                <a:solidFill>
                  <a:srgbClr val="C9A52A"/>
                </a:solidFill>
                <a:latin typeface="Georgia"/>
                <a:ea typeface="Georgia"/>
                <a:cs typeface="Georgia"/>
              </a:rPr>
              <a:t>Scarcity, opportunity cost, incentives, substitution, and ceteris paribus come first.</a:t>
            </a:r>
          </a:p>
        </p:txBody>
      </p:sp>
    </p:spTree>
    <p:extLst>
      <p:ext uri="{BB962C8B-B14F-4D97-AF65-F5344CB8AC3E}">
        <p14:creationId xmlns:p14="http://schemas.microsoft.com/office/powerpoint/2010/main" val="289080066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7" name="chapter-label">
            <a:extLst xmlns:a="http://schemas.openxmlformats.org/drawingml/2006/main">
              <a:ext uri="{FF2B5EF4-FFF2-40B4-BE49-F238E27FC236}">
                <a16:creationId xmlns:a16="http://schemas.microsoft.com/office/drawing/2014/main" id="{5459BEB5-4A91-46F9-A8B3-D3DF8618D1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304800"/>
            <a:ext cx="1428750" cy="2190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1" i="0">
                <a:solidFill>
                  <a:srgbClr val="C6532D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C6532D"/>
                </a:solidFill>
                <a:latin typeface="Aptos"/>
                <a:ea typeface="Aptos"/>
                <a:cs typeface="Aptos"/>
              </a:rPr>
              <a:t>CHAPTER 2</a:t>
            </a:r>
          </a:p>
        </p:txBody>
      </p:sp>
      <p:sp>
        <p:nvSpPr>
          <p:cNvPr id="2" name="slide-title">
            <a:extLst xmlns:a="http://schemas.openxmlformats.org/drawingml/2006/main">
              <a:ext uri="{FF2B5EF4-FFF2-40B4-BE49-F238E27FC236}">
                <a16:creationId xmlns:a16="http://schemas.microsoft.com/office/drawing/2014/main" id="{0BDCE72B-E0E1-463B-8B8C-49CA79BE2B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666750"/>
            <a:ext cx="113919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2925" b="1" i="0">
                <a:solidFill>
                  <a:srgbClr val="1D2A33"/>
                </a:solidFill>
                <a:latin typeface="Aptos"/>
                <a:ea typeface="Aptos"/>
                <a:cs typeface="Aptos"/>
              </a:defRPr>
            </a:pPr>
            <a:r>
              <a:rPr sz="2925" b="1" i="0">
                <a:solidFill>
                  <a:srgbClr val="1D2A33"/>
                </a:solidFill>
                <a:latin typeface="Aptos"/>
                <a:ea typeface="Aptos"/>
                <a:cs typeface="Aptos"/>
              </a:rPr>
              <a:t>Five ideas prepare the market model</a:t>
            </a:r>
          </a:p>
        </p:txBody>
      </p:sp>
      <p:sp>
        <p:nvSpPr>
          <p:cNvPr id="3" name="footer-rule">
            <a:extLst xmlns:a="http://schemas.openxmlformats.org/drawingml/2006/main">
              <a:ext uri="{FF2B5EF4-FFF2-40B4-BE49-F238E27FC236}">
                <a16:creationId xmlns:a16="http://schemas.microsoft.com/office/drawing/2014/main" id="{0B61AE8F-98A4-4CCF-BEED-179A5626EF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6286500"/>
            <a:ext cx="113919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BD4D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footer-book">
            <a:extLst xmlns:a="http://schemas.openxmlformats.org/drawingml/2006/main">
              <a:ext uri="{FF2B5EF4-FFF2-40B4-BE49-F238E27FC236}">
                <a16:creationId xmlns:a16="http://schemas.microsoft.com/office/drawing/2014/main" id="{59108249-46CD-4FD8-A144-01242B634E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6419850"/>
            <a:ext cx="2095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900" b="1" i="0">
                <a:solidFill>
                  <a:srgbClr val="5F6F79"/>
                </a:solidFill>
                <a:latin typeface="Aptos"/>
                <a:ea typeface="Aptos"/>
                <a:cs typeface="Aptos"/>
              </a:defRPr>
            </a:pPr>
            <a:r>
              <a:rPr sz="900" b="1" i="0">
                <a:solidFill>
                  <a:srgbClr val="5F6F79"/>
                </a:solidFill>
                <a:latin typeface="Aptos"/>
                <a:ea typeface="Aptos"/>
                <a:cs typeface="Aptos"/>
              </a:rPr>
              <a:t>SPORTS ECONOMICS</a:t>
            </a:r>
          </a:p>
        </p:txBody>
      </p:sp>
      <p:sp>
        <p:nvSpPr>
          <p:cNvPr id="5" name="footer-number">
            <a:extLst xmlns:a="http://schemas.openxmlformats.org/drawingml/2006/main">
              <a:ext uri="{FF2B5EF4-FFF2-40B4-BE49-F238E27FC236}">
                <a16:creationId xmlns:a16="http://schemas.microsoft.com/office/drawing/2014/main" id="{55F1257D-82EE-45DA-B86A-CDB1EEF2DB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0" y="6419850"/>
            <a:ext cx="5524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5000"/>
              </a:lnSpc>
              <a:buNone/>
              <a:defRPr sz="900" b="0" i="0">
                <a:solidFill>
                  <a:srgbClr val="5F6F79"/>
                </a:solidFill>
                <a:latin typeface="Aptos"/>
                <a:ea typeface="Aptos"/>
                <a:cs typeface="Aptos"/>
              </a:defRPr>
            </a:pPr>
            <a:r>
              <a:rPr sz="900" b="0" i="0">
                <a:solidFill>
                  <a:srgbClr val="5F6F79"/>
                </a:solidFill>
                <a:latin typeface="Aptos"/>
                <a:ea typeface="Aptos"/>
                <a:cs typeface="Aptos"/>
              </a:rPr>
              <a:t>3</a:t>
            </a:r>
          </a:p>
        </p:txBody>
      </p:sp>
      <p:sp>
        <p:nvSpPr>
          <p:cNvPr id="6" name="bullet-mark-1">
            <a:extLst xmlns:a="http://schemas.openxmlformats.org/drawingml/2006/main">
              <a:ext uri="{FF2B5EF4-FFF2-40B4-BE49-F238E27FC236}">
                <a16:creationId xmlns:a16="http://schemas.microsoft.com/office/drawing/2014/main" id="{C32CFC5D-89F8-4A01-9805-B18AE61AC8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81125" y="1704975"/>
            <a:ext cx="2286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75" b="1" i="0">
                <a:solidFill>
                  <a:srgbClr val="C6532D"/>
                </a:solidFill>
                <a:latin typeface="Aptos"/>
                <a:ea typeface="Aptos"/>
                <a:cs typeface="Aptos"/>
              </a:defRPr>
            </a:pPr>
            <a:r>
              <a:rPr sz="1875" b="1" i="0">
                <a:solidFill>
                  <a:srgbClr val="C6532D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7" name="bullet-1">
            <a:extLst xmlns:a="http://schemas.openxmlformats.org/drawingml/2006/main">
              <a:ext uri="{FF2B5EF4-FFF2-40B4-BE49-F238E27FC236}">
                <a16:creationId xmlns:a16="http://schemas.microsoft.com/office/drawing/2014/main" id="{2AABAB8C-92F7-4339-8905-457B07A85D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04975" y="1714500"/>
            <a:ext cx="91059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75" b="0" i="0">
                <a:solidFill>
                  <a:srgbClr val="1D2A33"/>
                </a:solidFill>
                <a:latin typeface="Aptos"/>
                <a:ea typeface="Aptos"/>
                <a:cs typeface="Aptos"/>
              </a:defRPr>
            </a:pPr>
            <a:r>
              <a:rPr sz="1875" b="0" i="0">
                <a:solidFill>
                  <a:srgbClr val="1D2A33"/>
                </a:solidFill>
                <a:latin typeface="Aptos"/>
                <a:ea typeface="Aptos"/>
                <a:cs typeface="Aptos"/>
              </a:rPr>
              <a:t>Scarcity: wants exceed the resources available to satisfy them.</a:t>
            </a:r>
          </a:p>
        </p:txBody>
      </p:sp>
      <p:sp>
        <p:nvSpPr>
          <p:cNvPr id="8" name="bullet-mark-2">
            <a:extLst xmlns:a="http://schemas.openxmlformats.org/drawingml/2006/main">
              <a:ext uri="{FF2B5EF4-FFF2-40B4-BE49-F238E27FC236}">
                <a16:creationId xmlns:a16="http://schemas.microsoft.com/office/drawing/2014/main" id="{B19CB6AA-12E8-49EB-8427-34354DFCE5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81125" y="2305050"/>
            <a:ext cx="2286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75" b="1" i="0">
                <a:solidFill>
                  <a:srgbClr val="C6532D"/>
                </a:solidFill>
                <a:latin typeface="Aptos"/>
                <a:ea typeface="Aptos"/>
                <a:cs typeface="Aptos"/>
              </a:defRPr>
            </a:pPr>
            <a:r>
              <a:rPr sz="1875" b="1" i="0">
                <a:solidFill>
                  <a:srgbClr val="C6532D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9" name="bullet-2">
            <a:extLst xmlns:a="http://schemas.openxmlformats.org/drawingml/2006/main">
              <a:ext uri="{FF2B5EF4-FFF2-40B4-BE49-F238E27FC236}">
                <a16:creationId xmlns:a16="http://schemas.microsoft.com/office/drawing/2014/main" id="{854B3863-3D3D-4155-8CF5-A311E72C99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04975" y="2314575"/>
            <a:ext cx="91059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75" b="0" i="0">
                <a:solidFill>
                  <a:srgbClr val="1D2A33"/>
                </a:solidFill>
                <a:latin typeface="Aptos"/>
                <a:ea typeface="Aptos"/>
                <a:cs typeface="Aptos"/>
              </a:defRPr>
            </a:pPr>
            <a:r>
              <a:rPr sz="1875" b="0" i="0">
                <a:solidFill>
                  <a:srgbClr val="1D2A33"/>
                </a:solidFill>
                <a:latin typeface="Aptos"/>
                <a:ea typeface="Aptos"/>
                <a:cs typeface="Aptos"/>
              </a:rPr>
              <a:t>Opportunity cost: a choice gives up the best alternative.</a:t>
            </a:r>
          </a:p>
        </p:txBody>
      </p:sp>
      <p:sp>
        <p:nvSpPr>
          <p:cNvPr id="10" name="bullet-mark-3">
            <a:extLst xmlns:a="http://schemas.openxmlformats.org/drawingml/2006/main">
              <a:ext uri="{FF2B5EF4-FFF2-40B4-BE49-F238E27FC236}">
                <a16:creationId xmlns:a16="http://schemas.microsoft.com/office/drawing/2014/main" id="{53445553-F597-4312-AD9B-1F9BA9D612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81125" y="2905125"/>
            <a:ext cx="2286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75" b="1" i="0">
                <a:solidFill>
                  <a:srgbClr val="C6532D"/>
                </a:solidFill>
                <a:latin typeface="Aptos"/>
                <a:ea typeface="Aptos"/>
                <a:cs typeface="Aptos"/>
              </a:defRPr>
            </a:pPr>
            <a:r>
              <a:rPr sz="1875" b="1" i="0">
                <a:solidFill>
                  <a:srgbClr val="C6532D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1" name="bullet-3">
            <a:extLst xmlns:a="http://schemas.openxmlformats.org/drawingml/2006/main">
              <a:ext uri="{FF2B5EF4-FFF2-40B4-BE49-F238E27FC236}">
                <a16:creationId xmlns:a16="http://schemas.microsoft.com/office/drawing/2014/main" id="{99587C50-4D00-4360-AA52-7508D0C807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04975" y="2914650"/>
            <a:ext cx="91059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75" b="0" i="0">
                <a:solidFill>
                  <a:srgbClr val="1D2A33"/>
                </a:solidFill>
                <a:latin typeface="Aptos"/>
                <a:ea typeface="Aptos"/>
                <a:cs typeface="Aptos"/>
              </a:defRPr>
            </a:pPr>
            <a:r>
              <a:rPr sz="1875" b="0" i="0">
                <a:solidFill>
                  <a:srgbClr val="1D2A33"/>
                </a:solidFill>
                <a:latin typeface="Aptos"/>
                <a:ea typeface="Aptos"/>
                <a:cs typeface="Aptos"/>
              </a:rPr>
              <a:t>Incentives: people adjust when expected benefits or costs change.</a:t>
            </a:r>
          </a:p>
        </p:txBody>
      </p:sp>
      <p:sp>
        <p:nvSpPr>
          <p:cNvPr id="12" name="bullet-mark-4">
            <a:extLst xmlns:a="http://schemas.openxmlformats.org/drawingml/2006/main">
              <a:ext uri="{FF2B5EF4-FFF2-40B4-BE49-F238E27FC236}">
                <a16:creationId xmlns:a16="http://schemas.microsoft.com/office/drawing/2014/main" id="{08DDD83E-7BB4-4E4A-AD81-DA825E08A9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81125" y="3505200"/>
            <a:ext cx="2286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75" b="1" i="0">
                <a:solidFill>
                  <a:srgbClr val="C6532D"/>
                </a:solidFill>
                <a:latin typeface="Aptos"/>
                <a:ea typeface="Aptos"/>
                <a:cs typeface="Aptos"/>
              </a:defRPr>
            </a:pPr>
            <a:r>
              <a:rPr sz="1875" b="1" i="0">
                <a:solidFill>
                  <a:srgbClr val="C6532D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3" name="bullet-4">
            <a:extLst xmlns:a="http://schemas.openxmlformats.org/drawingml/2006/main">
              <a:ext uri="{FF2B5EF4-FFF2-40B4-BE49-F238E27FC236}">
                <a16:creationId xmlns:a16="http://schemas.microsoft.com/office/drawing/2014/main" id="{6236F2B2-EBD2-452C-8EC9-C0CDBA88CD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04975" y="3514725"/>
            <a:ext cx="91059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75" b="0" i="0">
                <a:solidFill>
                  <a:srgbClr val="1D2A33"/>
                </a:solidFill>
                <a:latin typeface="Aptos"/>
                <a:ea typeface="Aptos"/>
                <a:cs typeface="Aptos"/>
              </a:defRPr>
            </a:pPr>
            <a:r>
              <a:rPr sz="1875" b="0" i="0">
                <a:solidFill>
                  <a:srgbClr val="1D2A33"/>
                </a:solidFill>
                <a:latin typeface="Aptos"/>
                <a:ea typeface="Aptos"/>
                <a:cs typeface="Aptos"/>
              </a:rPr>
              <a:t>Substitution: buyers and sellers look for alternatives when conditions change.</a:t>
            </a:r>
          </a:p>
        </p:txBody>
      </p:sp>
      <p:sp>
        <p:nvSpPr>
          <p:cNvPr id="14" name="bullet-mark-5">
            <a:extLst xmlns:a="http://schemas.openxmlformats.org/drawingml/2006/main">
              <a:ext uri="{FF2B5EF4-FFF2-40B4-BE49-F238E27FC236}">
                <a16:creationId xmlns:a16="http://schemas.microsoft.com/office/drawing/2014/main" id="{46F8E2B7-1AAF-48FC-A625-19EC46F1C6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81125" y="4105275"/>
            <a:ext cx="2286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75" b="1" i="0">
                <a:solidFill>
                  <a:srgbClr val="C6532D"/>
                </a:solidFill>
                <a:latin typeface="Aptos"/>
                <a:ea typeface="Aptos"/>
                <a:cs typeface="Aptos"/>
              </a:defRPr>
            </a:pPr>
            <a:r>
              <a:rPr sz="1875" b="1" i="0">
                <a:solidFill>
                  <a:srgbClr val="C6532D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5" name="bullet-5">
            <a:extLst xmlns:a="http://schemas.openxmlformats.org/drawingml/2006/main">
              <a:ext uri="{FF2B5EF4-FFF2-40B4-BE49-F238E27FC236}">
                <a16:creationId xmlns:a16="http://schemas.microsoft.com/office/drawing/2014/main" id="{2636931C-3613-4FB8-A81B-BCA6D2C56B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04975" y="4114800"/>
            <a:ext cx="91059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75" b="0" i="0">
                <a:solidFill>
                  <a:srgbClr val="1D2A33"/>
                </a:solidFill>
                <a:latin typeface="Aptos"/>
                <a:ea typeface="Aptos"/>
                <a:cs typeface="Aptos"/>
              </a:defRPr>
            </a:pPr>
            <a:r>
              <a:rPr sz="1875" b="0" i="0">
                <a:solidFill>
                  <a:srgbClr val="1D2A33"/>
                </a:solidFill>
                <a:latin typeface="Aptos"/>
                <a:ea typeface="Aptos"/>
                <a:cs typeface="Aptos"/>
              </a:rPr>
              <a:t>Ceteris paribus: isolate one relationship by holding other relevant conditions fixed.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BC41477C-C37B-48B3-AA44-5AD5DEEFAC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85875" y="5448300"/>
            <a:ext cx="96202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875" b="1" i="0">
                <a:solidFill>
                  <a:srgbClr val="12455E"/>
                </a:solidFill>
                <a:latin typeface="Aptos"/>
                <a:ea typeface="Aptos"/>
                <a:cs typeface="Aptos"/>
              </a:defRPr>
            </a:pPr>
            <a:r>
              <a:rPr sz="1875" b="1" i="0">
                <a:solidFill>
                  <a:srgbClr val="12455E"/>
                </a:solidFill>
                <a:latin typeface="Aptos"/>
                <a:ea typeface="Aptos"/>
                <a:cs typeface="Aptos"/>
              </a:rPr>
              <a:t>Demand and supply summarize choices made under constraints.</a:t>
            </a:r>
          </a:p>
        </p:txBody>
      </p:sp>
    </p:spTree>
    <p:extLst>
      <p:ext uri="{BB962C8B-B14F-4D97-AF65-F5344CB8AC3E}">
        <p14:creationId xmlns:p14="http://schemas.microsoft.com/office/powerpoint/2010/main" val="1225276962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5" name="chapter-label">
            <a:extLst xmlns:a="http://schemas.openxmlformats.org/drawingml/2006/main">
              <a:ext uri="{FF2B5EF4-FFF2-40B4-BE49-F238E27FC236}">
                <a16:creationId xmlns:a16="http://schemas.microsoft.com/office/drawing/2014/main" id="{6BAA52A4-56AB-47C8-BAD8-85C8747C31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304800"/>
            <a:ext cx="1428750" cy="2190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1" i="0">
                <a:solidFill>
                  <a:srgbClr val="C6532D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C6532D"/>
                </a:solidFill>
                <a:latin typeface="Aptos"/>
                <a:ea typeface="Aptos"/>
                <a:cs typeface="Aptos"/>
              </a:rPr>
              <a:t>CHAPTER 2</a:t>
            </a:r>
          </a:p>
        </p:txBody>
      </p:sp>
      <p:sp>
        <p:nvSpPr>
          <p:cNvPr id="2" name="slide-title">
            <a:extLst xmlns:a="http://schemas.openxmlformats.org/drawingml/2006/main">
              <a:ext uri="{FF2B5EF4-FFF2-40B4-BE49-F238E27FC236}">
                <a16:creationId xmlns:a16="http://schemas.microsoft.com/office/drawing/2014/main" id="{F1F9E55E-0BF1-48D1-89D6-4756EEBE87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666750"/>
            <a:ext cx="113919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2925" b="1" i="0">
                <a:solidFill>
                  <a:srgbClr val="1D2A33"/>
                </a:solidFill>
                <a:latin typeface="Aptos"/>
                <a:ea typeface="Aptos"/>
                <a:cs typeface="Aptos"/>
              </a:defRPr>
            </a:pPr>
            <a:r>
              <a:rPr sz="2925" b="1" i="0">
                <a:solidFill>
                  <a:srgbClr val="1D2A33"/>
                </a:solidFill>
                <a:latin typeface="Aptos"/>
                <a:ea typeface="Aptos"/>
                <a:cs typeface="Aptos"/>
              </a:rPr>
              <a:t>Marginal reasoning focuses on the next unit</a:t>
            </a:r>
          </a:p>
        </p:txBody>
      </p:sp>
      <p:sp>
        <p:nvSpPr>
          <p:cNvPr id="3" name="footer-rule">
            <a:extLst xmlns:a="http://schemas.openxmlformats.org/drawingml/2006/main">
              <a:ext uri="{FF2B5EF4-FFF2-40B4-BE49-F238E27FC236}">
                <a16:creationId xmlns:a16="http://schemas.microsoft.com/office/drawing/2014/main" id="{810802EF-5C56-4655-A0B6-E0A90CEC8C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6286500"/>
            <a:ext cx="113919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BD4D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footer-book">
            <a:extLst xmlns:a="http://schemas.openxmlformats.org/drawingml/2006/main">
              <a:ext uri="{FF2B5EF4-FFF2-40B4-BE49-F238E27FC236}">
                <a16:creationId xmlns:a16="http://schemas.microsoft.com/office/drawing/2014/main" id="{4C634ADB-F1AD-4AC5-B215-E3FD0E1FA2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6419850"/>
            <a:ext cx="2095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900" b="1" i="0">
                <a:solidFill>
                  <a:srgbClr val="5F6F79"/>
                </a:solidFill>
                <a:latin typeface="Aptos"/>
                <a:ea typeface="Aptos"/>
                <a:cs typeface="Aptos"/>
              </a:defRPr>
            </a:pPr>
            <a:r>
              <a:rPr sz="900" b="1" i="0">
                <a:solidFill>
                  <a:srgbClr val="5F6F79"/>
                </a:solidFill>
                <a:latin typeface="Aptos"/>
                <a:ea typeface="Aptos"/>
                <a:cs typeface="Aptos"/>
              </a:rPr>
              <a:t>SPORTS ECONOMICS</a:t>
            </a:r>
          </a:p>
        </p:txBody>
      </p:sp>
      <p:sp>
        <p:nvSpPr>
          <p:cNvPr id="5" name="footer-number">
            <a:extLst xmlns:a="http://schemas.openxmlformats.org/drawingml/2006/main">
              <a:ext uri="{FF2B5EF4-FFF2-40B4-BE49-F238E27FC236}">
                <a16:creationId xmlns:a16="http://schemas.microsoft.com/office/drawing/2014/main" id="{CD8E804F-E4AA-4E5D-A4C3-F3FBBA9BC1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0" y="6419850"/>
            <a:ext cx="5524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5000"/>
              </a:lnSpc>
              <a:buNone/>
              <a:defRPr sz="900" b="0" i="0">
                <a:solidFill>
                  <a:srgbClr val="5F6F79"/>
                </a:solidFill>
                <a:latin typeface="Aptos"/>
                <a:ea typeface="Aptos"/>
                <a:cs typeface="Aptos"/>
              </a:defRPr>
            </a:pPr>
            <a:r>
              <a:rPr sz="900" b="0" i="0">
                <a:solidFill>
                  <a:srgbClr val="5F6F79"/>
                </a:solidFill>
                <a:latin typeface="Aptos"/>
                <a:ea typeface="Aptos"/>
                <a:cs typeface="Aptos"/>
              </a:rPr>
              <a:t>4</a:t>
            </a:r>
          </a:p>
        </p:txBody>
      </p:sp>
      <p:sp>
        <p:nvSpPr>
          <p:cNvPr id="6" name="panel-1">
            <a:extLst xmlns:a="http://schemas.openxmlformats.org/drawingml/2006/main">
              <a:ext uri="{FF2B5EF4-FFF2-40B4-BE49-F238E27FC236}">
                <a16:creationId xmlns:a16="http://schemas.microsoft.com/office/drawing/2014/main" id="{E71A9B84-FF41-4A13-A7C7-0DE868E2A3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1809750"/>
            <a:ext cx="5314950" cy="3333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7F2F8"/>
          </a:solidFill>
          <a:ln xmlns:a="http://schemas.openxmlformats.org/drawingml/2006/main" w="9525">
            <a:solidFill>
              <a:srgbClr val="CBD4DA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2516B66C-4727-40BC-AB3B-CAA06168E7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038350"/>
            <a:ext cx="48958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050" b="1" i="0">
                <a:solidFill>
                  <a:srgbClr val="176B91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176B91"/>
                </a:solidFill>
                <a:latin typeface="Aptos"/>
                <a:ea typeface="Aptos"/>
                <a:cs typeface="Aptos"/>
              </a:rPr>
              <a:t>BUYER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221C4B25-5977-4A0A-9112-FAF4D12D3C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2476500"/>
            <a:ext cx="4857750" cy="800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2325" b="1" i="0">
                <a:solidFill>
                  <a:srgbClr val="176B91"/>
                </a:solidFill>
                <a:latin typeface="Georgia"/>
                <a:ea typeface="Georgia"/>
                <a:cs typeface="Georgia"/>
              </a:defRPr>
            </a:pPr>
            <a:r>
              <a:rPr sz="2325" b="1" i="0">
                <a:solidFill>
                  <a:srgbClr val="176B91"/>
                </a:solidFill>
                <a:latin typeface="Georgia"/>
                <a:ea typeface="Georgia"/>
                <a:cs typeface="Georgia"/>
              </a:rPr>
              <a:t>Is the next unit worth its price?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D9753621-307E-481D-B3AB-9A6B589854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3476625"/>
            <a:ext cx="4781550" cy="1257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725" b="0" i="0">
                <a:solidFill>
                  <a:srgbClr val="1D2A33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1D2A33"/>
                </a:solidFill>
                <a:latin typeface="Aptos"/>
                <a:ea typeface="Aptos"/>
                <a:cs typeface="Aptos"/>
              </a:rPr>
              <a:t>A fan compares the additional benefit of one more ticket, subscription, or hour of viewing with its additional cost.</a:t>
            </a:r>
          </a:p>
        </p:txBody>
      </p:sp>
      <p:sp>
        <p:nvSpPr>
          <p:cNvPr id="10" name="panel-2">
            <a:extLst xmlns:a="http://schemas.openxmlformats.org/drawingml/2006/main">
              <a:ext uri="{FF2B5EF4-FFF2-40B4-BE49-F238E27FC236}">
                <a16:creationId xmlns:a16="http://schemas.microsoft.com/office/drawing/2014/main" id="{62E64143-A936-4133-A0A1-44A277217F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0" y="1809750"/>
            <a:ext cx="5314950" cy="3333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3EF"/>
          </a:solidFill>
          <a:ln xmlns:a="http://schemas.openxmlformats.org/drawingml/2006/main" w="9525">
            <a:solidFill>
              <a:srgbClr val="CBD4DA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B7FE7F0C-4063-4D57-A5D0-FD8501EB8C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91300" y="2038350"/>
            <a:ext cx="48958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050" b="1" i="0">
                <a:solidFill>
                  <a:srgbClr val="4F8F73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4F8F73"/>
                </a:solidFill>
                <a:latin typeface="Aptos"/>
                <a:ea typeface="Aptos"/>
                <a:cs typeface="Aptos"/>
              </a:rPr>
              <a:t>SELLER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E68B324A-6217-4D11-AC10-AED25207D0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10350" y="2476500"/>
            <a:ext cx="4857750" cy="800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2325" b="1" i="0">
                <a:solidFill>
                  <a:srgbClr val="4F8F73"/>
                </a:solidFill>
                <a:latin typeface="Georgia"/>
                <a:ea typeface="Georgia"/>
                <a:cs typeface="Georgia"/>
              </a:defRPr>
            </a:pPr>
            <a:r>
              <a:rPr sz="2325" b="1" i="0">
                <a:solidFill>
                  <a:srgbClr val="4F8F73"/>
                </a:solidFill>
                <a:latin typeface="Georgia"/>
                <a:ea typeface="Georgia"/>
                <a:cs typeface="Georgia"/>
              </a:rPr>
              <a:t>Is the next unit worth providing?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C4017E84-C22A-4D52-9508-FF48B574BD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48450" y="3476625"/>
            <a:ext cx="4781550" cy="1257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725" b="0" i="0">
                <a:solidFill>
                  <a:srgbClr val="1D2A33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1D2A33"/>
                </a:solidFill>
                <a:latin typeface="Aptos"/>
                <a:ea typeface="Aptos"/>
                <a:cs typeface="Aptos"/>
              </a:rPr>
              <a:t>A team or venue compares the additional revenue from another unit with the additional cost and relevant capacity constraint.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FFF48926-CAFD-43F4-BCC3-420DAD952E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8250" y="5448300"/>
            <a:ext cx="97155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875" b="1" i="0">
                <a:solidFill>
                  <a:srgbClr val="12455E"/>
                </a:solidFill>
                <a:latin typeface="Aptos"/>
                <a:ea typeface="Aptos"/>
                <a:cs typeface="Aptos"/>
              </a:defRPr>
            </a:pPr>
            <a:r>
              <a:rPr sz="1875" b="1" i="0">
                <a:solidFill>
                  <a:srgbClr val="12455E"/>
                </a:solidFill>
                <a:latin typeface="Aptos"/>
                <a:ea typeface="Aptos"/>
                <a:cs typeface="Aptos"/>
              </a:rPr>
              <a:t>Economic choices respond at the margin, not necessarily all at once.</a:t>
            </a:r>
          </a:p>
        </p:txBody>
      </p:sp>
    </p:spTree>
    <p:extLst>
      <p:ext uri="{BB962C8B-B14F-4D97-AF65-F5344CB8AC3E}">
        <p14:creationId xmlns:p14="http://schemas.microsoft.com/office/powerpoint/2010/main" val="1911112274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8" name="chapter-label">
            <a:extLst xmlns:a="http://schemas.openxmlformats.org/drawingml/2006/main">
              <a:ext uri="{FF2B5EF4-FFF2-40B4-BE49-F238E27FC236}">
                <a16:creationId xmlns:a16="http://schemas.microsoft.com/office/drawing/2014/main" id="{6F333951-F2A1-4AB7-8CB1-C0B3C803A8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304800"/>
            <a:ext cx="1428750" cy="2190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1" i="0">
                <a:solidFill>
                  <a:srgbClr val="C6532D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C6532D"/>
                </a:solidFill>
                <a:latin typeface="Aptos"/>
                <a:ea typeface="Aptos"/>
                <a:cs typeface="Aptos"/>
              </a:rPr>
              <a:t>CHAPTER 2</a:t>
            </a:r>
          </a:p>
        </p:txBody>
      </p:sp>
      <p:sp>
        <p:nvSpPr>
          <p:cNvPr id="2" name="slide-title">
            <a:extLst xmlns:a="http://schemas.openxmlformats.org/drawingml/2006/main">
              <a:ext uri="{FF2B5EF4-FFF2-40B4-BE49-F238E27FC236}">
                <a16:creationId xmlns:a16="http://schemas.microsoft.com/office/drawing/2014/main" id="{0FDA68E8-2285-49C4-B5F1-E43CFB8707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666750"/>
            <a:ext cx="113919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2925" b="1" i="0">
                <a:solidFill>
                  <a:srgbClr val="1D2A33"/>
                </a:solidFill>
                <a:latin typeface="Aptos"/>
                <a:ea typeface="Aptos"/>
                <a:cs typeface="Aptos"/>
              </a:defRPr>
            </a:pPr>
            <a:r>
              <a:rPr sz="2925" b="1" i="0">
                <a:solidFill>
                  <a:srgbClr val="1D2A33"/>
                </a:solidFill>
                <a:latin typeface="Aptos"/>
                <a:ea typeface="Aptos"/>
                <a:cs typeface="Aptos"/>
              </a:rPr>
              <a:t>Demand has standard determinants</a:t>
            </a:r>
          </a:p>
        </p:txBody>
      </p:sp>
      <p:sp>
        <p:nvSpPr>
          <p:cNvPr id="3" name="footer-rule">
            <a:extLst xmlns:a="http://schemas.openxmlformats.org/drawingml/2006/main">
              <a:ext uri="{FF2B5EF4-FFF2-40B4-BE49-F238E27FC236}">
                <a16:creationId xmlns:a16="http://schemas.microsoft.com/office/drawing/2014/main" id="{D0BDEF35-E3AF-4C29-9FE4-C580B5C3E1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6286500"/>
            <a:ext cx="113919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BD4D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footer-book">
            <a:extLst xmlns:a="http://schemas.openxmlformats.org/drawingml/2006/main">
              <a:ext uri="{FF2B5EF4-FFF2-40B4-BE49-F238E27FC236}">
                <a16:creationId xmlns:a16="http://schemas.microsoft.com/office/drawing/2014/main" id="{FE08A110-E356-4872-8035-65626867B7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6419850"/>
            <a:ext cx="2095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900" b="1" i="0">
                <a:solidFill>
                  <a:srgbClr val="5F6F79"/>
                </a:solidFill>
                <a:latin typeface="Aptos"/>
                <a:ea typeface="Aptos"/>
                <a:cs typeface="Aptos"/>
              </a:defRPr>
            </a:pPr>
            <a:r>
              <a:rPr sz="900" b="1" i="0">
                <a:solidFill>
                  <a:srgbClr val="5F6F79"/>
                </a:solidFill>
                <a:latin typeface="Aptos"/>
                <a:ea typeface="Aptos"/>
                <a:cs typeface="Aptos"/>
              </a:rPr>
              <a:t>SPORTS ECONOMICS</a:t>
            </a:r>
          </a:p>
        </p:txBody>
      </p:sp>
      <p:sp>
        <p:nvSpPr>
          <p:cNvPr id="5" name="footer-number">
            <a:extLst xmlns:a="http://schemas.openxmlformats.org/drawingml/2006/main">
              <a:ext uri="{FF2B5EF4-FFF2-40B4-BE49-F238E27FC236}">
                <a16:creationId xmlns:a16="http://schemas.microsoft.com/office/drawing/2014/main" id="{D23516D8-A76E-40E0-8482-5E5B513883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0" y="6419850"/>
            <a:ext cx="5524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5000"/>
              </a:lnSpc>
              <a:buNone/>
              <a:defRPr sz="900" b="0" i="0">
                <a:solidFill>
                  <a:srgbClr val="5F6F79"/>
                </a:solidFill>
                <a:latin typeface="Aptos"/>
                <a:ea typeface="Aptos"/>
                <a:cs typeface="Aptos"/>
              </a:defRPr>
            </a:pPr>
            <a:r>
              <a:rPr sz="900" b="0" i="0">
                <a:solidFill>
                  <a:srgbClr val="5F6F79"/>
                </a:solidFill>
                <a:latin typeface="Aptos"/>
                <a:ea typeface="Aptos"/>
                <a:cs typeface="Aptos"/>
              </a:rPr>
              <a:t>5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0A90B63C-63C9-44AB-B0E7-4103C65A94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" y="1504950"/>
            <a:ext cx="99441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1" i="0">
                <a:solidFill>
                  <a:srgbClr val="C6532D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C6532D"/>
                </a:solidFill>
                <a:latin typeface="Aptos"/>
                <a:ea typeface="Aptos"/>
                <a:cs typeface="Aptos"/>
              </a:rPr>
              <a:t>A DEMAND SHIFT CHANGES WILLINGNESS TO BUY AT EVERY PRICE</a:t>
            </a:r>
          </a:p>
        </p:txBody>
      </p:sp>
      <p:sp>
        <p:nvSpPr>
          <p:cNvPr id="7" name="bullet-mark-1">
            <a:extLst xmlns:a="http://schemas.openxmlformats.org/drawingml/2006/main">
              <a:ext uri="{FF2B5EF4-FFF2-40B4-BE49-F238E27FC236}">
                <a16:creationId xmlns:a16="http://schemas.microsoft.com/office/drawing/2014/main" id="{F4DF794B-2360-4B7C-92E4-CE6AC92B7D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81125" y="1943100"/>
            <a:ext cx="2286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75" b="1" i="0">
                <a:solidFill>
                  <a:srgbClr val="C6532D"/>
                </a:solidFill>
                <a:latin typeface="Aptos"/>
                <a:ea typeface="Aptos"/>
                <a:cs typeface="Aptos"/>
              </a:defRPr>
            </a:pPr>
            <a:r>
              <a:rPr sz="1875" b="1" i="0">
                <a:solidFill>
                  <a:srgbClr val="C6532D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8" name="bullet-1">
            <a:extLst xmlns:a="http://schemas.openxmlformats.org/drawingml/2006/main">
              <a:ext uri="{FF2B5EF4-FFF2-40B4-BE49-F238E27FC236}">
                <a16:creationId xmlns:a16="http://schemas.microsoft.com/office/drawing/2014/main" id="{28BD8B93-E7A5-413D-B761-C26468083D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04975" y="1952625"/>
            <a:ext cx="91059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75" b="0" i="0">
                <a:solidFill>
                  <a:srgbClr val="1D2A33"/>
                </a:solidFill>
                <a:latin typeface="Aptos"/>
                <a:ea typeface="Aptos"/>
                <a:cs typeface="Aptos"/>
              </a:defRPr>
            </a:pPr>
            <a:r>
              <a:rPr sz="1875" b="0" i="0">
                <a:solidFill>
                  <a:srgbClr val="1D2A33"/>
                </a:solidFill>
                <a:latin typeface="Aptos"/>
                <a:ea typeface="Aptos"/>
                <a:cs typeface="Aptos"/>
              </a:rPr>
              <a:t>Income and purchasing power</a:t>
            </a:r>
          </a:p>
        </p:txBody>
      </p:sp>
      <p:sp>
        <p:nvSpPr>
          <p:cNvPr id="9" name="bullet-mark-2">
            <a:extLst xmlns:a="http://schemas.openxmlformats.org/drawingml/2006/main">
              <a:ext uri="{FF2B5EF4-FFF2-40B4-BE49-F238E27FC236}">
                <a16:creationId xmlns:a16="http://schemas.microsoft.com/office/drawing/2014/main" id="{AE13748A-3B64-4512-91A8-A2470309C4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81125" y="2543175"/>
            <a:ext cx="2286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75" b="1" i="0">
                <a:solidFill>
                  <a:srgbClr val="C6532D"/>
                </a:solidFill>
                <a:latin typeface="Aptos"/>
                <a:ea typeface="Aptos"/>
                <a:cs typeface="Aptos"/>
              </a:defRPr>
            </a:pPr>
            <a:r>
              <a:rPr sz="1875" b="1" i="0">
                <a:solidFill>
                  <a:srgbClr val="C6532D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0" name="bullet-2">
            <a:extLst xmlns:a="http://schemas.openxmlformats.org/drawingml/2006/main">
              <a:ext uri="{FF2B5EF4-FFF2-40B4-BE49-F238E27FC236}">
                <a16:creationId xmlns:a16="http://schemas.microsoft.com/office/drawing/2014/main" id="{11CC7160-52E7-4C7F-B389-6724951A3B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04975" y="2552700"/>
            <a:ext cx="91059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75" b="0" i="0">
                <a:solidFill>
                  <a:srgbClr val="1D2A33"/>
                </a:solidFill>
                <a:latin typeface="Aptos"/>
                <a:ea typeface="Aptos"/>
                <a:cs typeface="Aptos"/>
              </a:defRPr>
            </a:pPr>
            <a:r>
              <a:rPr sz="1875" b="0" i="0">
                <a:solidFill>
                  <a:srgbClr val="1D2A33"/>
                </a:solidFill>
                <a:latin typeface="Aptos"/>
                <a:ea typeface="Aptos"/>
                <a:cs typeface="Aptos"/>
              </a:rPr>
              <a:t>Prices of substitutes and complements</a:t>
            </a:r>
          </a:p>
        </p:txBody>
      </p:sp>
      <p:sp>
        <p:nvSpPr>
          <p:cNvPr id="11" name="bullet-mark-3">
            <a:extLst xmlns:a="http://schemas.openxmlformats.org/drawingml/2006/main">
              <a:ext uri="{FF2B5EF4-FFF2-40B4-BE49-F238E27FC236}">
                <a16:creationId xmlns:a16="http://schemas.microsoft.com/office/drawing/2014/main" id="{59981010-D162-424B-960C-091DB4B716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81125" y="3143250"/>
            <a:ext cx="2286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75" b="1" i="0">
                <a:solidFill>
                  <a:srgbClr val="C6532D"/>
                </a:solidFill>
                <a:latin typeface="Aptos"/>
                <a:ea typeface="Aptos"/>
                <a:cs typeface="Aptos"/>
              </a:defRPr>
            </a:pPr>
            <a:r>
              <a:rPr sz="1875" b="1" i="0">
                <a:solidFill>
                  <a:srgbClr val="C6532D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2" name="bullet-3">
            <a:extLst xmlns:a="http://schemas.openxmlformats.org/drawingml/2006/main">
              <a:ext uri="{FF2B5EF4-FFF2-40B4-BE49-F238E27FC236}">
                <a16:creationId xmlns:a16="http://schemas.microsoft.com/office/drawing/2014/main" id="{BF6ABF39-F8A2-4DF7-8552-4334F0F225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04975" y="3152775"/>
            <a:ext cx="91059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75" b="0" i="0">
                <a:solidFill>
                  <a:srgbClr val="1D2A33"/>
                </a:solidFill>
                <a:latin typeface="Aptos"/>
                <a:ea typeface="Aptos"/>
                <a:cs typeface="Aptos"/>
              </a:defRPr>
            </a:pPr>
            <a:r>
              <a:rPr sz="1875" b="0" i="0">
                <a:solidFill>
                  <a:srgbClr val="1D2A33"/>
                </a:solidFill>
                <a:latin typeface="Aptos"/>
                <a:ea typeface="Aptos"/>
                <a:cs typeface="Aptos"/>
              </a:rPr>
              <a:t>Tastes, expectations, and information</a:t>
            </a:r>
          </a:p>
        </p:txBody>
      </p:sp>
      <p:sp>
        <p:nvSpPr>
          <p:cNvPr id="13" name="bullet-mark-4">
            <a:extLst xmlns:a="http://schemas.openxmlformats.org/drawingml/2006/main">
              <a:ext uri="{FF2B5EF4-FFF2-40B4-BE49-F238E27FC236}">
                <a16:creationId xmlns:a16="http://schemas.microsoft.com/office/drawing/2014/main" id="{D67CFDEB-1996-4382-BC73-19C842688B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81125" y="3743325"/>
            <a:ext cx="2286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75" b="1" i="0">
                <a:solidFill>
                  <a:srgbClr val="C6532D"/>
                </a:solidFill>
                <a:latin typeface="Aptos"/>
                <a:ea typeface="Aptos"/>
                <a:cs typeface="Aptos"/>
              </a:defRPr>
            </a:pPr>
            <a:r>
              <a:rPr sz="1875" b="1" i="0">
                <a:solidFill>
                  <a:srgbClr val="C6532D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4" name="bullet-4">
            <a:extLst xmlns:a="http://schemas.openxmlformats.org/drawingml/2006/main">
              <a:ext uri="{FF2B5EF4-FFF2-40B4-BE49-F238E27FC236}">
                <a16:creationId xmlns:a16="http://schemas.microsoft.com/office/drawing/2014/main" id="{2A03C1E3-AB4A-4BDD-BA7D-65502E5F15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04975" y="3752850"/>
            <a:ext cx="91059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75" b="0" i="0">
                <a:solidFill>
                  <a:srgbClr val="1D2A33"/>
                </a:solidFill>
                <a:latin typeface="Aptos"/>
                <a:ea typeface="Aptos"/>
                <a:cs typeface="Aptos"/>
              </a:defRPr>
            </a:pPr>
            <a:r>
              <a:rPr sz="1875" b="0" i="0">
                <a:solidFill>
                  <a:srgbClr val="1D2A33"/>
                </a:solidFill>
                <a:latin typeface="Aptos"/>
                <a:ea typeface="Aptos"/>
                <a:cs typeface="Aptos"/>
              </a:rPr>
              <a:t>Number and composition of buyers</a:t>
            </a:r>
          </a:p>
        </p:txBody>
      </p:sp>
      <p:sp>
        <p:nvSpPr>
          <p:cNvPr id="15" name="bullet-mark-5">
            <a:extLst xmlns:a="http://schemas.openxmlformats.org/drawingml/2006/main">
              <a:ext uri="{FF2B5EF4-FFF2-40B4-BE49-F238E27FC236}">
                <a16:creationId xmlns:a16="http://schemas.microsoft.com/office/drawing/2014/main" id="{51B5A3C4-68AE-465F-ADCF-82F9633E6E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81125" y="4343400"/>
            <a:ext cx="2286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75" b="1" i="0">
                <a:solidFill>
                  <a:srgbClr val="C6532D"/>
                </a:solidFill>
                <a:latin typeface="Aptos"/>
                <a:ea typeface="Aptos"/>
                <a:cs typeface="Aptos"/>
              </a:defRPr>
            </a:pPr>
            <a:r>
              <a:rPr sz="1875" b="1" i="0">
                <a:solidFill>
                  <a:srgbClr val="C6532D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6" name="bullet-5">
            <a:extLst xmlns:a="http://schemas.openxmlformats.org/drawingml/2006/main">
              <a:ext uri="{FF2B5EF4-FFF2-40B4-BE49-F238E27FC236}">
                <a16:creationId xmlns:a16="http://schemas.microsoft.com/office/drawing/2014/main" id="{993D0A1B-F737-4E2E-9FF4-BCB2F58D4B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04975" y="4352925"/>
            <a:ext cx="91059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75" b="0" i="0">
                <a:solidFill>
                  <a:srgbClr val="1D2A33"/>
                </a:solidFill>
                <a:latin typeface="Aptos"/>
                <a:ea typeface="Aptos"/>
                <a:cs typeface="Aptos"/>
              </a:defRPr>
            </a:pPr>
            <a:r>
              <a:rPr sz="1875" b="0" i="0">
                <a:solidFill>
                  <a:srgbClr val="1D2A33"/>
                </a:solidFill>
                <a:latin typeface="Aptos"/>
                <a:ea typeface="Aptos"/>
                <a:cs typeface="Aptos"/>
              </a:rPr>
              <a:t>Quality, convenience, timing, and other product characteristics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3DA1918C-DEE7-4221-A1A0-24A17BDBA0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85875" y="5448300"/>
            <a:ext cx="96202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875" b="1" i="0">
                <a:solidFill>
                  <a:srgbClr val="12455E"/>
                </a:solidFill>
                <a:latin typeface="Aptos"/>
                <a:ea typeface="Aptos"/>
                <a:cs typeface="Aptos"/>
              </a:defRPr>
            </a:pPr>
            <a:r>
              <a:rPr sz="1875" b="1" i="0">
                <a:solidFill>
                  <a:srgbClr val="12455E"/>
                </a:solidFill>
                <a:latin typeface="Aptos"/>
                <a:ea typeface="Aptos"/>
                <a:cs typeface="Aptos"/>
              </a:rPr>
              <a:t>The product's own price does not shift its demand curve.</a:t>
            </a:r>
          </a:p>
        </p:txBody>
      </p:sp>
    </p:spTree>
    <p:extLst>
      <p:ext uri="{BB962C8B-B14F-4D97-AF65-F5344CB8AC3E}">
        <p14:creationId xmlns:p14="http://schemas.microsoft.com/office/powerpoint/2010/main" val="1767524514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8" name="chapter-label">
            <a:extLst xmlns:a="http://schemas.openxmlformats.org/drawingml/2006/main">
              <a:ext uri="{FF2B5EF4-FFF2-40B4-BE49-F238E27FC236}">
                <a16:creationId xmlns:a16="http://schemas.microsoft.com/office/drawing/2014/main" id="{75624CD4-1F9F-4610-B75D-390EF4A422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304800"/>
            <a:ext cx="1428750" cy="2190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1" i="0">
                <a:solidFill>
                  <a:srgbClr val="C6532D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C6532D"/>
                </a:solidFill>
                <a:latin typeface="Aptos"/>
                <a:ea typeface="Aptos"/>
                <a:cs typeface="Aptos"/>
              </a:rPr>
              <a:t>CHAPTER 2</a:t>
            </a:r>
          </a:p>
        </p:txBody>
      </p:sp>
      <p:sp>
        <p:nvSpPr>
          <p:cNvPr id="2" name="slide-title">
            <a:extLst xmlns:a="http://schemas.openxmlformats.org/drawingml/2006/main">
              <a:ext uri="{FF2B5EF4-FFF2-40B4-BE49-F238E27FC236}">
                <a16:creationId xmlns:a16="http://schemas.microsoft.com/office/drawing/2014/main" id="{3B716F38-8751-43CB-A65C-2B29831D8F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666750"/>
            <a:ext cx="113919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2925" b="1" i="0">
                <a:solidFill>
                  <a:srgbClr val="1D2A33"/>
                </a:solidFill>
                <a:latin typeface="Aptos"/>
                <a:ea typeface="Aptos"/>
                <a:cs typeface="Aptos"/>
              </a:defRPr>
            </a:pPr>
            <a:r>
              <a:rPr sz="2925" b="1" i="0">
                <a:solidFill>
                  <a:srgbClr val="1D2A33"/>
                </a:solidFill>
                <a:latin typeface="Aptos"/>
                <a:ea typeface="Aptos"/>
                <a:cs typeface="Aptos"/>
              </a:rPr>
              <a:t>Own price moves quantity demanded along the curve</a:t>
            </a:r>
          </a:p>
        </p:txBody>
      </p:sp>
      <p:sp>
        <p:nvSpPr>
          <p:cNvPr id="3" name="footer-rule">
            <a:extLst xmlns:a="http://schemas.openxmlformats.org/drawingml/2006/main">
              <a:ext uri="{FF2B5EF4-FFF2-40B4-BE49-F238E27FC236}">
                <a16:creationId xmlns:a16="http://schemas.microsoft.com/office/drawing/2014/main" id="{B80EA17E-4AD9-4E87-80AF-7049E26E59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6286500"/>
            <a:ext cx="113919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BD4D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footer-book">
            <a:extLst xmlns:a="http://schemas.openxmlformats.org/drawingml/2006/main">
              <a:ext uri="{FF2B5EF4-FFF2-40B4-BE49-F238E27FC236}">
                <a16:creationId xmlns:a16="http://schemas.microsoft.com/office/drawing/2014/main" id="{1CA53BB2-73C5-42CC-926D-FE88313AF2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6419850"/>
            <a:ext cx="2095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900" b="1" i="0">
                <a:solidFill>
                  <a:srgbClr val="5F6F79"/>
                </a:solidFill>
                <a:latin typeface="Aptos"/>
                <a:ea typeface="Aptos"/>
                <a:cs typeface="Aptos"/>
              </a:defRPr>
            </a:pPr>
            <a:r>
              <a:rPr sz="900" b="1" i="0">
                <a:solidFill>
                  <a:srgbClr val="5F6F79"/>
                </a:solidFill>
                <a:latin typeface="Aptos"/>
                <a:ea typeface="Aptos"/>
                <a:cs typeface="Aptos"/>
              </a:rPr>
              <a:t>SPORTS ECONOMICS</a:t>
            </a:r>
          </a:p>
        </p:txBody>
      </p:sp>
      <p:sp>
        <p:nvSpPr>
          <p:cNvPr id="5" name="footer-number">
            <a:extLst xmlns:a="http://schemas.openxmlformats.org/drawingml/2006/main">
              <a:ext uri="{FF2B5EF4-FFF2-40B4-BE49-F238E27FC236}">
                <a16:creationId xmlns:a16="http://schemas.microsoft.com/office/drawing/2014/main" id="{D4683756-B7B5-486C-AC91-61BC5B1990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0" y="6419850"/>
            <a:ext cx="5524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5000"/>
              </a:lnSpc>
              <a:buNone/>
              <a:defRPr sz="900" b="0" i="0">
                <a:solidFill>
                  <a:srgbClr val="5F6F79"/>
                </a:solidFill>
                <a:latin typeface="Aptos"/>
                <a:ea typeface="Aptos"/>
                <a:cs typeface="Aptos"/>
              </a:defRPr>
            </a:pPr>
            <a:r>
              <a:rPr sz="900" b="0" i="0">
                <a:solidFill>
                  <a:srgbClr val="5F6F79"/>
                </a:solidFill>
                <a:latin typeface="Aptos"/>
                <a:ea typeface="Aptos"/>
                <a:cs typeface="Aptos"/>
              </a:rPr>
              <a:t>6</a:t>
            </a:r>
          </a:p>
        </p:txBody>
      </p:sp>
      <p:pic>
        <p:nvPicPr>
          <p:cNvPr id="13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68d34559a044110"/>
          <a:stretch xmlns:a="http://schemas.openxmlformats.org/drawingml/2006/main"/>
        </p:blipFill>
        <p:spPr>
          <a:xfrm xmlns:a="http://schemas.openxmlformats.org/drawingml/2006/main">
            <a:off x="1866216" y="1381125"/>
            <a:ext cx="8459569" cy="4286250"/>
          </a:xfrm>
          <a:prstGeom xmlns:a="http://schemas.openxmlformats.org/drawingml/2006/main" prst="rect">
            <a:avLst/>
          </a:prstGeom>
        </p:spPr>
      </p:pic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C4571668-355D-4288-B4E8-43972DE52B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5743575"/>
            <a:ext cx="102870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650" b="1" i="0">
                <a:solidFill>
                  <a:srgbClr val="12455E"/>
                </a:solidFill>
                <a:latin typeface="Aptos"/>
                <a:ea typeface="Aptos"/>
                <a:cs typeface="Aptos"/>
              </a:defRPr>
            </a:pPr>
            <a:r>
              <a:rPr sz="1650" b="1" i="0">
                <a:solidFill>
                  <a:srgbClr val="12455E"/>
                </a:solidFill>
                <a:latin typeface="Aptos"/>
                <a:ea typeface="Aptos"/>
                <a:cs typeface="Aptos"/>
              </a:rPr>
              <a:t>A change in another demand determinant shifts the entire curve.</a:t>
            </a:r>
          </a:p>
        </p:txBody>
      </p:sp>
    </p:spTree>
    <p:extLst>
      <p:ext uri="{BB962C8B-B14F-4D97-AF65-F5344CB8AC3E}">
        <p14:creationId xmlns:p14="http://schemas.microsoft.com/office/powerpoint/2010/main" val="1257552035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8" name="chapter-label">
            <a:extLst xmlns:a="http://schemas.openxmlformats.org/drawingml/2006/main">
              <a:ext uri="{FF2B5EF4-FFF2-40B4-BE49-F238E27FC236}">
                <a16:creationId xmlns:a16="http://schemas.microsoft.com/office/drawing/2014/main" id="{8E629443-9AF9-47D3-B9EA-F6C8FFA584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304800"/>
            <a:ext cx="1428750" cy="2190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1" i="0">
                <a:solidFill>
                  <a:srgbClr val="C6532D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C6532D"/>
                </a:solidFill>
                <a:latin typeface="Aptos"/>
                <a:ea typeface="Aptos"/>
                <a:cs typeface="Aptos"/>
              </a:rPr>
              <a:t>CHAPTER 2</a:t>
            </a:r>
          </a:p>
        </p:txBody>
      </p:sp>
      <p:sp>
        <p:nvSpPr>
          <p:cNvPr id="2" name="slide-title">
            <a:extLst xmlns:a="http://schemas.openxmlformats.org/drawingml/2006/main">
              <a:ext uri="{FF2B5EF4-FFF2-40B4-BE49-F238E27FC236}">
                <a16:creationId xmlns:a16="http://schemas.microsoft.com/office/drawing/2014/main" id="{AB9D9660-3EE5-4F04-B515-AA0E46568C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666750"/>
            <a:ext cx="113919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2925" b="1" i="0">
                <a:solidFill>
                  <a:srgbClr val="1D2A33"/>
                </a:solidFill>
                <a:latin typeface="Aptos"/>
                <a:ea typeface="Aptos"/>
                <a:cs typeface="Aptos"/>
              </a:defRPr>
            </a:pPr>
            <a:r>
              <a:rPr sz="2925" b="1" i="0">
                <a:solidFill>
                  <a:srgbClr val="1D2A33"/>
                </a:solidFill>
                <a:latin typeface="Aptos"/>
                <a:ea typeface="Aptos"/>
                <a:cs typeface="Aptos"/>
              </a:rPr>
              <a:t>Supply also has standard determinants</a:t>
            </a:r>
          </a:p>
        </p:txBody>
      </p:sp>
      <p:sp>
        <p:nvSpPr>
          <p:cNvPr id="3" name="footer-rule">
            <a:extLst xmlns:a="http://schemas.openxmlformats.org/drawingml/2006/main">
              <a:ext uri="{FF2B5EF4-FFF2-40B4-BE49-F238E27FC236}">
                <a16:creationId xmlns:a16="http://schemas.microsoft.com/office/drawing/2014/main" id="{6377E5E6-378E-4F5A-959E-061F7CD44E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6286500"/>
            <a:ext cx="113919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BD4D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footer-book">
            <a:extLst xmlns:a="http://schemas.openxmlformats.org/drawingml/2006/main">
              <a:ext uri="{FF2B5EF4-FFF2-40B4-BE49-F238E27FC236}">
                <a16:creationId xmlns:a16="http://schemas.microsoft.com/office/drawing/2014/main" id="{F42BB69A-AA14-4186-9E7A-620BBA475C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6419850"/>
            <a:ext cx="2095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900" b="1" i="0">
                <a:solidFill>
                  <a:srgbClr val="5F6F79"/>
                </a:solidFill>
                <a:latin typeface="Aptos"/>
                <a:ea typeface="Aptos"/>
                <a:cs typeface="Aptos"/>
              </a:defRPr>
            </a:pPr>
            <a:r>
              <a:rPr sz="900" b="1" i="0">
                <a:solidFill>
                  <a:srgbClr val="5F6F79"/>
                </a:solidFill>
                <a:latin typeface="Aptos"/>
                <a:ea typeface="Aptos"/>
                <a:cs typeface="Aptos"/>
              </a:rPr>
              <a:t>SPORTS ECONOMICS</a:t>
            </a:r>
          </a:p>
        </p:txBody>
      </p:sp>
      <p:sp>
        <p:nvSpPr>
          <p:cNvPr id="5" name="footer-number">
            <a:extLst xmlns:a="http://schemas.openxmlformats.org/drawingml/2006/main">
              <a:ext uri="{FF2B5EF4-FFF2-40B4-BE49-F238E27FC236}">
                <a16:creationId xmlns:a16="http://schemas.microsoft.com/office/drawing/2014/main" id="{8F54A3E6-B624-4ED6-9753-39FDBE5EAA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0" y="6419850"/>
            <a:ext cx="5524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5000"/>
              </a:lnSpc>
              <a:buNone/>
              <a:defRPr sz="900" b="0" i="0">
                <a:solidFill>
                  <a:srgbClr val="5F6F79"/>
                </a:solidFill>
                <a:latin typeface="Aptos"/>
                <a:ea typeface="Aptos"/>
                <a:cs typeface="Aptos"/>
              </a:defRPr>
            </a:pPr>
            <a:r>
              <a:rPr sz="900" b="0" i="0">
                <a:solidFill>
                  <a:srgbClr val="5F6F79"/>
                </a:solidFill>
                <a:latin typeface="Aptos"/>
                <a:ea typeface="Aptos"/>
                <a:cs typeface="Aptos"/>
              </a:rPr>
              <a:t>7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6EA04400-5070-447E-8AD7-447A8B2D35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" y="1504950"/>
            <a:ext cx="99441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1" i="0">
                <a:solidFill>
                  <a:srgbClr val="C6532D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C6532D"/>
                </a:solidFill>
                <a:latin typeface="Aptos"/>
                <a:ea typeface="Aptos"/>
                <a:cs typeface="Aptos"/>
              </a:rPr>
              <a:t>A SUPPLY SHIFT CHANGES WILLINGNESS TO SELL AT EVERY PRICE</a:t>
            </a:r>
          </a:p>
        </p:txBody>
      </p:sp>
      <p:sp>
        <p:nvSpPr>
          <p:cNvPr id="7" name="bullet-mark-1">
            <a:extLst xmlns:a="http://schemas.openxmlformats.org/drawingml/2006/main">
              <a:ext uri="{FF2B5EF4-FFF2-40B4-BE49-F238E27FC236}">
                <a16:creationId xmlns:a16="http://schemas.microsoft.com/office/drawing/2014/main" id="{5B16F171-BFF6-4A6D-BD88-8823697AA2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81125" y="1943100"/>
            <a:ext cx="2286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75" b="1" i="0">
                <a:solidFill>
                  <a:srgbClr val="C6532D"/>
                </a:solidFill>
                <a:latin typeface="Aptos"/>
                <a:ea typeface="Aptos"/>
                <a:cs typeface="Aptos"/>
              </a:defRPr>
            </a:pPr>
            <a:r>
              <a:rPr sz="1875" b="1" i="0">
                <a:solidFill>
                  <a:srgbClr val="C6532D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8" name="bullet-1">
            <a:extLst xmlns:a="http://schemas.openxmlformats.org/drawingml/2006/main">
              <a:ext uri="{FF2B5EF4-FFF2-40B4-BE49-F238E27FC236}">
                <a16:creationId xmlns:a16="http://schemas.microsoft.com/office/drawing/2014/main" id="{0A076D77-8CD9-4D4B-80FF-F0E990F025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04975" y="1952625"/>
            <a:ext cx="91059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75" b="0" i="0">
                <a:solidFill>
                  <a:srgbClr val="1D2A33"/>
                </a:solidFill>
                <a:latin typeface="Aptos"/>
                <a:ea typeface="Aptos"/>
                <a:cs typeface="Aptos"/>
              </a:defRPr>
            </a:pPr>
            <a:r>
              <a:rPr sz="1875" b="0" i="0">
                <a:solidFill>
                  <a:srgbClr val="1D2A33"/>
                </a:solidFill>
                <a:latin typeface="Aptos"/>
                <a:ea typeface="Aptos"/>
                <a:cs typeface="Aptos"/>
              </a:rPr>
              <a:t>Input prices and production costs</a:t>
            </a:r>
          </a:p>
        </p:txBody>
      </p:sp>
      <p:sp>
        <p:nvSpPr>
          <p:cNvPr id="9" name="bullet-mark-2">
            <a:extLst xmlns:a="http://schemas.openxmlformats.org/drawingml/2006/main">
              <a:ext uri="{FF2B5EF4-FFF2-40B4-BE49-F238E27FC236}">
                <a16:creationId xmlns:a16="http://schemas.microsoft.com/office/drawing/2014/main" id="{9ADF6F5A-CEBC-4BBA-AC1D-5414221D33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81125" y="2543175"/>
            <a:ext cx="2286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75" b="1" i="0">
                <a:solidFill>
                  <a:srgbClr val="C6532D"/>
                </a:solidFill>
                <a:latin typeface="Aptos"/>
                <a:ea typeface="Aptos"/>
                <a:cs typeface="Aptos"/>
              </a:defRPr>
            </a:pPr>
            <a:r>
              <a:rPr sz="1875" b="1" i="0">
                <a:solidFill>
                  <a:srgbClr val="C6532D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0" name="bullet-2">
            <a:extLst xmlns:a="http://schemas.openxmlformats.org/drawingml/2006/main">
              <a:ext uri="{FF2B5EF4-FFF2-40B4-BE49-F238E27FC236}">
                <a16:creationId xmlns:a16="http://schemas.microsoft.com/office/drawing/2014/main" id="{D24C4989-446F-4775-98F8-48B24D5AD7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04975" y="2552700"/>
            <a:ext cx="91059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75" b="0" i="0">
                <a:solidFill>
                  <a:srgbClr val="1D2A33"/>
                </a:solidFill>
                <a:latin typeface="Aptos"/>
                <a:ea typeface="Aptos"/>
                <a:cs typeface="Aptos"/>
              </a:defRPr>
            </a:pPr>
            <a:r>
              <a:rPr sz="1875" b="0" i="0">
                <a:solidFill>
                  <a:srgbClr val="1D2A33"/>
                </a:solidFill>
                <a:latin typeface="Aptos"/>
                <a:ea typeface="Aptos"/>
                <a:cs typeface="Aptos"/>
              </a:rPr>
              <a:t>Technology and productivity</a:t>
            </a:r>
          </a:p>
        </p:txBody>
      </p:sp>
      <p:sp>
        <p:nvSpPr>
          <p:cNvPr id="11" name="bullet-mark-3">
            <a:extLst xmlns:a="http://schemas.openxmlformats.org/drawingml/2006/main">
              <a:ext uri="{FF2B5EF4-FFF2-40B4-BE49-F238E27FC236}">
                <a16:creationId xmlns:a16="http://schemas.microsoft.com/office/drawing/2014/main" id="{3FD4E5C0-EB22-4CA5-B25D-A5905A754E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81125" y="3143250"/>
            <a:ext cx="2286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75" b="1" i="0">
                <a:solidFill>
                  <a:srgbClr val="C6532D"/>
                </a:solidFill>
                <a:latin typeface="Aptos"/>
                <a:ea typeface="Aptos"/>
                <a:cs typeface="Aptos"/>
              </a:defRPr>
            </a:pPr>
            <a:r>
              <a:rPr sz="1875" b="1" i="0">
                <a:solidFill>
                  <a:srgbClr val="C6532D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2" name="bullet-3">
            <a:extLst xmlns:a="http://schemas.openxmlformats.org/drawingml/2006/main">
              <a:ext uri="{FF2B5EF4-FFF2-40B4-BE49-F238E27FC236}">
                <a16:creationId xmlns:a16="http://schemas.microsoft.com/office/drawing/2014/main" id="{2EDAE3E7-2758-402F-9DF6-1E39A7D86C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04975" y="3152775"/>
            <a:ext cx="91059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75" b="0" i="0">
                <a:solidFill>
                  <a:srgbClr val="1D2A33"/>
                </a:solidFill>
                <a:latin typeface="Aptos"/>
                <a:ea typeface="Aptos"/>
                <a:cs typeface="Aptos"/>
              </a:defRPr>
            </a:pPr>
            <a:r>
              <a:rPr sz="1875" b="0" i="0">
                <a:solidFill>
                  <a:srgbClr val="1D2A33"/>
                </a:solidFill>
                <a:latin typeface="Aptos"/>
                <a:ea typeface="Aptos"/>
                <a:cs typeface="Aptos"/>
              </a:rPr>
              <a:t>Taxes, subsidies, and regulation</a:t>
            </a:r>
          </a:p>
        </p:txBody>
      </p:sp>
      <p:sp>
        <p:nvSpPr>
          <p:cNvPr id="13" name="bullet-mark-4">
            <a:extLst xmlns:a="http://schemas.openxmlformats.org/drawingml/2006/main">
              <a:ext uri="{FF2B5EF4-FFF2-40B4-BE49-F238E27FC236}">
                <a16:creationId xmlns:a16="http://schemas.microsoft.com/office/drawing/2014/main" id="{90A8117D-CFEB-4B6E-8EF5-67FF011C8D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81125" y="3743325"/>
            <a:ext cx="2286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75" b="1" i="0">
                <a:solidFill>
                  <a:srgbClr val="C6532D"/>
                </a:solidFill>
                <a:latin typeface="Aptos"/>
                <a:ea typeface="Aptos"/>
                <a:cs typeface="Aptos"/>
              </a:defRPr>
            </a:pPr>
            <a:r>
              <a:rPr sz="1875" b="1" i="0">
                <a:solidFill>
                  <a:srgbClr val="C6532D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4" name="bullet-4">
            <a:extLst xmlns:a="http://schemas.openxmlformats.org/drawingml/2006/main">
              <a:ext uri="{FF2B5EF4-FFF2-40B4-BE49-F238E27FC236}">
                <a16:creationId xmlns:a16="http://schemas.microsoft.com/office/drawing/2014/main" id="{FFBDB39A-8339-4410-9672-F0C097AEB7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04975" y="3752850"/>
            <a:ext cx="91059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75" b="0" i="0">
                <a:solidFill>
                  <a:srgbClr val="1D2A33"/>
                </a:solidFill>
                <a:latin typeface="Aptos"/>
                <a:ea typeface="Aptos"/>
                <a:cs typeface="Aptos"/>
              </a:defRPr>
            </a:pPr>
            <a:r>
              <a:rPr sz="1875" b="0" i="0">
                <a:solidFill>
                  <a:srgbClr val="1D2A33"/>
                </a:solidFill>
                <a:latin typeface="Aptos"/>
                <a:ea typeface="Aptos"/>
                <a:cs typeface="Aptos"/>
              </a:rPr>
              <a:t>Expectations and the number of sellers</a:t>
            </a:r>
          </a:p>
        </p:txBody>
      </p:sp>
      <p:sp>
        <p:nvSpPr>
          <p:cNvPr id="15" name="bullet-mark-5">
            <a:extLst xmlns:a="http://schemas.openxmlformats.org/drawingml/2006/main">
              <a:ext uri="{FF2B5EF4-FFF2-40B4-BE49-F238E27FC236}">
                <a16:creationId xmlns:a16="http://schemas.microsoft.com/office/drawing/2014/main" id="{7AD1B3A3-61B0-43AD-86AD-BA5B012C38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81125" y="4343400"/>
            <a:ext cx="2286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75" b="1" i="0">
                <a:solidFill>
                  <a:srgbClr val="C6532D"/>
                </a:solidFill>
                <a:latin typeface="Aptos"/>
                <a:ea typeface="Aptos"/>
                <a:cs typeface="Aptos"/>
              </a:defRPr>
            </a:pPr>
            <a:r>
              <a:rPr sz="1875" b="1" i="0">
                <a:solidFill>
                  <a:srgbClr val="C6532D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6" name="bullet-5">
            <a:extLst xmlns:a="http://schemas.openxmlformats.org/drawingml/2006/main">
              <a:ext uri="{FF2B5EF4-FFF2-40B4-BE49-F238E27FC236}">
                <a16:creationId xmlns:a16="http://schemas.microsoft.com/office/drawing/2014/main" id="{7F6C763F-AECD-483A-8CB9-6D1F65AA76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04975" y="4352925"/>
            <a:ext cx="91059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75" b="0" i="0">
                <a:solidFill>
                  <a:srgbClr val="1D2A33"/>
                </a:solidFill>
                <a:latin typeface="Aptos"/>
                <a:ea typeface="Aptos"/>
                <a:cs typeface="Aptos"/>
              </a:defRPr>
            </a:pPr>
            <a:r>
              <a:rPr sz="1875" b="0" i="0">
                <a:solidFill>
                  <a:srgbClr val="1D2A33"/>
                </a:solidFill>
                <a:latin typeface="Aptos"/>
                <a:ea typeface="Aptos"/>
                <a:cs typeface="Aptos"/>
              </a:rPr>
              <a:t>Capacity and the time available to adjust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0BC237D9-2909-4531-9DE8-54716BDCF1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85875" y="5448300"/>
            <a:ext cx="96202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875" b="1" i="0">
                <a:solidFill>
                  <a:srgbClr val="12455E"/>
                </a:solidFill>
                <a:latin typeface="Aptos"/>
                <a:ea typeface="Aptos"/>
                <a:cs typeface="Aptos"/>
              </a:defRPr>
            </a:pPr>
            <a:r>
              <a:rPr sz="1875" b="1" i="0">
                <a:solidFill>
                  <a:srgbClr val="12455E"/>
                </a:solidFill>
                <a:latin typeface="Aptos"/>
                <a:ea typeface="Aptos"/>
                <a:cs typeface="Aptos"/>
              </a:rPr>
              <a:t>The product's own price changes quantity supplied, not supply itself.</a:t>
            </a:r>
          </a:p>
        </p:txBody>
      </p:sp>
    </p:spTree>
    <p:extLst>
      <p:ext uri="{BB962C8B-B14F-4D97-AF65-F5344CB8AC3E}">
        <p14:creationId xmlns:p14="http://schemas.microsoft.com/office/powerpoint/2010/main" val="1524224242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8" name="chapter-label">
            <a:extLst xmlns:a="http://schemas.openxmlformats.org/drawingml/2006/main">
              <a:ext uri="{FF2B5EF4-FFF2-40B4-BE49-F238E27FC236}">
                <a16:creationId xmlns:a16="http://schemas.microsoft.com/office/drawing/2014/main" id="{9E779BEE-CCC7-4635-8A58-C1CDFCEFCB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304800"/>
            <a:ext cx="1428750" cy="2190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1" i="0">
                <a:solidFill>
                  <a:srgbClr val="C6532D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C6532D"/>
                </a:solidFill>
                <a:latin typeface="Aptos"/>
                <a:ea typeface="Aptos"/>
                <a:cs typeface="Aptos"/>
              </a:rPr>
              <a:t>CHAPTER 2</a:t>
            </a:r>
          </a:p>
        </p:txBody>
      </p:sp>
      <p:sp>
        <p:nvSpPr>
          <p:cNvPr id="2" name="slide-title">
            <a:extLst xmlns:a="http://schemas.openxmlformats.org/drawingml/2006/main">
              <a:ext uri="{FF2B5EF4-FFF2-40B4-BE49-F238E27FC236}">
                <a16:creationId xmlns:a16="http://schemas.microsoft.com/office/drawing/2014/main" id="{4A19F227-B847-4D14-BC0E-AE23F4E1A1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666750"/>
            <a:ext cx="113919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2925" b="1" i="0">
                <a:solidFill>
                  <a:srgbClr val="1D2A33"/>
                </a:solidFill>
                <a:latin typeface="Aptos"/>
                <a:ea typeface="Aptos"/>
                <a:cs typeface="Aptos"/>
              </a:defRPr>
            </a:pPr>
            <a:r>
              <a:rPr sz="2925" b="1" i="0">
                <a:solidFill>
                  <a:srgbClr val="1D2A33"/>
                </a:solidFill>
                <a:latin typeface="Aptos"/>
                <a:ea typeface="Aptos"/>
                <a:cs typeface="Aptos"/>
              </a:rPr>
              <a:t>Capacity can make short-run supply vertical</a:t>
            </a:r>
          </a:p>
        </p:txBody>
      </p:sp>
      <p:sp>
        <p:nvSpPr>
          <p:cNvPr id="3" name="footer-rule">
            <a:extLst xmlns:a="http://schemas.openxmlformats.org/drawingml/2006/main">
              <a:ext uri="{FF2B5EF4-FFF2-40B4-BE49-F238E27FC236}">
                <a16:creationId xmlns:a16="http://schemas.microsoft.com/office/drawing/2014/main" id="{E54716E3-3F98-4688-998A-C52B79C498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6286500"/>
            <a:ext cx="113919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BD4D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footer-book">
            <a:extLst xmlns:a="http://schemas.openxmlformats.org/drawingml/2006/main">
              <a:ext uri="{FF2B5EF4-FFF2-40B4-BE49-F238E27FC236}">
                <a16:creationId xmlns:a16="http://schemas.microsoft.com/office/drawing/2014/main" id="{649A2A40-5B6B-4103-AEAD-97BF5AA1CE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6419850"/>
            <a:ext cx="2095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900" b="1" i="0">
                <a:solidFill>
                  <a:srgbClr val="5F6F79"/>
                </a:solidFill>
                <a:latin typeface="Aptos"/>
                <a:ea typeface="Aptos"/>
                <a:cs typeface="Aptos"/>
              </a:defRPr>
            </a:pPr>
            <a:r>
              <a:rPr sz="900" b="1" i="0">
                <a:solidFill>
                  <a:srgbClr val="5F6F79"/>
                </a:solidFill>
                <a:latin typeface="Aptos"/>
                <a:ea typeface="Aptos"/>
                <a:cs typeface="Aptos"/>
              </a:rPr>
              <a:t>SPORTS ECONOMICS</a:t>
            </a:r>
          </a:p>
        </p:txBody>
      </p:sp>
      <p:sp>
        <p:nvSpPr>
          <p:cNvPr id="5" name="footer-number">
            <a:extLst xmlns:a="http://schemas.openxmlformats.org/drawingml/2006/main">
              <a:ext uri="{FF2B5EF4-FFF2-40B4-BE49-F238E27FC236}">
                <a16:creationId xmlns:a16="http://schemas.microsoft.com/office/drawing/2014/main" id="{A83D2082-E1AC-46C6-9892-C5CEF32788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0" y="6419850"/>
            <a:ext cx="5524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5000"/>
              </a:lnSpc>
              <a:buNone/>
              <a:defRPr sz="900" b="0" i="0">
                <a:solidFill>
                  <a:srgbClr val="5F6F79"/>
                </a:solidFill>
                <a:latin typeface="Aptos"/>
                <a:ea typeface="Aptos"/>
                <a:cs typeface="Aptos"/>
              </a:defRPr>
            </a:pPr>
            <a:r>
              <a:rPr sz="900" b="0" i="0">
                <a:solidFill>
                  <a:srgbClr val="5F6F79"/>
                </a:solidFill>
                <a:latin typeface="Aptos"/>
                <a:ea typeface="Aptos"/>
                <a:cs typeface="Aptos"/>
              </a:rPr>
              <a:t>8</a:t>
            </a:r>
          </a:p>
        </p:txBody>
      </p:sp>
      <p:pic>
        <p:nvPicPr>
          <p:cNvPr id="13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1c6881d646c4fd0"/>
          <a:stretch xmlns:a="http://schemas.openxmlformats.org/drawingml/2006/main"/>
        </p:blipFill>
        <p:spPr>
          <a:xfrm xmlns:a="http://schemas.openxmlformats.org/drawingml/2006/main">
            <a:off x="1698242" y="1381125"/>
            <a:ext cx="8795516" cy="4286250"/>
          </a:xfrm>
          <a:prstGeom xmlns:a="http://schemas.openxmlformats.org/drawingml/2006/main" prst="rect">
            <a:avLst/>
          </a:prstGeom>
        </p:spPr>
      </p:pic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2BC6C513-04C0-4BEE-AE0F-5DF3519E76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5743575"/>
            <a:ext cx="102870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650" b="1" i="0">
                <a:solidFill>
                  <a:srgbClr val="12455E"/>
                </a:solidFill>
                <a:latin typeface="Aptos"/>
                <a:ea typeface="Aptos"/>
                <a:cs typeface="Aptos"/>
              </a:defRPr>
            </a:pPr>
            <a:r>
              <a:rPr sz="1650" b="1" i="0">
                <a:solidFill>
                  <a:srgbClr val="12455E"/>
                </a:solidFill>
                <a:latin typeface="Aptos"/>
                <a:ea typeface="Aptos"/>
                <a:cs typeface="Aptos"/>
              </a:rPr>
              <a:t>For one defined event, no price can create more seats than the venue contains.</a:t>
            </a:r>
          </a:p>
        </p:txBody>
      </p:sp>
    </p:spTree>
    <p:extLst>
      <p:ext uri="{BB962C8B-B14F-4D97-AF65-F5344CB8AC3E}">
        <p14:creationId xmlns:p14="http://schemas.microsoft.com/office/powerpoint/2010/main" val="1803116789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8" name="chapter-label">
            <a:extLst xmlns:a="http://schemas.openxmlformats.org/drawingml/2006/main">
              <a:ext uri="{FF2B5EF4-FFF2-40B4-BE49-F238E27FC236}">
                <a16:creationId xmlns:a16="http://schemas.microsoft.com/office/drawing/2014/main" id="{9BAB8151-CF64-4068-BAA4-D4463DF02D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304800"/>
            <a:ext cx="1428750" cy="2190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1" i="0">
                <a:solidFill>
                  <a:srgbClr val="C6532D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C6532D"/>
                </a:solidFill>
                <a:latin typeface="Aptos"/>
                <a:ea typeface="Aptos"/>
                <a:cs typeface="Aptos"/>
              </a:rPr>
              <a:t>CHAPTER 2</a:t>
            </a:r>
          </a:p>
        </p:txBody>
      </p:sp>
      <p:sp>
        <p:nvSpPr>
          <p:cNvPr id="2" name="slide-title">
            <a:extLst xmlns:a="http://schemas.openxmlformats.org/drawingml/2006/main">
              <a:ext uri="{FF2B5EF4-FFF2-40B4-BE49-F238E27FC236}">
                <a16:creationId xmlns:a16="http://schemas.microsoft.com/office/drawing/2014/main" id="{CD654667-174D-483A-A340-03DCE15ABB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666750"/>
            <a:ext cx="113919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2925" b="1" i="0">
                <a:solidFill>
                  <a:srgbClr val="1D2A33"/>
                </a:solidFill>
                <a:latin typeface="Aptos"/>
                <a:ea typeface="Aptos"/>
                <a:cs typeface="Aptos"/>
              </a:defRPr>
            </a:pPr>
            <a:r>
              <a:rPr sz="2925" b="1" i="0">
                <a:solidFill>
                  <a:srgbClr val="1D2A33"/>
                </a:solidFill>
                <a:latin typeface="Aptos"/>
                <a:ea typeface="Aptos"/>
                <a:cs typeface="Aptos"/>
              </a:rPr>
              <a:t>Equilibrium is the market-clearing outcome</a:t>
            </a:r>
          </a:p>
        </p:txBody>
      </p:sp>
      <p:sp>
        <p:nvSpPr>
          <p:cNvPr id="3" name="footer-rule">
            <a:extLst xmlns:a="http://schemas.openxmlformats.org/drawingml/2006/main">
              <a:ext uri="{FF2B5EF4-FFF2-40B4-BE49-F238E27FC236}">
                <a16:creationId xmlns:a16="http://schemas.microsoft.com/office/drawing/2014/main" id="{4B29FD5D-0DB0-4648-992C-EF267A3C49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6286500"/>
            <a:ext cx="113919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BD4D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footer-book">
            <a:extLst xmlns:a="http://schemas.openxmlformats.org/drawingml/2006/main">
              <a:ext uri="{FF2B5EF4-FFF2-40B4-BE49-F238E27FC236}">
                <a16:creationId xmlns:a16="http://schemas.microsoft.com/office/drawing/2014/main" id="{F933DD5D-EF9E-417E-A40A-74D0B8DD89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6419850"/>
            <a:ext cx="2095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900" b="1" i="0">
                <a:solidFill>
                  <a:srgbClr val="5F6F79"/>
                </a:solidFill>
                <a:latin typeface="Aptos"/>
                <a:ea typeface="Aptos"/>
                <a:cs typeface="Aptos"/>
              </a:defRPr>
            </a:pPr>
            <a:r>
              <a:rPr sz="900" b="1" i="0">
                <a:solidFill>
                  <a:srgbClr val="5F6F79"/>
                </a:solidFill>
                <a:latin typeface="Aptos"/>
                <a:ea typeface="Aptos"/>
                <a:cs typeface="Aptos"/>
              </a:rPr>
              <a:t>SPORTS ECONOMICS</a:t>
            </a:r>
          </a:p>
        </p:txBody>
      </p:sp>
      <p:sp>
        <p:nvSpPr>
          <p:cNvPr id="5" name="footer-number">
            <a:extLst xmlns:a="http://schemas.openxmlformats.org/drawingml/2006/main">
              <a:ext uri="{FF2B5EF4-FFF2-40B4-BE49-F238E27FC236}">
                <a16:creationId xmlns:a16="http://schemas.microsoft.com/office/drawing/2014/main" id="{38A72ABA-6C98-4FE4-9D6C-F5E62AC9DC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0" y="6419850"/>
            <a:ext cx="5524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5000"/>
              </a:lnSpc>
              <a:buNone/>
              <a:defRPr sz="900" b="0" i="0">
                <a:solidFill>
                  <a:srgbClr val="5F6F79"/>
                </a:solidFill>
                <a:latin typeface="Aptos"/>
                <a:ea typeface="Aptos"/>
                <a:cs typeface="Aptos"/>
              </a:defRPr>
            </a:pPr>
            <a:r>
              <a:rPr sz="900" b="0" i="0">
                <a:solidFill>
                  <a:srgbClr val="5F6F79"/>
                </a:solidFill>
                <a:latin typeface="Aptos"/>
                <a:ea typeface="Aptos"/>
                <a:cs typeface="Aptos"/>
              </a:rPr>
              <a:t>9</a:t>
            </a:r>
          </a:p>
        </p:txBody>
      </p:sp>
      <p:pic>
        <p:nvPicPr>
          <p:cNvPr id="13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bf14c8ba5564942"/>
          <a:stretch xmlns:a="http://schemas.openxmlformats.org/drawingml/2006/main"/>
        </p:blipFill>
        <p:spPr>
          <a:xfrm xmlns:a="http://schemas.openxmlformats.org/drawingml/2006/main">
            <a:off x="1262978" y="1381125"/>
            <a:ext cx="9666043" cy="4286250"/>
          </a:xfrm>
          <a:prstGeom xmlns:a="http://schemas.openxmlformats.org/drawingml/2006/main" prst="rect">
            <a:avLst/>
          </a:prstGeom>
        </p:spPr>
      </p:pic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85F10E2F-F73E-4F5B-83AA-022A18170F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5743575"/>
            <a:ext cx="102870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650" b="1" i="0">
                <a:solidFill>
                  <a:srgbClr val="12455E"/>
                </a:solidFill>
                <a:latin typeface="Aptos"/>
                <a:ea typeface="Aptos"/>
                <a:cs typeface="Aptos"/>
              </a:defRPr>
            </a:pPr>
            <a:r>
              <a:rPr sz="1650" b="1" i="0">
                <a:solidFill>
                  <a:srgbClr val="12455E"/>
                </a:solidFill>
                <a:latin typeface="Aptos"/>
                <a:ea typeface="Aptos"/>
                <a:cs typeface="Aptos"/>
              </a:rPr>
              <a:t>At equilibrium, planned quantity demanded equals planned quantity supplied.</a:t>
            </a:r>
          </a:p>
        </p:txBody>
      </p:sp>
    </p:spTree>
    <p:extLst>
      <p:ext uri="{BB962C8B-B14F-4D97-AF65-F5344CB8AC3E}">
        <p14:creationId xmlns:p14="http://schemas.microsoft.com/office/powerpoint/2010/main" val="1210935026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2026-08-27T13:07:00.2600000Z</dcterms:created>
  <dcterms:modified xsi:type="dcterms:W3CDTF">2026-08-27T13:07:00.2600000Z</dcterms:modified>
</coreProperties>
</file>