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01364aca6bc4c0b" /><Relationship Type="http://schemas.openxmlformats.org/officeDocument/2006/relationships/extended-properties" Target="/docProps/app.xml" Id="R472ab9682d4b442c" /><Relationship Type="http://schemas.openxmlformats.org/officeDocument/2006/relationships/officeDocument" Target="/ppt/presentation.xml" Id="Rf1e254f5b493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35bf75e4646b1"/>
  </p:sldMasterIdLst>
  <p:notesMasterIdLst>
    <p:notesMasterId xmlns:r="http://schemas.openxmlformats.org/officeDocument/2006/relationships" r:id="R50a68211d0094312"/>
  </p:notesMasterIdLst>
  <p:sldIdLst>
    <p:sldId xmlns:r="http://schemas.openxmlformats.org/officeDocument/2006/relationships" id="256" r:id="Rda4b900565a74194"/>
    <p:sldId xmlns:r="http://schemas.openxmlformats.org/officeDocument/2006/relationships" id="257" r:id="R3ee6f19b5f0940e8"/>
    <p:sldId xmlns:r="http://schemas.openxmlformats.org/officeDocument/2006/relationships" id="258" r:id="R8b94d83821a24ca1"/>
    <p:sldId xmlns:r="http://schemas.openxmlformats.org/officeDocument/2006/relationships" id="259" r:id="Rac022695a6e6406b"/>
    <p:sldId xmlns:r="http://schemas.openxmlformats.org/officeDocument/2006/relationships" id="260" r:id="R2095eff044de44bb"/>
    <p:sldId xmlns:r="http://schemas.openxmlformats.org/officeDocument/2006/relationships" id="261" r:id="Rddbd2b8305174561"/>
    <p:sldId xmlns:r="http://schemas.openxmlformats.org/officeDocument/2006/relationships" id="262" r:id="Ra7dab38c86d84114"/>
    <p:sldId xmlns:r="http://schemas.openxmlformats.org/officeDocument/2006/relationships" id="263" r:id="R391547ca08cd439d"/>
    <p:sldId xmlns:r="http://schemas.openxmlformats.org/officeDocument/2006/relationships" id="264" r:id="R4a3e83a62ae24187"/>
    <p:sldId xmlns:r="http://schemas.openxmlformats.org/officeDocument/2006/relationships" id="265" r:id="R2e3017e742f640b8"/>
    <p:sldId xmlns:r="http://schemas.openxmlformats.org/officeDocument/2006/relationships" id="266" r:id="R654c33ebe9ff43f2"/>
    <p:sldId xmlns:r="http://schemas.openxmlformats.org/officeDocument/2006/relationships" id="267" r:id="R32161b88424745c5"/>
    <p:sldId xmlns:r="http://schemas.openxmlformats.org/officeDocument/2006/relationships" id="268" r:id="R2b72f5fafa4b4a0e"/>
    <p:sldId xmlns:r="http://schemas.openxmlformats.org/officeDocument/2006/relationships" id="269" r:id="R42e065f932764541"/>
    <p:sldId xmlns:r="http://schemas.openxmlformats.org/officeDocument/2006/relationships" id="270" r:id="R60a5d417b7724d98"/>
    <p:sldId xmlns:r="http://schemas.openxmlformats.org/officeDocument/2006/relationships" id="271" r:id="R62fc683c0c834d4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6d48aaf056d45da" /><Relationship Type="http://schemas.openxmlformats.org/officeDocument/2006/relationships/slideMaster" Target="/ppt/slideMasters/slideMaster1.xml" Id="R75f35bf75e4646b1" /><Relationship Type="http://schemas.openxmlformats.org/officeDocument/2006/relationships/notesMaster" Target="/ppt/notesMasters/notesMaster1.xml" Id="R50a68211d0094312" /><Relationship Type="http://schemas.openxmlformats.org/officeDocument/2006/relationships/presProps" Target="/ppt/presProps.xml" Id="R6fc489712cc346ee" /><Relationship Type="http://schemas.openxmlformats.org/officeDocument/2006/relationships/tableStyles" Target="/ppt/tableStyles.xml" Id="R4f553b4e14d74f83" /><Relationship Type="http://schemas.openxmlformats.org/officeDocument/2006/relationships/slide" Target="/ppt/slides/slide1.xml" Id="Rda4b900565a74194" /><Relationship Type="http://schemas.openxmlformats.org/officeDocument/2006/relationships/slide" Target="/ppt/slides/slide2.xml" Id="R3ee6f19b5f0940e8" /><Relationship Type="http://schemas.openxmlformats.org/officeDocument/2006/relationships/slide" Target="/ppt/slides/slide3.xml" Id="R8b94d83821a24ca1" /><Relationship Type="http://schemas.openxmlformats.org/officeDocument/2006/relationships/slide" Target="/ppt/slides/slide4.xml" Id="Rac022695a6e6406b" /><Relationship Type="http://schemas.openxmlformats.org/officeDocument/2006/relationships/slide" Target="/ppt/slides/slide5.xml" Id="R2095eff044de44bb" /><Relationship Type="http://schemas.openxmlformats.org/officeDocument/2006/relationships/slide" Target="/ppt/slides/slide6.xml" Id="Rddbd2b8305174561" /><Relationship Type="http://schemas.openxmlformats.org/officeDocument/2006/relationships/slide" Target="/ppt/slides/slide7.xml" Id="Ra7dab38c86d84114" /><Relationship Type="http://schemas.openxmlformats.org/officeDocument/2006/relationships/slide" Target="/ppt/slides/slide8.xml" Id="R391547ca08cd439d" /><Relationship Type="http://schemas.openxmlformats.org/officeDocument/2006/relationships/slide" Target="/ppt/slides/slide9.xml" Id="R4a3e83a62ae24187" /><Relationship Type="http://schemas.openxmlformats.org/officeDocument/2006/relationships/slide" Target="/ppt/slides/slide10.xml" Id="R2e3017e742f640b8" /><Relationship Type="http://schemas.openxmlformats.org/officeDocument/2006/relationships/slide" Target="/ppt/slides/slide11.xml" Id="R654c33ebe9ff43f2" /><Relationship Type="http://schemas.openxmlformats.org/officeDocument/2006/relationships/slide" Target="/ppt/slides/slide12.xml" Id="R32161b88424745c5" /><Relationship Type="http://schemas.openxmlformats.org/officeDocument/2006/relationships/slide" Target="/ppt/slides/slide13.xml" Id="R2b72f5fafa4b4a0e" /><Relationship Type="http://schemas.openxmlformats.org/officeDocument/2006/relationships/slide" Target="/ppt/slides/slide14.xml" Id="R42e065f932764541" /><Relationship Type="http://schemas.openxmlformats.org/officeDocument/2006/relationships/slide" Target="/ppt/slides/slide15.xml" Id="R60a5d417b7724d98" /><Relationship Type="http://schemas.openxmlformats.org/officeDocument/2006/relationships/slide" Target="/ppt/slides/slide16.xml" Id="R62fc683c0c834d4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c235f7900c494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aacca682a564da0" /><Relationship Type="http://schemas.openxmlformats.org/officeDocument/2006/relationships/notesMaster" Target="/ppt/notesMasters/notesMaster1.xml" Id="Rc4249fdad52f4ba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b0da2f1d3ab46dc" /><Relationship Type="http://schemas.openxmlformats.org/officeDocument/2006/relationships/notesMaster" Target="/ppt/notesMasters/notesMaster1.xml" Id="R8bd5e494a99b4d1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88b30b7619540c8" /><Relationship Type="http://schemas.openxmlformats.org/officeDocument/2006/relationships/notesMaster" Target="/ppt/notesMasters/notesMaster1.xml" Id="R4da1e54fef7a48f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10dc19f72e4bbf" /><Relationship Type="http://schemas.openxmlformats.org/officeDocument/2006/relationships/notesMaster" Target="/ppt/notesMasters/notesMaster1.xml" Id="R3ba0a46e8b62416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bfb86a80e3b473c" /><Relationship Type="http://schemas.openxmlformats.org/officeDocument/2006/relationships/notesMaster" Target="/ppt/notesMasters/notesMaster1.xml" Id="Radabd4652774441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3700fbb476a424e" /><Relationship Type="http://schemas.openxmlformats.org/officeDocument/2006/relationships/notesMaster" Target="/ppt/notesMasters/notesMaster1.xml" Id="Rca37748d2da947b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8ab865b7bb0e4f4d" /><Relationship Type="http://schemas.openxmlformats.org/officeDocument/2006/relationships/notesMaster" Target="/ppt/notesMasters/notesMaster1.xml" Id="R13e1dff2d5e2434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b105ed3cdaf44b8" /><Relationship Type="http://schemas.openxmlformats.org/officeDocument/2006/relationships/notesMaster" Target="/ppt/notesMasters/notesMaster1.xml" Id="Reb80e0f7c60c4af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2cd8ce9bf94b60" /><Relationship Type="http://schemas.openxmlformats.org/officeDocument/2006/relationships/notesMaster" Target="/ppt/notesMasters/notesMaster1.xml" Id="R8c6fb73a82f1431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e7b5bd2c02a4525" /><Relationship Type="http://schemas.openxmlformats.org/officeDocument/2006/relationships/notesMaster" Target="/ppt/notesMasters/notesMaster1.xml" Id="Rae579aeab91345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df8a5dceb134b28" /><Relationship Type="http://schemas.openxmlformats.org/officeDocument/2006/relationships/notesMaster" Target="/ppt/notesMasters/notesMaster1.xml" Id="Rb5333862b0c24d8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4ae5f73ca6d43dd" /><Relationship Type="http://schemas.openxmlformats.org/officeDocument/2006/relationships/notesMaster" Target="/ppt/notesMasters/notesMaster1.xml" Id="R2c57e46448224ce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01f8d3327f24aa0" /><Relationship Type="http://schemas.openxmlformats.org/officeDocument/2006/relationships/notesMaster" Target="/ppt/notesMasters/notesMaster1.xml" Id="Re230595f811549e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37f99b6c4924f2c" /><Relationship Type="http://schemas.openxmlformats.org/officeDocument/2006/relationships/notesMaster" Target="/ppt/notesMasters/notesMaster1.xml" Id="R26661d6e2e6f405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03d68878d0949ef" /><Relationship Type="http://schemas.openxmlformats.org/officeDocument/2006/relationships/notesMaster" Target="/ppt/notesMasters/notesMaster1.xml" Id="R8ea52d306ad0413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b996390bc94cc6" /><Relationship Type="http://schemas.openxmlformats.org/officeDocument/2006/relationships/notesMaster" Target="/ppt/notesMasters/notesMaster1.xml" Id="R6228796f7e1c499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Ohtani contract. Ask what 'worth it' would have to mean before accepting answers about the size of the number.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current headlines and have students place each one in a family. Some stories span several families; that is a feature of the course.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a short tutoring exchange. Have the tutor adapt after a wrong answer instead of immediately revealing a solution.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with the visual pattern before coefficients. One point represents one MLB team, and the conclusion is descriptive rather than causal.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- Project-reviewed Chapter 1 figures from figures/ch01-introduction/.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why BA and OPS coefficients cannot be compared by magnitude alone: a 0.010 change represents different movement on different scales.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students calculate one residual verbally. A residual is not automatically an error or bad observation; it is what the fitted model did not predict for that case.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- Project-reviewed Chapter 1 figures from figures/ch01-introduction/.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rivalry, opponent strength, timing, and seat location as examples of demand conditions. Multiple regression can control measured factors but cannot guarantee that every relevant factor was included.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- Project-reviewed Chapter 1 figures from figures/ch01-introduction/.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returning to the opening headline. Students should now be able to improve the question even before knowing the later models.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headline to establish the method: identify the decision maker, objective, constraints, timing, alternatives, and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definition broad enough to cover the whole course. Sports business facts matter when they reveal a choice, constraint, institution, or consequence.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Trace one loop at a time. Ask students how a media agreement could affect payroll, scheduling, fan access, and franchise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- Project-reviewed Chapter 1 figures from figures/ch01-introduction/.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Students often hear that sports are a laboratory and assume that every comparison is causal. Separate abundant measurement from credible counterfactual variation.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Treat this as the reusable checklist for the book. Return to it when later chapters evaluate prices, league rules, labor restrictions, and public subsidies.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roster construction or stadium spending. The opportunity cost is the best alternative use, not every imaginable alternative added together.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Define counterfactual explicitly. The word will recur throughout the book, and students are unlikely to know it at the beginning.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students to classify a claim as theoretical, descriptive, predictive, or causal before evaluating its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Sports Economics V2, Chapter 1: Introduction to Sports Economics (canonical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0a273a46e04e4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7d26fff9de4618" /><Relationship Type="http://schemas.openxmlformats.org/officeDocument/2006/relationships/slideLayout" Target="/ppt/slideLayouts/slideLayout1.xml" Id="Rfa17d6aa01674d6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7d6aa01674d6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2024ec904bfb" /><Relationship Type="http://schemas.openxmlformats.org/officeDocument/2006/relationships/notesSlide" Target="/ppt/notesSlides/notesSlide1.xml" Id="Ra3cde9395d0342e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0060547ba49d4" /><Relationship Type="http://schemas.openxmlformats.org/officeDocument/2006/relationships/notesSlide" Target="/ppt/notesSlides/notesSlide10.xml" Id="Rd378e3e14bbe464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3c22307964cf2" /><Relationship Type="http://schemas.openxmlformats.org/officeDocument/2006/relationships/notesSlide" Target="/ppt/notesSlides/notesSlide11.xml" Id="R1701c27592f2476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d40728d54145" /><Relationship Type="http://schemas.openxmlformats.org/officeDocument/2006/relationships/image" Target="/ppt/media/image2.png" Id="Rea90982132e84daf" /><Relationship Type="http://schemas.openxmlformats.org/officeDocument/2006/relationships/notesSlide" Target="/ppt/notesSlides/notesSlide12.xml" Id="Rbd7b67c6ed99486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39f1ccfbb403f" /><Relationship Type="http://schemas.openxmlformats.org/officeDocument/2006/relationships/notesSlide" Target="/ppt/notesSlides/notesSlide13.xml" Id="R1bb604b44c5b457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5e91b8534c44" /><Relationship Type="http://schemas.openxmlformats.org/officeDocument/2006/relationships/image" Target="/ppt/media/image3.png" Id="R490ec314e09f4adc" /><Relationship Type="http://schemas.openxmlformats.org/officeDocument/2006/relationships/notesSlide" Target="/ppt/notesSlides/notesSlide14.xml" Id="Ra6a3d57a9e4042b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94430db0b4f78" /><Relationship Type="http://schemas.openxmlformats.org/officeDocument/2006/relationships/image" Target="/ppt/media/image4.png" Id="R8dfde3d547a641be" /><Relationship Type="http://schemas.openxmlformats.org/officeDocument/2006/relationships/notesSlide" Target="/ppt/notesSlides/notesSlide15.xml" Id="Re69fee54e27a425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8167edc9d4adb" /><Relationship Type="http://schemas.openxmlformats.org/officeDocument/2006/relationships/notesSlide" Target="/ppt/notesSlides/notesSlide16.xml" Id="R859127cbb9d6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b68583471475c" /><Relationship Type="http://schemas.openxmlformats.org/officeDocument/2006/relationships/notesSlide" Target="/ppt/notesSlides/notesSlide2.xml" Id="Ra8bad3cd05c5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981c5a714f02" /><Relationship Type="http://schemas.openxmlformats.org/officeDocument/2006/relationships/notesSlide" Target="/ppt/notesSlides/notesSlide3.xml" Id="Rff7e40230dfb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94e1607024075" /><Relationship Type="http://schemas.openxmlformats.org/officeDocument/2006/relationships/image" Target="/ppt/media/image.png" Id="R9b9743f1bc0d4999" /><Relationship Type="http://schemas.openxmlformats.org/officeDocument/2006/relationships/notesSlide" Target="/ppt/notesSlides/notesSlide4.xml" Id="Rccd845eb04d046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29c7709d407b" /><Relationship Type="http://schemas.openxmlformats.org/officeDocument/2006/relationships/notesSlide" Target="/ppt/notesSlides/notesSlide5.xml" Id="R839b8bbc3873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07d7dc6194481" /><Relationship Type="http://schemas.openxmlformats.org/officeDocument/2006/relationships/notesSlide" Target="/ppt/notesSlides/notesSlide6.xml" Id="R37f043c33e82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80bf25684469" /><Relationship Type="http://schemas.openxmlformats.org/officeDocument/2006/relationships/notesSlide" Target="/ppt/notesSlides/notesSlide7.xml" Id="R7f0b89eded004fa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c6a3bc754fbf" /><Relationship Type="http://schemas.openxmlformats.org/officeDocument/2006/relationships/notesSlide" Target="/ppt/notesSlides/notesSlide8.xml" Id="R13405c63b9c1479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f84d50c2455a" /><Relationship Type="http://schemas.openxmlformats.org/officeDocument/2006/relationships/notesSlide" Target="/ppt/notesSlides/notesSlide9.xml" Id="R30061cf6556348e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deck-supertitle">
            <a:extLst xmlns:a="http://schemas.openxmlformats.org/drawingml/2006/main">
              <a:ext uri="{FF2B5EF4-FFF2-40B4-BE49-F238E27FC236}">
                <a16:creationId xmlns:a16="http://schemas.microsoft.com/office/drawing/2014/main" id="{3768405C-E07F-4B3F-A31A-A46588A9E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2" name="deck-title">
            <a:extLst xmlns:a="http://schemas.openxmlformats.org/drawingml/2006/main">
              <a:ext uri="{FF2B5EF4-FFF2-40B4-BE49-F238E27FC236}">
                <a16:creationId xmlns:a16="http://schemas.microsoft.com/office/drawing/2014/main" id="{DBDDAC9C-7CEF-4225-B74D-FBCC1FF0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96202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5100" b="1" i="0">
                <a:solidFill>
                  <a:srgbClr val="1D2A33"/>
                </a:solidFill>
                <a:latin typeface="Georgia"/>
                <a:ea typeface="Georgia"/>
                <a:cs typeface="Georgia"/>
              </a:defRPr>
            </a:pPr>
            <a:r>
              <a:rPr sz="5100" b="1" i="0">
                <a:solidFill>
                  <a:srgbClr val="1D2A33"/>
                </a:solidFill>
                <a:latin typeface="Georgia"/>
                <a:ea typeface="Georgia"/>
                <a:cs typeface="Georgia"/>
              </a:rPr>
              <a:t>Introduction to Sports Economics</a:t>
            </a:r>
          </a:p>
        </p:txBody>
      </p:sp>
      <p:sp>
        <p:nvSpPr>
          <p:cNvPr id="3" name="deck-subtitle">
            <a:extLst xmlns:a="http://schemas.openxmlformats.org/drawingml/2006/main">
              <a:ext uri="{FF2B5EF4-FFF2-40B4-BE49-F238E27FC236}">
                <a16:creationId xmlns:a16="http://schemas.microsoft.com/office/drawing/2014/main" id="{3F632685-9984-4B24-9E46-2ACAF70BB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577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Chapter 1 · Turn sports headlines into economic questions</a:t>
            </a:r>
          </a:p>
        </p:txBody>
      </p:sp>
      <p:sp>
        <p:nvSpPr>
          <p:cNvPr id="4" name="title-field">
            <a:extLst xmlns:a="http://schemas.openxmlformats.org/drawingml/2006/main">
              <a:ext uri="{FF2B5EF4-FFF2-40B4-BE49-F238E27FC236}">
                <a16:creationId xmlns:a16="http://schemas.microsoft.com/office/drawing/2014/main" id="{9DC30D00-7FC0-41E6-9904-2119B0A3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0"/>
            <a:ext cx="152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5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eck-number">
            <a:extLst xmlns:a="http://schemas.openxmlformats.org/drawingml/2006/main">
              <a:ext uri="{FF2B5EF4-FFF2-40B4-BE49-F238E27FC236}">
                <a16:creationId xmlns:a16="http://schemas.microsoft.com/office/drawing/2014/main" id="{3B4D6A46-3BA1-449A-BB55-759A148FD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5105400"/>
            <a:ext cx="1524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525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525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4766661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2991059-0F84-4C3A-8804-7AD16DE8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B8CF00-C2F1-472B-BBE0-55D51C23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Most sports headlines hide one of five questions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6B187C3-B02E-4E88-9042-24F14290D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58DDDF3-476C-42B0-B262-977A720ED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4EE57D1-45AF-4C7F-A76F-7A960F7F9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sp>
        <p:nvSpPr>
          <p:cNvPr id="6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5FDB9FE-1D48-4AC5-8A9F-3D151FB4D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7049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1">
            <a:extLst xmlns:a="http://schemas.openxmlformats.org/drawingml/2006/main">
              <a:ext uri="{FF2B5EF4-FFF2-40B4-BE49-F238E27FC236}">
                <a16:creationId xmlns:a16="http://schemas.microsoft.com/office/drawing/2014/main" id="{01C43684-1761-4F5F-9948-94D6D22BE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7145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Prices, products, and the value of audience attention</a:t>
            </a:r>
          </a:p>
        </p:txBody>
      </p:sp>
      <p:sp>
        <p:nvSpPr>
          <p:cNvPr id="8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9FF5432-20AB-422A-ADD8-2FF7C34E0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3050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2">
            <a:extLst xmlns:a="http://schemas.openxmlformats.org/drawingml/2006/main">
              <a:ext uri="{FF2B5EF4-FFF2-40B4-BE49-F238E27FC236}">
                <a16:creationId xmlns:a16="http://schemas.microsoft.com/office/drawing/2014/main" id="{B14785B3-127B-4CA6-9385-ACCCFDB8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3145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Labor, rosters, productivity, and bargaining power</a:t>
            </a:r>
          </a:p>
        </p:txBody>
      </p:sp>
      <p:sp>
        <p:nvSpPr>
          <p:cNvPr id="10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1FC020AA-0B8A-413D-A983-112537EF3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051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3">
            <a:extLst xmlns:a="http://schemas.openxmlformats.org/drawingml/2006/main">
              <a:ext uri="{FF2B5EF4-FFF2-40B4-BE49-F238E27FC236}">
                <a16:creationId xmlns:a16="http://schemas.microsoft.com/office/drawing/2014/main" id="{4F49A6B8-E9DF-4226-BA10-945FF47CC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9146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Competition, cooperation, league rules, and antitrust</a:t>
            </a:r>
          </a:p>
        </p:txBody>
      </p:sp>
      <p:sp>
        <p:nvSpPr>
          <p:cNvPr id="12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DEB4C2AA-3DE1-43FA-8D5F-DA01A2625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052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4">
            <a:extLst xmlns:a="http://schemas.openxmlformats.org/drawingml/2006/main">
              <a:ext uri="{FF2B5EF4-FFF2-40B4-BE49-F238E27FC236}">
                <a16:creationId xmlns:a16="http://schemas.microsoft.com/office/drawing/2014/main" id="{9981CD1D-A821-4A89-A277-C4C92A44E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5147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Public claims about stadiums, gambling, health, and major events</a:t>
            </a:r>
          </a:p>
        </p:txBody>
      </p:sp>
      <p:sp>
        <p:nvSpPr>
          <p:cNvPr id="14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D260148D-D2C2-4E70-9DF6-DE4015DC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1052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5">
            <a:extLst xmlns:a="http://schemas.openxmlformats.org/drawingml/2006/main">
              <a:ext uri="{FF2B5EF4-FFF2-40B4-BE49-F238E27FC236}">
                <a16:creationId xmlns:a16="http://schemas.microsoft.com/office/drawing/2014/main" id="{2CD701FD-0207-44C9-8ECB-BECE6CCBB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1148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Data, prediction, causal inference, and decision making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94F19BF-A6C0-4A2B-B9EF-B99C072A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course develops a small set of tools and applies them repeatedly.</a:t>
            </a:r>
          </a:p>
        </p:txBody>
      </p:sp>
    </p:spTree>
    <p:extLst>
      <p:ext uri="{BB962C8B-B14F-4D97-AF65-F5344CB8AC3E}">
        <p14:creationId xmlns:p14="http://schemas.microsoft.com/office/powerpoint/2010/main" val="3181146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DD7E426-8F54-483D-8BC5-9FD655ED8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D180A6-4424-4883-AA72-451D0E4AD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AI works best when the chapter anchors the session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AC512C0-6B36-451E-98CD-FF0119811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C10B062-DDCD-4B0E-9CD8-4DE57A52B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E75524D-27A7-4086-9B63-463FFA735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DE4043-BDED-48F6-B20E-038BBAD92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04950"/>
            <a:ext cx="9944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STUDY WORKFLOW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C8D743E-AADD-4787-A5E8-E2BAA7EA7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943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C8B9504-7E9B-4C4E-B904-00AD6F70D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9526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Upload the chapter Markdown and ask the tutor to rely on that file.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71ECB11-D4E1-444A-9DCB-1D674A61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431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795AC2B-3A32-44F7-B637-AF3EAAFBA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5527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Specify the audience, topic, task, and constraints.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74FF69BE-6733-4A48-85D3-645A8461D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485DBC0A-E984-4BE8-AC29-9C4033AB9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1527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Request one question at a time and require an explanation after each answer.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03FF5F21-C00A-4C19-97D1-993351B67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433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6288B9C1-8339-4339-A842-6882A392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7528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Ask for new applications, not copied review questions.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7274FB64-5624-491A-BEBB-C8C1F6279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434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A9A5F8A7-A7DD-404F-A995-CB94F0BBE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3529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Challenge unclear assumptions, units, and causal language.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2E2A1F-F1C0-4382-871B-F5FA3975A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AI lowers the cost of practice; it does not remove the need for judgment.</a:t>
            </a:r>
          </a:p>
        </p:txBody>
      </p:sp>
    </p:spTree>
    <p:extLst>
      <p:ext uri="{BB962C8B-B14F-4D97-AF65-F5344CB8AC3E}">
        <p14:creationId xmlns:p14="http://schemas.microsoft.com/office/powerpoint/2010/main" val="23648415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ABD1B47-6A67-4958-A60B-D0901A199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334604-0522-48C3-A582-E5DF6BD46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OPS fit team scoring better than batting average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9DE50A9-BB89-4286-92E9-A52B674C8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20E4F8D-7A34-4FE0-8DBA-597E3F68F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6FEB9CB-7B4B-4C82-90F9-A6F7D8945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90982132e84daf"/>
          <a:stretch xmlns:a="http://schemas.openxmlformats.org/drawingml/2006/main"/>
        </p:blipFill>
        <p:spPr>
          <a:xfrm xmlns:a="http://schemas.openxmlformats.org/drawingml/2006/main">
            <a:off x="2199409" y="1381125"/>
            <a:ext cx="7793182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B066C0-CEFE-4C3E-9A3D-2C93C46B7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In the 2025 team sample, OPS had the stronger linear relationship with runs per game.</a:t>
            </a:r>
          </a:p>
        </p:txBody>
      </p:sp>
    </p:spTree>
    <p:extLst>
      <p:ext uri="{BB962C8B-B14F-4D97-AF65-F5344CB8AC3E}">
        <p14:creationId xmlns:p14="http://schemas.microsoft.com/office/powerpoint/2010/main" val="87877563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A29F0BA-FBA8-402C-9415-841760FD9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9EEEDFB-BFF7-4F76-8406-DDD38B82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Regression translates a pattern into a fitted line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DDCCF8D-9957-4036-9477-A337DFF42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AB1B705-15E8-4B60-AD62-ECD787B2B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B9E85B5F-D8D3-4CE2-A61B-4A562F5C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322D3E8A-6CBD-42D6-AEAF-4220B80AC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003355-B0F9-4AE4-83D9-39C3D54D8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SLOPE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BD05D1-4D8B-4BD6-8579-A2530C5E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How the fitted outcome changes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40FB2E-8118-4164-8FE9-363408B45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Interpret the direction, size, variables, and units. Do not call an association causal without a design.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DEBC4DDD-5805-49A2-AC59-D78424E4C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83B779-D32F-4582-BB21-BF9BB481D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R²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542F7F-8299-445D-B06F-C544A7DAF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How tightly the line fits this sample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A07DA4-F2DE-43DE-BEA9-2704108B9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 higher value means more observed outcome variation is accounted for—not that the model is true or causal.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634C17-43B4-4FAC-9D1A-670EBED64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Translate every statistic back into the variables and sample.</a:t>
            </a:r>
          </a:p>
        </p:txBody>
      </p:sp>
    </p:spTree>
    <p:extLst>
      <p:ext uri="{BB962C8B-B14F-4D97-AF65-F5344CB8AC3E}">
        <p14:creationId xmlns:p14="http://schemas.microsoft.com/office/powerpoint/2010/main" val="133981412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C5B3DCD-9AA3-45B8-A7A9-51ACA89A6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9F7330-945E-42A6-BA89-DD835F3A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 residual is observed minus predicted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5F3B884-2B2F-4699-88FF-7D0306BD5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F40E8663-C8B4-460B-8508-C67D2FD04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05193EF-2940-4F0C-B210-FC7A0A2E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0ec314e09f4adc"/>
          <a:stretch xmlns:a="http://schemas.openxmlformats.org/drawingml/2006/main"/>
        </p:blipFill>
        <p:spPr>
          <a:xfrm xmlns:a="http://schemas.openxmlformats.org/drawingml/2006/main">
            <a:off x="3326870" y="1381125"/>
            <a:ext cx="5538259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D12E2C1-A258-4C03-949E-CA2643AFB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 positive residual means the observed outcome lies above the fitted prediction.</a:t>
            </a:r>
          </a:p>
        </p:txBody>
      </p:sp>
    </p:spTree>
    <p:extLst>
      <p:ext uri="{BB962C8B-B14F-4D97-AF65-F5344CB8AC3E}">
        <p14:creationId xmlns:p14="http://schemas.microsoft.com/office/powerpoint/2010/main" val="65045599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EC1B7CF-2C75-4708-814D-493EF5F60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6CF8944-315F-41D4-93E0-7DD5C1ADC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Price and attendance can rise together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49B89D7-4A13-4C6E-9D59-7419B89C9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CB5F8EE-74FA-4DF7-BD55-152976CE9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CD97D79-84F1-45C4-8CA5-79167E384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fde3d547a641be"/>
          <a:stretch xmlns:a="http://schemas.openxmlformats.org/drawingml/2006/main"/>
        </p:blipFill>
        <p:spPr>
          <a:xfrm xmlns:a="http://schemas.openxmlformats.org/drawingml/2006/main">
            <a:off x="781050" y="1524357"/>
            <a:ext cx="10629900" cy="3999786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AAEE5A-E8F3-4E0C-877E-346E499F1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raw association mixes the price response with underlying game demand.</a:t>
            </a:r>
          </a:p>
        </p:txBody>
      </p:sp>
    </p:spTree>
    <p:extLst>
      <p:ext uri="{BB962C8B-B14F-4D97-AF65-F5344CB8AC3E}">
        <p14:creationId xmlns:p14="http://schemas.microsoft.com/office/powerpoint/2010/main" val="178107238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8F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585033-A49E-4378-A05D-D8E5D5ACF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9600"/>
            <a:ext cx="1047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150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3150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Think like an economist before choosing a model</a:t>
            </a:r>
          </a:p>
        </p:txBody>
      </p:sp>
      <p:sp>
        <p:nvSpPr>
          <p:cNvPr id="2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75639FD-3597-46D2-9E60-46CB6F288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002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3" name="bullet-1">
            <a:extLst xmlns:a="http://schemas.openxmlformats.org/drawingml/2006/main">
              <a:ext uri="{FF2B5EF4-FFF2-40B4-BE49-F238E27FC236}">
                <a16:creationId xmlns:a16="http://schemas.microsoft.com/office/drawing/2014/main" id="{FD48A19F-CFC9-4419-9B5F-AF71BB3B8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809750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Identify the decision maker, objective, and constraint.</a:t>
            </a:r>
          </a:p>
        </p:txBody>
      </p:sp>
      <p:sp>
        <p:nvSpPr>
          <p:cNvPr id="4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00DF96AC-2E58-4B99-8660-AA706619A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193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2">
            <a:extLst xmlns:a="http://schemas.openxmlformats.org/drawingml/2006/main">
              <a:ext uri="{FF2B5EF4-FFF2-40B4-BE49-F238E27FC236}">
                <a16:creationId xmlns:a16="http://schemas.microsoft.com/office/drawing/2014/main" id="{195889DD-6E0B-48B8-BE80-AE1821FA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428875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Name the incentive and likely margin of response.</a:t>
            </a:r>
          </a:p>
        </p:txBody>
      </p:sp>
      <p:sp>
        <p:nvSpPr>
          <p:cNvPr id="6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FF661F2-CC8E-4ABE-89CF-FE197D40A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384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3">
            <a:extLst xmlns:a="http://schemas.openxmlformats.org/drawingml/2006/main">
              <a:ext uri="{FF2B5EF4-FFF2-40B4-BE49-F238E27FC236}">
                <a16:creationId xmlns:a16="http://schemas.microsoft.com/office/drawing/2014/main" id="{9A9C14BC-B5A9-4F4D-9728-8436BD4A9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048000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Describe the institution and the relevant counterfactual.</a:t>
            </a:r>
          </a:p>
        </p:txBody>
      </p:sp>
      <p:sp>
        <p:nvSpPr>
          <p:cNvPr id="8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E0E2D0FD-9522-45CC-8CA4-E6EF24A47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4">
            <a:extLst xmlns:a="http://schemas.openxmlformats.org/drawingml/2006/main">
              <a:ext uri="{FF2B5EF4-FFF2-40B4-BE49-F238E27FC236}">
                <a16:creationId xmlns:a16="http://schemas.microsoft.com/office/drawing/2014/main" id="{3D738EEF-46A4-407B-B47C-07A4B7AC5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667125"/>
            <a:ext cx="920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95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Match the evidence to a theoretical, descriptive, predictive, or causal claim.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C347C8-E8F0-4397-8DAE-14DD07FEF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2450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9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Next: incentives, opportunity cost, demand, supply, equilibrium, and elasticity.</a:t>
            </a:r>
          </a:p>
        </p:txBody>
      </p:sp>
    </p:spTree>
    <p:extLst>
      <p:ext uri="{BB962C8B-B14F-4D97-AF65-F5344CB8AC3E}">
        <p14:creationId xmlns:p14="http://schemas.microsoft.com/office/powerpoint/2010/main" val="6187054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5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761EB7-F9D3-4E9B-A917-F5953962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6915CA-E923-4E8E-BA0E-4A5855C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23900"/>
            <a:ext cx="11391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large number is not yet an economic question</a:t>
            </a:r>
          </a:p>
        </p:txBody>
      </p:sp>
      <p:sp>
        <p:nvSpPr>
          <p:cNvPr id="3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21CB7A0-1F87-4F48-A6F2-DE49A8C97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09750"/>
            <a:ext cx="10191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rPr>
              <a:t>Was Shohei Ohtani worth $700 million?</a:t>
            </a:r>
          </a:p>
        </p:txBody>
      </p:sp>
      <p:sp>
        <p:nvSpPr>
          <p:cNvPr id="4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9287AE1-8622-4192-A833-89B00C22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1">
            <a:extLst xmlns:a="http://schemas.openxmlformats.org/drawingml/2006/main">
              <a:ext uri="{FF2B5EF4-FFF2-40B4-BE49-F238E27FC236}">
                <a16:creationId xmlns:a16="http://schemas.microsoft.com/office/drawing/2014/main" id="{1FB48549-DDDA-4F98-BC22-E1C81D18E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667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Worth it to whom—and relative to what alternative?</a:t>
            </a:r>
          </a:p>
        </p:txBody>
      </p:sp>
      <p:sp>
        <p:nvSpPr>
          <p:cNvPr id="6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48E6FC72-89DC-430E-B95F-1A9160418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29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2">
            <a:extLst xmlns:a="http://schemas.openxmlformats.org/drawingml/2006/main">
              <a:ext uri="{FF2B5EF4-FFF2-40B4-BE49-F238E27FC236}">
                <a16:creationId xmlns:a16="http://schemas.microsoft.com/office/drawing/2014/main" id="{9FDAAC9C-EAA6-4372-88AF-4D22CFC0A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386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Measured by wins, attention, revenue, profit, or long-run value?</a:t>
            </a:r>
          </a:p>
        </p:txBody>
      </p:sp>
      <p:sp>
        <p:nvSpPr>
          <p:cNvPr id="8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9899A4B7-11C5-4F06-8B24-9FE0A24B9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00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3">
            <a:extLst xmlns:a="http://schemas.openxmlformats.org/drawingml/2006/main">
              <a:ext uri="{FF2B5EF4-FFF2-40B4-BE49-F238E27FC236}">
                <a16:creationId xmlns:a16="http://schemas.microsoft.com/office/drawing/2014/main" id="{3FE76FA7-CD26-477E-A969-5D35DDA84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10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How did deferral change timing without making the commitment free?</a:t>
            </a:r>
          </a:p>
        </p:txBody>
      </p:sp>
    </p:spTree>
    <p:extLst>
      <p:ext uri="{BB962C8B-B14F-4D97-AF65-F5344CB8AC3E}">
        <p14:creationId xmlns:p14="http://schemas.microsoft.com/office/powerpoint/2010/main" val="114063132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2A5CCC10-1F72-4CB1-8E43-3F1BC6FEA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DE8ED0-D0A1-4C10-9B96-EA8093DC5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Sports economics is applied microeconomics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AC5D72-7D6C-4182-949E-3EFB8FA74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14A6E291-0D8A-40AC-9FD1-1E92B1024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734C992-374E-4EBD-89A5-3DEE8A670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406EB0-4ABF-45DB-A577-6083B391E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504950"/>
            <a:ext cx="9944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THE SUBJECT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DF0C2D0F-6566-4CF0-9016-BE903587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943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0CB8D98-B496-49EE-8E27-BAD84D7E5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19526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1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Fans choose among attendance, viewing, merchandise, and other uses of time and money.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A82A6C0-E686-409C-A2DB-6AA96A946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4317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2546B3A-462B-45DA-98A5-B743CBF56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255270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Athletes choose among contracts, training, risk, and career opportunities.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6A3FFB4A-4CD4-4697-925F-8937912BE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14325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A6786AD3-D590-4633-97C8-CCAF040B1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15277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Teams price products, assemble rosters, sell attention, and invest in facilities.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45F716F9-DF58-4D72-8063-85E53F3C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743325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4A43F5FA-7562-40EF-AD30-669D82FCF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3752850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Leagues write rules that organize cooperation among competitors.</a:t>
            </a:r>
          </a:p>
        </p:txBody>
      </p:sp>
      <p:sp>
        <p:nvSpPr>
          <p:cNvPr id="15" name="bullet-mark-5">
            <a:extLst xmlns:a="http://schemas.openxmlformats.org/drawingml/2006/main">
              <a:ext uri="{FF2B5EF4-FFF2-40B4-BE49-F238E27FC236}">
                <a16:creationId xmlns:a16="http://schemas.microsoft.com/office/drawing/2014/main" id="{11DC17D1-A045-4E2D-BE6E-32B4930B1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434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6" name="bullet-5">
            <a:extLst xmlns:a="http://schemas.openxmlformats.org/drawingml/2006/main">
              <a:ext uri="{FF2B5EF4-FFF2-40B4-BE49-F238E27FC236}">
                <a16:creationId xmlns:a16="http://schemas.microsoft.com/office/drawing/2014/main" id="{F8EAE7D0-8F68-4A2E-ABD3-8FE7FF6CF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04975" y="4352925"/>
            <a:ext cx="91059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87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Governments influence facilities, gambling, labor, education, and health.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0383E1-9E91-4915-A583-BC6108926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5448300"/>
            <a:ext cx="9620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setting is sports; the tools are economics.</a:t>
            </a:r>
          </a:p>
        </p:txBody>
      </p:sp>
    </p:spTree>
    <p:extLst>
      <p:ext uri="{BB962C8B-B14F-4D97-AF65-F5344CB8AC3E}">
        <p14:creationId xmlns:p14="http://schemas.microsoft.com/office/powerpoint/2010/main" val="18616394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77BBF63-6C9A-4EF2-BA08-99B937C70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89C4E3-FDDE-4F54-A2F7-23C9E77D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The sports economy is an interconnected system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427AD8F-5D32-4E0C-BA96-940EBB159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08D7BBE-3427-43DC-ABD3-76ABEFA48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55DFF87-40DF-46CF-B4B9-97B8C30D6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9743f1bc0d4999"/>
          <a:stretch xmlns:a="http://schemas.openxmlformats.org/drawingml/2006/main"/>
        </p:blipFill>
        <p:spPr>
          <a:xfrm xmlns:a="http://schemas.openxmlformats.org/drawingml/2006/main">
            <a:off x="1986983" y="1381125"/>
            <a:ext cx="8218033" cy="4286250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B064DD-9687-43E3-9EEB-A915040D7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74357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650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 change in one relationship can alter incentives throughout the system.</a:t>
            </a:r>
          </a:p>
        </p:txBody>
      </p:sp>
    </p:spTree>
    <p:extLst>
      <p:ext uri="{BB962C8B-B14F-4D97-AF65-F5344CB8AC3E}">
        <p14:creationId xmlns:p14="http://schemas.microsoft.com/office/powerpoint/2010/main" val="6124626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1DD5009C-9CF1-4B43-A568-538FC9EA3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502309-8675-49B0-BCAC-6223EFB80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Sports provide rich data—not automatic experiments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A3E8717-A343-45B6-A170-3190816EA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F87CE94-753B-451C-BA87-CAF52D4B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2BBF57B-C82E-4C32-9E52-DF1494831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F915B8CF-9D5A-4B54-AEA9-653815B3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ADDE35-DAE9-435C-B0F8-718B187EA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WHAT HELPS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659063-0C86-4F68-BC31-49A323068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Visible rules and repeated outcomes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54FD17B-B518-459C-84F3-57CF57D90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Contracts, schedules, standings, prices, audiences, and performance measures create unusually observable settings.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B4DF1805-7F97-47A1-80C6-A4D4C18BF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20E512-DC33-4F2E-ACA6-E59FCE8B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WHAT REMAINS HARD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4C5B520-0B0A-41AB-BFBC-B74F2A8E1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Cause and selection still mix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801A315-2CE2-403E-B639-69BA7A1C4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Popular games get higher prices; winning raises revenue; revenue can also help teams acquire talent.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B80109-F334-4D61-8D9C-E6952E823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 large sports dataset is evidence, but research design determines the claim.</a:t>
            </a:r>
          </a:p>
        </p:txBody>
      </p:sp>
    </p:spTree>
    <p:extLst>
      <p:ext uri="{BB962C8B-B14F-4D97-AF65-F5344CB8AC3E}">
        <p14:creationId xmlns:p14="http://schemas.microsoft.com/office/powerpoint/2010/main" val="95360560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FDF751E-82B0-4663-B136-0D7BEBF1E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F30151-BA09-4C6F-A5EF-6046A6FF7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The economist's method follows six questions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AEEA7FE-6CDB-4D42-9F99-C8D400110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AAC2346-0B21-4833-AE1F-AF970D636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BAC872A-0D7A-46EA-B8BA-8A3585F3F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1B6BEC-858C-4353-A83F-3CFC2F8C6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7" name="step-rule-1">
            <a:extLst xmlns:a="http://schemas.openxmlformats.org/drawingml/2006/main">
              <a:ext uri="{FF2B5EF4-FFF2-40B4-BE49-F238E27FC236}">
                <a16:creationId xmlns:a16="http://schemas.microsoft.com/office/drawing/2014/main" id="{3B26B0C9-7B0E-4C96-9504-D70E80D77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0322F2-D9F9-4A78-A686-EAD68FFFB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Constraints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4E3728-97E0-4986-9AEB-3769A8388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What limits the choice?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081135-0BC3-4B14-BB4F-A0551F145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step-rule-2">
            <a:extLst xmlns:a="http://schemas.openxmlformats.org/drawingml/2006/main">
              <a:ext uri="{FF2B5EF4-FFF2-40B4-BE49-F238E27FC236}">
                <a16:creationId xmlns:a16="http://schemas.microsoft.com/office/drawing/2014/main" id="{572FF6BF-F10F-487F-884C-FE5ADAF7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70A725E-5200-41C9-BE42-E1BFDF835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Incentives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E26479E-7F9E-45D9-8E8B-0EDB46F34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47925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Which benefit or cost changes?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1DB0BF3-1F93-44D4-AAB8-956F4314F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5" name="step-rule-3">
            <a:extLst xmlns:a="http://schemas.openxmlformats.org/drawingml/2006/main">
              <a:ext uri="{FF2B5EF4-FFF2-40B4-BE49-F238E27FC236}">
                <a16:creationId xmlns:a16="http://schemas.microsoft.com/office/drawing/2014/main" id="{3C3E7166-A080-4C6E-BAE7-DC517F660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47EDE6-FEE3-4B42-9003-0C6F1F317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Models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F1E87D-A9F8-4B62-BE6D-A3C48B00B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Which details can we simplify?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0A931C-7207-4E14-850C-86015079E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9" name="step-rule-4">
            <a:extLst xmlns:a="http://schemas.openxmlformats.org/drawingml/2006/main">
              <a:ext uri="{FF2B5EF4-FFF2-40B4-BE49-F238E27FC236}">
                <a16:creationId xmlns:a16="http://schemas.microsoft.com/office/drawing/2014/main" id="{F8B069EA-386F-4CF5-A7CA-C542EE904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7B5EFC8-4004-4261-B49A-FB187B04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Institutions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A6BD80-E1EA-49EC-BCEA-1924D2ED9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Which rules organize the choice?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87279E-903B-4B47-8FCB-80A615EE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3" name="step-rule-5">
            <a:extLst xmlns:a="http://schemas.openxmlformats.org/drawingml/2006/main">
              <a:ext uri="{FF2B5EF4-FFF2-40B4-BE49-F238E27FC236}">
                <a16:creationId xmlns:a16="http://schemas.microsoft.com/office/drawing/2014/main" id="{86A45C00-9B6F-4829-BF1F-C83AE1677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47B7EE-16D8-4698-8B1D-A6F402EBF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Alternative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6A6D01C-7CCB-48C4-B51A-F635A06F9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What would likely happen otherwise?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E83BCB0-AF47-4AAE-A55E-8B385B03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1809750"/>
            <a:ext cx="1666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7" name="step-rule-6">
            <a:extLst xmlns:a="http://schemas.openxmlformats.org/drawingml/2006/main">
              <a:ext uri="{FF2B5EF4-FFF2-40B4-BE49-F238E27FC236}">
                <a16:creationId xmlns:a16="http://schemas.microsoft.com/office/drawing/2014/main" id="{8B32F4FE-6060-427A-A025-0EF8B667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333625"/>
            <a:ext cx="16668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C3820B1-5E87-4743-89E2-9B826A3CE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2619375"/>
            <a:ext cx="1666875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defRPr>
            </a:pPr>
            <a:r>
              <a:rPr sz="1875" b="1" i="0">
                <a:solidFill>
                  <a:srgbClr val="12455E"/>
                </a:solidFill>
                <a:latin typeface="Georgia"/>
                <a:ea typeface="Georgia"/>
                <a:cs typeface="Georgia"/>
              </a:rPr>
              <a:t>Evidence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416AF6A-C7FC-4F2D-BB85-D2176903C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3619500"/>
            <a:ext cx="1666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500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What can the source establish?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FAB10AE-C9EF-4ECE-9BB1-4A850E9C9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29250"/>
            <a:ext cx="9715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The method turns a plausible story into a disciplined argument.</a:t>
            </a:r>
          </a:p>
        </p:txBody>
      </p:sp>
    </p:spTree>
    <p:extLst>
      <p:ext uri="{BB962C8B-B14F-4D97-AF65-F5344CB8AC3E}">
        <p14:creationId xmlns:p14="http://schemas.microsoft.com/office/powerpoint/2010/main" val="19544242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53E76881-55FB-4839-B400-7D314436E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6CA74A-00EA-4319-A02A-BEDDA817A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Constraints create trade-offs and opportunity costs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7E39F36-DD26-4FAA-9D9A-2727EEF7A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54ED8EF-5D58-4898-8035-991C195D2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D28A798F-49AC-4F99-9B63-F1563A686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3215E110-9CFF-4006-AF6A-457C52578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30E854-3D1D-4066-BB14-7DA653A6F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CONSTRAINT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1F4442-14A8-4D80-9B9D-727EF27D6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Not every option is feasible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F3EE19-20EB-4AD6-9426-CFF0535ED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A roster, schedule, stadium, budget, and hour of attention all have limits.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884BDF88-D89E-4142-933D-C7750624F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A1307D-2228-49B4-927D-F2CB3A70A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OPPORTUNITY COST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35B39ED-53BA-4B1E-B7D2-3611703C0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Choosing one option gives up another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241209B-3601-42A3-BE94-E247C23C7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The relevant cost is the value of the best forgone alternative—not only the money paid.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FBD256-C7E1-41C3-AC54-BFCBBBDE3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Always ask what disappears when a choice is made.</a:t>
            </a:r>
          </a:p>
        </p:txBody>
      </p:sp>
    </p:spTree>
    <p:extLst>
      <p:ext uri="{BB962C8B-B14F-4D97-AF65-F5344CB8AC3E}">
        <p14:creationId xmlns:p14="http://schemas.microsoft.com/office/powerpoint/2010/main" val="9954406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2455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946DCC-65D7-44F9-9BA1-B6A289835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2900"/>
            <a:ext cx="152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073D43-C37E-4598-BE2D-2F234E338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23900"/>
            <a:ext cx="113919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counterfactual is a disciplined comparison</a:t>
            </a:r>
          </a:p>
        </p:txBody>
      </p:sp>
      <p:sp>
        <p:nvSpPr>
          <p:cNvPr id="3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7E79FC7D-12AC-48A9-AA24-3CD93CAEA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09750"/>
            <a:ext cx="10191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C9A52A"/>
                </a:solidFill>
                <a:latin typeface="Georgia"/>
                <a:ea typeface="Georgia"/>
                <a:cs typeface="Georgia"/>
              </a:rPr>
              <a:t>What would likely have happened under a different choice or policy?</a:t>
            </a:r>
          </a:p>
        </p:txBody>
      </p:sp>
      <p:sp>
        <p:nvSpPr>
          <p:cNvPr id="4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961C27FC-5D40-4C34-99BB-60B0B3AF9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3657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5" name="bullet-1">
            <a:extLst xmlns:a="http://schemas.openxmlformats.org/drawingml/2006/main">
              <a:ext uri="{FF2B5EF4-FFF2-40B4-BE49-F238E27FC236}">
                <a16:creationId xmlns:a16="http://schemas.microsoft.com/office/drawing/2014/main" id="{75C34FDA-4154-463B-884A-6AEBD7F25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667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a stadium outcome with the likely no-stadium path—not with zero.</a:t>
            </a:r>
          </a:p>
        </p:txBody>
      </p:sp>
      <p:sp>
        <p:nvSpPr>
          <p:cNvPr id="6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78EC17FB-BD1F-47E9-9D6F-8FE35A6A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2291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7" name="bullet-2">
            <a:extLst xmlns:a="http://schemas.openxmlformats.org/drawingml/2006/main">
              <a:ext uri="{FF2B5EF4-FFF2-40B4-BE49-F238E27FC236}">
                <a16:creationId xmlns:a16="http://schemas.microsoft.com/office/drawing/2014/main" id="{BD50037F-5075-4C43-B803-A39936BD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2386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a pricing change with otherwise similar demand conditions.</a:t>
            </a:r>
          </a:p>
        </p:txBody>
      </p:sp>
      <p:sp>
        <p:nvSpPr>
          <p:cNvPr id="8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813437FB-A8BC-491A-9F90-7380EB23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4800600"/>
            <a:ext cx="228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1" i="0">
                <a:solidFill>
                  <a:srgbClr val="C9A52A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C9A52A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3">
            <a:extLst xmlns:a="http://schemas.openxmlformats.org/drawingml/2006/main">
              <a:ext uri="{FF2B5EF4-FFF2-40B4-BE49-F238E27FC236}">
                <a16:creationId xmlns:a16="http://schemas.microsoft.com/office/drawing/2014/main" id="{F0BE442E-F8FD-4BAF-ACD1-60FD71F88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810125"/>
            <a:ext cx="824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State the alternative even when a precise causal estimate is unavailable.</a:t>
            </a:r>
          </a:p>
        </p:txBody>
      </p:sp>
    </p:spTree>
    <p:extLst>
      <p:ext uri="{BB962C8B-B14F-4D97-AF65-F5344CB8AC3E}">
        <p14:creationId xmlns:p14="http://schemas.microsoft.com/office/powerpoint/2010/main" val="93029732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CC3CF7B-3E02-4E44-833E-3163D0407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"/>
            <a:ext cx="142875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050" b="1" i="0">
                <a:solidFill>
                  <a:srgbClr val="C6532D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C6532D"/>
                </a:solidFill>
                <a:latin typeface="Aptos"/>
                <a:ea typeface="Aptos"/>
                <a:cs typeface="Aptos"/>
              </a:rPr>
              <a:t>CHAPTER 1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33A5AD-9660-4A15-9E0D-7108F166F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66750"/>
            <a:ext cx="113919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925" b="1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2925" b="1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Evidence must match the claim being made</a:t>
            </a:r>
          </a:p>
        </p:txBody>
      </p:sp>
      <p:sp>
        <p:nvSpPr>
          <p:cNvPr id="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B99877B-1D8F-44BC-BBFE-705E355E8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13919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4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footer-book">
            <a:extLst xmlns:a="http://schemas.openxmlformats.org/drawingml/2006/main">
              <a:ext uri="{FF2B5EF4-FFF2-40B4-BE49-F238E27FC236}">
                <a16:creationId xmlns:a16="http://schemas.microsoft.com/office/drawing/2014/main" id="{9F79131A-777E-4882-B660-0FD276D53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198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SPORTS ECONOMICS</a:t>
            </a:r>
          </a:p>
        </p:txBody>
      </p:sp>
      <p:sp>
        <p:nvSpPr>
          <p:cNvPr id="5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C58F527F-D026-478F-AD6D-840073B37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19850"/>
            <a:ext cx="5524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5F6F79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F6F79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6" name="panel-1">
            <a:extLst xmlns:a="http://schemas.openxmlformats.org/drawingml/2006/main">
              <a:ext uri="{FF2B5EF4-FFF2-40B4-BE49-F238E27FC236}">
                <a16:creationId xmlns:a16="http://schemas.microsoft.com/office/drawing/2014/main" id="{B88353B0-B509-4862-AEFA-DC875F3A8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2F8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F49F73-7CF0-4743-9323-A0BE6BD98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176B91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76B91"/>
                </a:solidFill>
                <a:latin typeface="Aptos"/>
                <a:ea typeface="Aptos"/>
                <a:cs typeface="Aptos"/>
              </a:rPr>
              <a:t>DESCRIBE AND PREDICT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FE2EB2-20A7-4E57-91D7-D73AF42C3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176B91"/>
                </a:solidFill>
                <a:latin typeface="Georgia"/>
                <a:ea typeface="Georgia"/>
                <a:cs typeface="Georgia"/>
              </a:rPr>
              <a:t>What happened—and what forecasts?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76A2D77-22AC-476B-B661-7BE939A45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Contracts, attendance series, surveys, and regressions can establish terms, patterns, reported preferences, and predictive relationships.</a:t>
            </a:r>
          </a:p>
        </p:txBody>
      </p:sp>
      <p:sp>
        <p:nvSpPr>
          <p:cNvPr id="10" name="panel-2">
            <a:extLst xmlns:a="http://schemas.openxmlformats.org/drawingml/2006/main">
              <a:ext uri="{FF2B5EF4-FFF2-40B4-BE49-F238E27FC236}">
                <a16:creationId xmlns:a16="http://schemas.microsoft.com/office/drawing/2014/main" id="{E7EC119E-D199-4E28-9256-921E7F547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09750"/>
            <a:ext cx="5314950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3EF"/>
          </a:solidFill>
          <a:ln xmlns:a="http://schemas.openxmlformats.org/drawingml/2006/main" w="9525">
            <a:solidFill>
              <a:srgbClr val="CBD4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15810C-AFB0-480D-B721-F9D3EE7E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3835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050" b="1" i="0">
                <a:solidFill>
                  <a:srgbClr val="4F8F73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4F8F73"/>
                </a:solidFill>
                <a:latin typeface="Aptos"/>
                <a:ea typeface="Aptos"/>
                <a:cs typeface="Aptos"/>
              </a:rPr>
              <a:t>EXPLAIN CAUSE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2B95B6-FA6C-4B61-AF3F-68B0F16DE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76500"/>
            <a:ext cx="4857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4F8F73"/>
                </a:solidFill>
                <a:latin typeface="Georgia"/>
                <a:ea typeface="Georgia"/>
                <a:cs typeface="Georgia"/>
              </a:rPr>
              <a:t>What would change if X changed?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A2BCA4C-CB6E-45DD-86F2-86CFE4FFE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476625"/>
            <a:ext cx="47815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725" b="0" i="0">
                <a:solidFill>
                  <a:srgbClr val="1D2A33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D2A33"/>
                </a:solidFill>
                <a:latin typeface="Aptos"/>
                <a:ea typeface="Aptos"/>
                <a:cs typeface="Aptos"/>
              </a:rPr>
              <a:t>Causal claims require a credible comparison, experiment, policy change, or research design that supports the counterfactual.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B65DD1-4CA1-486C-842D-9EBC3E0F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448300"/>
            <a:ext cx="9715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875" b="1" i="0">
                <a:solidFill>
                  <a:srgbClr val="12455E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12455E"/>
                </a:solidFill>
                <a:latin typeface="Aptos"/>
                <a:ea typeface="Aptos"/>
                <a:cs typeface="Aptos"/>
              </a:rPr>
              <a:t>Correlation can be useful without answering a causal question.</a:t>
            </a:r>
          </a:p>
        </p:txBody>
      </p:sp>
    </p:spTree>
    <p:extLst>
      <p:ext uri="{BB962C8B-B14F-4D97-AF65-F5344CB8AC3E}">
        <p14:creationId xmlns:p14="http://schemas.microsoft.com/office/powerpoint/2010/main" val="4417410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2026-08-27T13:20:37.6950000Z</dcterms:created>
  <dcterms:modified xsi:type="dcterms:W3CDTF">2026-08-27T13:20:37.6950000Z</dcterms:modified>
</coreProperties>
</file>