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437bc5234944218" /><Relationship Type="http://schemas.openxmlformats.org/officeDocument/2006/relationships/extended-properties" Target="/docProps/app.xml" Id="R7fb0fa669b104957" /><Relationship Type="http://schemas.openxmlformats.org/officeDocument/2006/relationships/officeDocument" Target="/ppt/presentation.xml" Id="R132c5ecae439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ac27ca4264aa2"/>
  </p:sldMasterIdLst>
  <p:notesMasterIdLst>
    <p:notesMasterId xmlns:r="http://schemas.openxmlformats.org/officeDocument/2006/relationships" r:id="Rf6ad6f80e6f94d71"/>
  </p:notesMasterIdLst>
  <p:sldIdLst>
    <p:sldId xmlns:r="http://schemas.openxmlformats.org/officeDocument/2006/relationships" id="256" r:id="R4b88c7d3562644de"/>
    <p:sldId xmlns:r="http://schemas.openxmlformats.org/officeDocument/2006/relationships" id="257" r:id="R43bd2031b2cb41be"/>
    <p:sldId xmlns:r="http://schemas.openxmlformats.org/officeDocument/2006/relationships" id="258" r:id="R1129e8a05d6e4c29"/>
    <p:sldId xmlns:r="http://schemas.openxmlformats.org/officeDocument/2006/relationships" id="259" r:id="Rb2a0d9e1997f4939"/>
    <p:sldId xmlns:r="http://schemas.openxmlformats.org/officeDocument/2006/relationships" id="260" r:id="Rcf60f297baf9467a"/>
    <p:sldId xmlns:r="http://schemas.openxmlformats.org/officeDocument/2006/relationships" id="261" r:id="R715b0c84783d440d"/>
    <p:sldId xmlns:r="http://schemas.openxmlformats.org/officeDocument/2006/relationships" id="262" r:id="Rfd813e4822234656"/>
    <p:sldId xmlns:r="http://schemas.openxmlformats.org/officeDocument/2006/relationships" id="263" r:id="R7f2b8298f4414633"/>
    <p:sldId xmlns:r="http://schemas.openxmlformats.org/officeDocument/2006/relationships" id="264" r:id="R2e77a87db7bb4a24"/>
    <p:sldId xmlns:r="http://schemas.openxmlformats.org/officeDocument/2006/relationships" id="265" r:id="Rfcab42376b444c77"/>
    <p:sldId xmlns:r="http://schemas.openxmlformats.org/officeDocument/2006/relationships" id="266" r:id="R002140b542fa41b2"/>
    <p:sldId xmlns:r="http://schemas.openxmlformats.org/officeDocument/2006/relationships" id="267" r:id="R23eed942bac74283"/>
    <p:sldId xmlns:r="http://schemas.openxmlformats.org/officeDocument/2006/relationships" id="268" r:id="R40ec7a11a3564578"/>
    <p:sldId xmlns:r="http://schemas.openxmlformats.org/officeDocument/2006/relationships" id="269" r:id="Re7278f4697d74350"/>
    <p:sldId xmlns:r="http://schemas.openxmlformats.org/officeDocument/2006/relationships" id="270" r:id="R9da88138c72b458d"/>
    <p:sldId xmlns:r="http://schemas.openxmlformats.org/officeDocument/2006/relationships" id="271" r:id="R5f5891a21c7c418c"/>
    <p:sldId xmlns:r="http://schemas.openxmlformats.org/officeDocument/2006/relationships" id="272" r:id="R663643cf02a249c3"/>
    <p:sldId xmlns:r="http://schemas.openxmlformats.org/officeDocument/2006/relationships" id="273" r:id="R12327fab39ec4217"/>
    <p:sldId xmlns:r="http://schemas.openxmlformats.org/officeDocument/2006/relationships" id="274" r:id="Rc69617dfaa9c4db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301f456b3e246af" /><Relationship Type="http://schemas.openxmlformats.org/officeDocument/2006/relationships/slideMaster" Target="/ppt/slideMasters/slideMaster1.xml" Id="R396ac27ca4264aa2" /><Relationship Type="http://schemas.openxmlformats.org/officeDocument/2006/relationships/notesMaster" Target="/ppt/notesMasters/notesMaster1.xml" Id="Rf6ad6f80e6f94d71" /><Relationship Type="http://schemas.openxmlformats.org/officeDocument/2006/relationships/presProps" Target="/ppt/presProps.xml" Id="R02cb4f03092742a5" /><Relationship Type="http://schemas.openxmlformats.org/officeDocument/2006/relationships/tableStyles" Target="/ppt/tableStyles.xml" Id="R6866201a7baf492b" /><Relationship Type="http://schemas.openxmlformats.org/officeDocument/2006/relationships/slide" Target="/ppt/slides/slide1.xml" Id="R4b88c7d3562644de" /><Relationship Type="http://schemas.openxmlformats.org/officeDocument/2006/relationships/slide" Target="/ppt/slides/slide2.xml" Id="R43bd2031b2cb41be" /><Relationship Type="http://schemas.openxmlformats.org/officeDocument/2006/relationships/slide" Target="/ppt/slides/slide3.xml" Id="R1129e8a05d6e4c29" /><Relationship Type="http://schemas.openxmlformats.org/officeDocument/2006/relationships/slide" Target="/ppt/slides/slide4.xml" Id="Rb2a0d9e1997f4939" /><Relationship Type="http://schemas.openxmlformats.org/officeDocument/2006/relationships/slide" Target="/ppt/slides/slide5.xml" Id="Rcf60f297baf9467a" /><Relationship Type="http://schemas.openxmlformats.org/officeDocument/2006/relationships/slide" Target="/ppt/slides/slide6.xml" Id="R715b0c84783d440d" /><Relationship Type="http://schemas.openxmlformats.org/officeDocument/2006/relationships/slide" Target="/ppt/slides/slide7.xml" Id="Rfd813e4822234656" /><Relationship Type="http://schemas.openxmlformats.org/officeDocument/2006/relationships/slide" Target="/ppt/slides/slide8.xml" Id="R7f2b8298f4414633" /><Relationship Type="http://schemas.openxmlformats.org/officeDocument/2006/relationships/slide" Target="/ppt/slides/slide9.xml" Id="R2e77a87db7bb4a24" /><Relationship Type="http://schemas.openxmlformats.org/officeDocument/2006/relationships/slide" Target="/ppt/slides/slide10.xml" Id="Rfcab42376b444c77" /><Relationship Type="http://schemas.openxmlformats.org/officeDocument/2006/relationships/slide" Target="/ppt/slides/slide11.xml" Id="R002140b542fa41b2" /><Relationship Type="http://schemas.openxmlformats.org/officeDocument/2006/relationships/slide" Target="/ppt/slides/slide12.xml" Id="R23eed942bac74283" /><Relationship Type="http://schemas.openxmlformats.org/officeDocument/2006/relationships/slide" Target="/ppt/slides/slide13.xml" Id="R40ec7a11a3564578" /><Relationship Type="http://schemas.openxmlformats.org/officeDocument/2006/relationships/slide" Target="/ppt/slides/slide14.xml" Id="Re7278f4697d74350" /><Relationship Type="http://schemas.openxmlformats.org/officeDocument/2006/relationships/slide" Target="/ppt/slides/slide15.xml" Id="R9da88138c72b458d" /><Relationship Type="http://schemas.openxmlformats.org/officeDocument/2006/relationships/slide" Target="/ppt/slides/slide16.xml" Id="R5f5891a21c7c418c" /><Relationship Type="http://schemas.openxmlformats.org/officeDocument/2006/relationships/slide" Target="/ppt/slides/slide17.xml" Id="R663643cf02a249c3" /><Relationship Type="http://schemas.openxmlformats.org/officeDocument/2006/relationships/slide" Target="/ppt/slides/slide18.xml" Id="R12327fab39ec4217" /><Relationship Type="http://schemas.openxmlformats.org/officeDocument/2006/relationships/slide" Target="/ppt/slides/slide19.xml" Id="Rc69617dfaa9c4d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92fc5618b694f4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4c349884e794af2" /><Relationship Type="http://schemas.openxmlformats.org/officeDocument/2006/relationships/notesMaster" Target="/ppt/notesMasters/notesMaster1.xml" Id="Rc1b625842e7e462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c9166b41c444dfc" /><Relationship Type="http://schemas.openxmlformats.org/officeDocument/2006/relationships/notesMaster" Target="/ppt/notesMasters/notesMaster1.xml" Id="R219f3efd0057462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2065db2f25f47da" /><Relationship Type="http://schemas.openxmlformats.org/officeDocument/2006/relationships/notesMaster" Target="/ppt/notesMasters/notesMaster1.xml" Id="Rcbaf09fa5937405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629428aedc04a6b" /><Relationship Type="http://schemas.openxmlformats.org/officeDocument/2006/relationships/notesMaster" Target="/ppt/notesMasters/notesMaster1.xml" Id="R83329e6d12224d9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dc98114769d48c6" /><Relationship Type="http://schemas.openxmlformats.org/officeDocument/2006/relationships/notesMaster" Target="/ppt/notesMasters/notesMaster1.xml" Id="Re25c90c52ceb4db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acc0b8f8a444c68" /><Relationship Type="http://schemas.openxmlformats.org/officeDocument/2006/relationships/notesMaster" Target="/ppt/notesMasters/notesMaster1.xml" Id="R09ba4834459b414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f728360b5724b9f" /><Relationship Type="http://schemas.openxmlformats.org/officeDocument/2006/relationships/notesMaster" Target="/ppt/notesMasters/notesMaster1.xml" Id="R368cfd150ee549b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d4179a8a8c54e7c" /><Relationship Type="http://schemas.openxmlformats.org/officeDocument/2006/relationships/notesMaster" Target="/ppt/notesMasters/notesMaster1.xml" Id="R96c7284109514b9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e8ed5c35f4f411a" /><Relationship Type="http://schemas.openxmlformats.org/officeDocument/2006/relationships/notesMaster" Target="/ppt/notesMasters/notesMaster1.xml" Id="Re5e73f099aec45b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8fd6ae5873f4700" /><Relationship Type="http://schemas.openxmlformats.org/officeDocument/2006/relationships/notesMaster" Target="/ppt/notesMasters/notesMaster1.xml" Id="R14b0b1e73209497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9f7b23e0d4647e0" /><Relationship Type="http://schemas.openxmlformats.org/officeDocument/2006/relationships/notesMaster" Target="/ppt/notesMasters/notesMaster1.xml" Id="Rb58011aed683475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8511b0fd954980" /><Relationship Type="http://schemas.openxmlformats.org/officeDocument/2006/relationships/notesMaster" Target="/ppt/notesMasters/notesMaster1.xml" Id="Rd910cd9c10c24e4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578f49ba4bf4fe5" /><Relationship Type="http://schemas.openxmlformats.org/officeDocument/2006/relationships/notesMaster" Target="/ppt/notesMasters/notesMaster1.xml" Id="R7f0a7dd76e4041f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d2d63ba41bd4cca" /><Relationship Type="http://schemas.openxmlformats.org/officeDocument/2006/relationships/notesMaster" Target="/ppt/notesMasters/notesMaster1.xml" Id="R47f591f6436c410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8acb9f3af444a86" /><Relationship Type="http://schemas.openxmlformats.org/officeDocument/2006/relationships/notesMaster" Target="/ppt/notesMasters/notesMaster1.xml" Id="Rb30fbbbd700e45e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ed3c8ed7fe84a10" /><Relationship Type="http://schemas.openxmlformats.org/officeDocument/2006/relationships/notesMaster" Target="/ppt/notesMasters/notesMaster1.xml" Id="R533aba80e36b4f5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786fcf4e4384878" /><Relationship Type="http://schemas.openxmlformats.org/officeDocument/2006/relationships/notesMaster" Target="/ppt/notesMasters/notesMaster1.xml" Id="Rfa74d3a3e2824e1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10b3c623e174781" /><Relationship Type="http://schemas.openxmlformats.org/officeDocument/2006/relationships/notesMaster" Target="/ppt/notesMasters/notesMaster1.xml" Id="R7d06ce978a5d474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46cd93385ff48c0" /><Relationship Type="http://schemas.openxmlformats.org/officeDocument/2006/relationships/notesMaster" Target="/ppt/notesMasters/notesMaster1.xml" Id="Reb54a7393448432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a one-class capstone. It should feel like a historical and institutional narrative, not a final encyclopedia of doctrine.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Mention the common-law and securities evidence cautiously. Measurement, state capacity, politics, and complementary institutions prevent a simple causal ranking of legal families.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market-government comparison remains comparative. Public authority defines and enforces rules that private ordering cannot supply alone.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Coase spectrum example in its final place. The auction works because law first creates a legible object of exchange.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Runtime is a metaphor for an operating institutional environment. Platforms lower transaction cost and concentrate private authority.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line should anchor the technology portion. Faster execution can increase the value of logs, permissions, insurance, appeals, and public-law remedies.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predictions about autonomy. The durable analysis concerns delegation, observability, control, scale, and correction.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capstone inventory. Ask students which function would disappear if a technologist's ‘code replaces law’ claim were true.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book's recurring relay. Use one row verbally: property, contract, corporation, regulation, platform, or AI delegation.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methodological discipline joining Friedman, Coase, Demsetz, Buchanan, and the book's own frame.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the two-second share and part purchases. The final lesson is a portable way of thinking, not a prediction that legal technology moves in one direction.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two transactions to reveal the whole book. Computing is the surface; legal and economic institutions make the claims, authority, trust, and remedies credible.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book's thesis in its final form. Legal institutions do not merely command; they build capacities for decentralized and organized 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tell a triumphalist history. Each arrangement solves some conflicts and creates information, enforcement, distribution, or power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bridge from microeconomics to the book's institutional thesis. Legal structure is part of the market's operating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Rights must be clear enough for the relevant decision while avoiding commons, anticommons, holdout, and excessive boundary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only deliberately compact relay table in the deck. Read it as complementary functions, not sealed doctrinal boxes.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Recall Chapter 10's cautious verdict. Efficiency depends on information, participation, institutional correction, and interactions with statutes and regulation.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opening share purchase. The student can trade a claim without dividing the factory because the corporation owns the assets.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16: From Rights to Runtimes: The Long Arc of Legal Technology (canonical project draft).</a:t>
            </a:r>
          </a:p>
          <a:p xmlns:a="http://schemas.openxmlformats.org/drawingml/2006/main">
            <a:r>
              <a:t>- Law and Economics project evidence ledger: evidence/ch16_from_rights_to_runtimes.md.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5f42d024147c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46ada4125484c11" /><Relationship Type="http://schemas.openxmlformats.org/officeDocument/2006/relationships/slideLayout" Target="/ppt/slideLayouts/slideLayout1.xml" Id="R00b42eaea361482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42eaea361482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3d470cba74716" /><Relationship Type="http://schemas.openxmlformats.org/officeDocument/2006/relationships/notesSlide" Target="/ppt/notesSlides/notesSlide1.xml" Id="Rdb392cabe53f423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ee97e0aaa4cb1" /><Relationship Type="http://schemas.openxmlformats.org/officeDocument/2006/relationships/notesSlide" Target="/ppt/notesSlides/notesSlide10.xml" Id="Rdedd4f88df45499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607c46c146a4" /><Relationship Type="http://schemas.openxmlformats.org/officeDocument/2006/relationships/notesSlide" Target="/ppt/notesSlides/notesSlide11.xml" Id="R2fae2777cc79491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32088e79495c" /><Relationship Type="http://schemas.openxmlformats.org/officeDocument/2006/relationships/notesSlide" Target="/ppt/notesSlides/notesSlide12.xml" Id="R5511c4634843452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54639c2bc4966" /><Relationship Type="http://schemas.openxmlformats.org/officeDocument/2006/relationships/notesSlide" Target="/ppt/notesSlides/notesSlide13.xml" Id="R93bf22ee57e1402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c8804cd74e3d" /><Relationship Type="http://schemas.openxmlformats.org/officeDocument/2006/relationships/notesSlide" Target="/ppt/notesSlides/notesSlide14.xml" Id="Rf72904c9af4a45d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83e1d88a4de2" /><Relationship Type="http://schemas.openxmlformats.org/officeDocument/2006/relationships/notesSlide" Target="/ppt/notesSlides/notesSlide15.xml" Id="R0b29d3d04fbd40a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c2dd2ecc74c62" /><Relationship Type="http://schemas.openxmlformats.org/officeDocument/2006/relationships/notesSlide" Target="/ppt/notesSlides/notesSlide16.xml" Id="Rd81d7e9e6f9f4eb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8d9a1632346df" /><Relationship Type="http://schemas.openxmlformats.org/officeDocument/2006/relationships/notesSlide" Target="/ppt/notesSlides/notesSlide17.xml" Id="Rdbbe89c1d0614bb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cdc312f3b4c1b" /><Relationship Type="http://schemas.openxmlformats.org/officeDocument/2006/relationships/notesSlide" Target="/ppt/notesSlides/notesSlide18.xml" Id="R9a49fa3db35b4af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51e3412364763" /><Relationship Type="http://schemas.openxmlformats.org/officeDocument/2006/relationships/notesSlide" Target="/ppt/notesSlides/notesSlide19.xml" Id="R0f005cb22b70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f2b747271448e" /><Relationship Type="http://schemas.openxmlformats.org/officeDocument/2006/relationships/notesSlide" Target="/ppt/notesSlides/notesSlide2.xml" Id="Ra21f78dddb23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7903573a485d" /><Relationship Type="http://schemas.openxmlformats.org/officeDocument/2006/relationships/notesSlide" Target="/ppt/notesSlides/notesSlide3.xml" Id="R5f0190587714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3bdd4094c43c1" /><Relationship Type="http://schemas.openxmlformats.org/officeDocument/2006/relationships/notesSlide" Target="/ppt/notesSlides/notesSlide4.xml" Id="R548e9cbdef52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c6b035064077" /><Relationship Type="http://schemas.openxmlformats.org/officeDocument/2006/relationships/notesSlide" Target="/ppt/notesSlides/notesSlide5.xml" Id="Rbf134719a68d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ab37dd7b4261" /><Relationship Type="http://schemas.openxmlformats.org/officeDocument/2006/relationships/notesSlide" Target="/ppt/notesSlides/notesSlide6.xml" Id="R25b5cbcc2068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63b9d36440ce" /><Relationship Type="http://schemas.openxmlformats.org/officeDocument/2006/relationships/notesSlide" Target="/ppt/notesSlides/notesSlide7.xml" Id="R3c43429aefad4ee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7fbb39824b74" /><Relationship Type="http://schemas.openxmlformats.org/officeDocument/2006/relationships/notesSlide" Target="/ppt/notesSlides/notesSlide8.xml" Id="R691efc3841dc41d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b5e4095c4ae7" /><Relationship Type="http://schemas.openxmlformats.org/officeDocument/2006/relationships/notesSlide" Target="/ppt/notesSlides/notesSlide9.xml" Id="R886baafdd43f4ab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6EBEF2-AFEB-4624-8407-CF11E2656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C6E3DC-F6EB-4F77-9569-820FEE618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From Rights to Runtimes: The Long Arc of Legal Technology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887CB8-3489-4AA6-B0CC-82F92E006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FAE0A9-04FD-4DE3-9C0A-07E049277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2FC590-C52A-4F0F-A893-F587002BF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5D529F-2607-4E38-B596-600EB2ABD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3B4FD5-9B09-4642-93B1-AC8C554E9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RIGHTS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B1AACD-C2BD-45FB-B31B-C774181DB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907CC4-5281-4A91-BD81-AADC57C9D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SCALE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DFD61F-D033-47E9-A428-DEF38A259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A8E992-44CC-4B24-9AD3-539A05249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RUNTIMES</a:t>
            </a:r>
          </a:p>
        </p:txBody>
      </p:sp>
    </p:spTree>
    <p:extLst>
      <p:ext uri="{BB962C8B-B14F-4D97-AF65-F5344CB8AC3E}">
        <p14:creationId xmlns:p14="http://schemas.microsoft.com/office/powerpoint/2010/main" val="13081970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C4C2FC-106A-4143-9267-E926E4B01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D02803-91C9-44A5-B7A1-CE38A32FE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4C67DC-4381-4C29-8A4F-C10C39562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Scalable finance requires an institutional bundle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00A33C-9C63-44F2-87F2-72442655D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1DBD1B-7E35-4D86-8A50-4F413DA79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A1BA09-155F-4C64-AED1-B7C52C97D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70B6A6-C868-44D7-B493-9C18D775E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Transferable claims become credible through disclosure, accounting, intermediaries, liability, regulation, markets, and courts.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7E06DC-9279-4F94-A616-30DBEF7A4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 legal-origin label alone cannot produce trustworthy arm's-length investment.</a:t>
            </a:r>
          </a:p>
        </p:txBody>
      </p:sp>
    </p:spTree>
    <p:extLst>
      <p:ext uri="{BB962C8B-B14F-4D97-AF65-F5344CB8AC3E}">
        <p14:creationId xmlns:p14="http://schemas.microsoft.com/office/powerpoint/2010/main" val="206262123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981BD3-3F14-43B5-ADD6-4E37A0D14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1CA5A9-8B0C-481D-A35A-C3AE09745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FC5FE4-2C35-4027-B9F4-8B9A64E2A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Public governance coordinates at scale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33FF50-7F45-4F27-98D8-611360B9E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11DD74-5554-4100-81CB-0D72CEE8F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FB291C-CCAA-4912-8B00-8CE99A8E9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F3E84B-9469-4301-9BB1-BFD4C298D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Regulation and antitrust address externalities, information, collective action, market power, and systemic risk.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42CC72-FDA6-422F-9817-4D75C5BFC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They also create information, incentive, error, capture, and legitimacy problems inside the governing institution.</a:t>
            </a:r>
          </a:p>
        </p:txBody>
      </p:sp>
    </p:spTree>
    <p:extLst>
      <p:ext uri="{BB962C8B-B14F-4D97-AF65-F5344CB8AC3E}">
        <p14:creationId xmlns:p14="http://schemas.microsoft.com/office/powerpoint/2010/main" val="9543068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C5B845-C585-43C0-B195-689700726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4B63FE-FE4D-49CD-9D81-65A4885D0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8ABF5E-5210-415E-86CF-7265C43FB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7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Spectrum auctions combine public definition and decentralized pricing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A50E8A-5B31-4A82-B864-13090DA0A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519DDC-D5EA-43EE-BDBF-6B6A15E33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A9FDBD-2B65-44FC-8E8D-6E3816DCC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46105C-2363-4B13-A81A-EAC2D27E4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DEFINE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CE51FB-9FC2-4272-9A8B-43435E859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34304E-6796-4B0C-A7F8-1D98F1FE7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Public authority specifies interference rights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F029B5-87F3-4F89-90CE-B1FC95B40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PRICE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44C18C-D1BB-422F-9C91-737F1EB52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03BCEE-3B1D-4C24-B84A-05F418D5C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Auction uses bids to reveal relative value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C1D3DC-E540-4DB7-8F33-17BFFA97D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GOVERN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699D17-DD5F-4F2C-B58C-2E42E5AD8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85C457-5DBD-4DB1-A4FF-A43081E5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Rules handle transfer, concentration, and enforcement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C4C8B8-4C68-445E-A5BC-102998B7C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Public and market institutions can be complements rather than substitutes.</a:t>
            </a:r>
          </a:p>
        </p:txBody>
      </p:sp>
    </p:spTree>
    <p:extLst>
      <p:ext uri="{BB962C8B-B14F-4D97-AF65-F5344CB8AC3E}">
        <p14:creationId xmlns:p14="http://schemas.microsoft.com/office/powerpoint/2010/main" val="85925347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75DB1A-BF68-4A47-B108-5415FA249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D3CA3F-79F1-44AB-9B9A-28AE6ACB7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2D5D76-8DB4-4BF1-9303-E2E600716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Platforms become private runtimes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892ADF-CBFD-4518-B75C-2425E5F80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75FDBE-F47C-4F03-BD47-814FB87C1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0F25F6-7B18-48E4-B314-323C46323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6AA8F3-BA36-4CE4-B8A7-EE191998A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They match users, define participation, order information, execute payments, enforce rules, and operate appeals.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DD3E07-9025-498F-82E1-E9315FEDF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Their efficiency comes from integrated governance; their power comes from controlling the same infrastructure.</a:t>
            </a:r>
          </a:p>
        </p:txBody>
      </p:sp>
    </p:spTree>
    <p:extLst>
      <p:ext uri="{BB962C8B-B14F-4D97-AF65-F5344CB8AC3E}">
        <p14:creationId xmlns:p14="http://schemas.microsoft.com/office/powerpoint/2010/main" val="169817750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58DC95-C60A-4E3D-8088-5B17A8CD6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87A568-0CE4-409A-9501-3DCE34D8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395095-B8F1-4763-8569-1AB6A453B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Execution is not interpretation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D614EB-500D-4104-8DC9-54B119D4E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F7B4AA-7F4B-49EE-8793-E8400777B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674776-19AB-4CCF-9A11-85A890E5E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2C87E5-0A12-453B-A459-DD4122033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Code can execute a specified instruction; it cannot settle every question of fact, authority, mistake, responsibility, or legitimacy.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683737-0234-46B0-9F41-0FDA85EC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External data, ambiguous objectives, incomplete contracts, and correction remain institutional problems.</a:t>
            </a:r>
          </a:p>
        </p:txBody>
      </p:sp>
    </p:spTree>
    <p:extLst>
      <p:ext uri="{BB962C8B-B14F-4D97-AF65-F5344CB8AC3E}">
        <p14:creationId xmlns:p14="http://schemas.microsoft.com/office/powerpoint/2010/main" val="19880312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19F7CE-1980-402B-B1B2-27A959DBD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E1852F-C34B-4790-A2AC-C749ACD7C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805732-7BCC-4333-BE06-BBAB97442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AI delegation changes familiar agency problems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F341E8-7CE8-4C61-80F4-41E5A07F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2C354C-DD97-4032-A97F-9DFDC3ED4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2C0EA3-6F54-4288-8C1E-946D242B9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2F4FA1-C812-4201-8689-01F9D45A0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OBJECTIVE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461061-CE80-49A7-8203-4A97F2E4C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699A2E-E8CD-499C-BCB6-11CAC3B7C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The principal wants an outcome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EBAA94-4089-4890-B395-781C413FD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METRIC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A18438-774B-49E1-8E30-2EDC73A9B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A2BFD6-1759-4E6C-A4D5-4B3B15137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The system receives an incomplete proxy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8C258C-942F-4B41-9254-4E74CA4D2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SCALE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7B7EB5-4410-4F44-83A7-7424A59F1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6D76D8-333D-4185-85F0-403CEB9BB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Decisions become faster and more numerous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FF3CEB-1B30-4E22-A539-852F1D91C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RESPONSIBILITY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A4E9FB-4B15-4D56-87F2-C3829CBB2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049955-89D6-4A65-9F9B-7051C526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Humans and entities retain authority and risk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11B7BC-8DA2-46FB-9C24-BC39F6BA1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Technology can lower decision cost while increasing monitoring and correlated-failure cost.</a:t>
            </a:r>
          </a:p>
        </p:txBody>
      </p:sp>
    </p:spTree>
    <p:extLst>
      <p:ext uri="{BB962C8B-B14F-4D97-AF65-F5344CB8AC3E}">
        <p14:creationId xmlns:p14="http://schemas.microsoft.com/office/powerpoint/2010/main" val="4065446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BCE790-79F5-437E-A288-7858DB416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D76E60-BF80-4125-90FD-19E46A5FB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9FFFB1-5F16-4750-B4FA-59529E1A9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What law still does in a computational system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10BCA1-B220-4308-BD01-21B114BD6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0A4A8F-4D8C-463C-8FF1-5FF811304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0243E9-E11A-4398-9A02-826D3CCF6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CCEE2D-85B0-49A0-B227-1039D4E0B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DD519F-9BBC-4370-BCE7-A377E6B53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Defines ownership, identity, authority, and transferable claims.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20E94F-5D22-4DAE-9B43-F47701453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7650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757764-87F9-4613-98D9-BEFA8239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8602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Makes promises and organizational actions attributable.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0BAEC2-A421-4EDD-8B09-AF450B4F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622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6FED68-8DE7-4642-8524-E6CF14EF5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97180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Sets duties toward people outside the transaction.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F99363-E9CF-4070-BFAB-621565AB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480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49382F-2CB1-4AAF-8194-900DF0F87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5757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Creates procedures for notice, review, evidence, and correction.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F937CB-355A-4E96-BC86-F3296A4BF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338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40B0A7-057B-4B1A-BC34-E7FAA6FB7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4335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Allocates responsibility, insurance, and residual risk.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B7360A-27EF-4D99-A55B-121E14C34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1960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753342-5E24-49CF-A330-D7737E87C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2912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Supplies legitimate coercive enforcement and public constraints.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F8D962-63F5-48C1-812B-C87DA7582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12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Automation changes interfaces; it does not remove the need for legal functions.</a:t>
            </a:r>
          </a:p>
        </p:txBody>
      </p:sp>
    </p:spTree>
    <p:extLst>
      <p:ext uri="{BB962C8B-B14F-4D97-AF65-F5344CB8AC3E}">
        <p14:creationId xmlns:p14="http://schemas.microsoft.com/office/powerpoint/2010/main" val="137377602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A27097-EB4C-45BA-B22C-4636D3435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822861-1794-4075-9C3A-95031D8C7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65963E-A33A-47FE-BFCF-55486331B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Every institutional gain creates a governance question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16911C-F2A4-4ECB-803E-FC55F2657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0C785C-7281-41C2-BB55-3FE037079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28242B-68FA-4AF1-935E-1D4D82C8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62D9AB-30DC-45A7-AE85-0DA00F73D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6CD31E-3C1E-4209-81FB-6467DA327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BOTTLENECK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21D575-1D3F-49DE-B180-DF539D5A2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coordination cost limits cooperation?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DC35B2-4BD7-4A49-A1D0-AF80945CF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E46235-1270-420A-8149-22DDDA1DC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7C182D-953E-485A-AAD5-05DC38455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INSTITUTION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920487-1F49-443D-9B44-18A8C7315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rule or organization reduces it?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CF0679-4A45-4C49-A379-EE2AFCE22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6716BA-6155-4AEF-8E85-072C14BF9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42DAA4-367C-42B1-A952-1CD7BF066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CAPACITY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EDFB9E-E07C-4F11-B640-9AAEA1AD8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new scale becomes possible?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2F3AD6-5C71-4DFF-9BFD-25B0A9F56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109C6C-FA8A-4CC0-A47D-03DA696BB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6581A7-02B9-45A4-A14C-BB2E26493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COST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4C256AC-5B5D-470A-9D63-839303E14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agency, error, power, or legitimacy problem appears?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9A330C4-DC7E-4B62-A835-FCA73B918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Institutional analysis follows the new problem created by the solution.</a:t>
            </a:r>
          </a:p>
        </p:txBody>
      </p:sp>
    </p:spTree>
    <p:extLst>
      <p:ext uri="{BB962C8B-B14F-4D97-AF65-F5344CB8AC3E}">
        <p14:creationId xmlns:p14="http://schemas.microsoft.com/office/powerpoint/2010/main" val="203528256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5D83B0-84B3-4C8C-9C5E-1E073A34B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13A1AA-37D9-4C0C-92D3-0DCE9A696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383DA8-790F-4049-A4F2-426C918E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Realistic comparison rejects perfect alternatives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1B7A8D-9C6C-450D-8E64-9E314F0E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8AD757-F8EA-41DD-96F9-C6F1EE07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EAC1A8-8D9C-4C19-A42F-B477592AA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74D4B2-4D53-4AD2-B9D4-21B3D3E6B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INCOMPLETE DIAGNOSIS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F386EC-7E21-4545-B8E6-76C11A10B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266124-6711-4E6D-ABA6-07648DF19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The market failed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97670F-1FE0-4399-AF50-632DE98E1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74AFF9-4D02-4CCB-923F-BE2C167E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The court is slow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402BFA-687E-4A31-8B38-2872B7F3B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73E6B9-3A11-4F5E-8812-2AC3DE483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The agency lacks expertise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7EEB80-94C7-4ECC-B98A-897EF323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5FA1F5-E55E-4F81-A2C1-73545D57C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COMPLETE INQUIRY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056F18-13D4-4D25-8BD7-3D7648C24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428C6C-5C15-46C2-B7C4-BDEEC6B7E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Compared with which feasible institution?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D87D98-A69A-42D4-B4C7-C5CE6FE7C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172783-F741-47AF-BBEE-D8952F6C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0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information and incentive does each use?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64ACDD-B8D8-4ED2-9E2D-AA3CE29E0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6D70DC-C120-4266-9DA1-DE8245CF8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error and enforcement costs remain?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416AA8-BCCD-4767-AB21-27837EE07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Compare institutional bundles under the same standard.</a:t>
            </a:r>
          </a:p>
        </p:txBody>
      </p:sp>
    </p:spTree>
    <p:extLst>
      <p:ext uri="{BB962C8B-B14F-4D97-AF65-F5344CB8AC3E}">
        <p14:creationId xmlns:p14="http://schemas.microsoft.com/office/powerpoint/2010/main" val="201750160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152E3F-704A-4327-A3AF-FBA33EE8A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5AE3C5-D6F4-48B0-AD16-6D2C710C9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10C781-250C-4274-911C-B784EEF5B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Four questions travel beyond the book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A67F96-C22F-4558-BA7F-2BAD79EE5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D2C3EC-8FAD-42AA-9623-C5620807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FBD149-2DAB-46DF-9A1F-4891A7268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403C4A-D2F9-4522-A961-B40AB0A06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E53C2F-7E3C-4788-9C2A-06080C29D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coordination problem or conflict must be solved?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E4F4C4-A91B-4B70-899C-923DF2867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116C5F-6676-47DE-B7B5-9008C15EF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information and incentives does the institution use?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1DC2AF-F0ED-4F96-A965-DC720EB3E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64CB49-5AD0-4C91-A04A-2CE7CD050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new agency, enforcement, distribution, or power cost does it create?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9ED165-5334-4204-8C70-D69DB0CDD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9A725E-FF7B-4298-A667-0BBF5045E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37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feasible alternative performs better, and what evidence would change the conclusion?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957979-DB6F-4D71-A84B-C55F124A6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23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Rights become organizations, rules, and runtimes, but institutional tradeoffs remain.</a:t>
            </a:r>
          </a:p>
        </p:txBody>
      </p:sp>
    </p:spTree>
    <p:extLst>
      <p:ext uri="{BB962C8B-B14F-4D97-AF65-F5344CB8AC3E}">
        <p14:creationId xmlns:p14="http://schemas.microsoft.com/office/powerpoint/2010/main" val="4587622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C4160F5-D02F-4B7A-BC02-7CD705283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A70535-9275-4F02-B8DB-13DD33774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C4975A-5796-4D8F-943D-34F7E82C7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factory you never visit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EA9B43-ED61-481F-BA83-E4398D527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4C8C14-2F4B-4561-B58C-563361ADC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1AE0D1-F306-4EF3-A82A-66DCC3D94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610B97-39C7-4FF0-8FE1-A988FADF8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student buys one share while the factory's AI agent purchases a replacement part across borders.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0D328E-2CDA-44CD-B80F-FBA937692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VISIBLE TRANSACTION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4C8C84-D7EF-463C-8CD2-5741C0181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F5D7D7-A667-451D-810E-914E6ECA0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few taps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2E941C-2EB1-4E95-B5A1-F3F208A61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59C142-93A7-416C-A489-F3E5D6EA5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Transferable claim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66FD7B-415F-438D-8753-B2DAA831C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B96214-FACF-49B2-A16A-5D61F3093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Automated purchase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6089E5-E5B4-480D-9AC0-1C3EA18B0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64E11A-5A55-4836-899B-8BFF792FA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HIDDEN INFRASTRUCTURE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0009DD-6855-4C47-BE1A-47822EF98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55EA04-329A-4A9B-B40B-E66500B75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Property and contract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B4BE88-7BA3-493E-88E3-076C6E7C0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973703F-68A9-45F2-A5D4-0E2E756AB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Corporation, finance, and courts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5257CD-314E-4F49-9F43-0EB616FC6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1547F4-E7E3-4DF4-A0CE-7CBAB08BF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Platforms, code, and public law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1C7533-6671-4FD0-B004-EAD4E4A3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What accumulated institutions make two seconds of cooperation possible?</a:t>
            </a:r>
          </a:p>
        </p:txBody>
      </p:sp>
    </p:spTree>
    <p:extLst>
      <p:ext uri="{BB962C8B-B14F-4D97-AF65-F5344CB8AC3E}">
        <p14:creationId xmlns:p14="http://schemas.microsoft.com/office/powerpoint/2010/main" val="141391571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AEA0D8-0BE3-44CA-BCFE-CC935ED67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39FC5E-CF9B-4B8A-A6F5-7C1D51F8A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2F003D-5FE0-45E9-AD99-231407F25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Legal rules are coordination technologies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21C868-393B-4A9A-BA40-1BD057336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92F25E-23D4-46F2-92EC-FD9DB86F0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BF5F5C-533A-4D8E-802C-0058B51B3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B838B2-D0B8-421F-A878-55B547608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They define rights, structure bargaining, process information, allocate authority, and organize enforcement.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813FD8-71BE-4717-B4FB-F91F857BD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They make cooperation possible among people with different objectives, limited information, and scarce resources.</a:t>
            </a:r>
          </a:p>
        </p:txBody>
      </p:sp>
    </p:spTree>
    <p:extLst>
      <p:ext uri="{BB962C8B-B14F-4D97-AF65-F5344CB8AC3E}">
        <p14:creationId xmlns:p14="http://schemas.microsoft.com/office/powerpoint/2010/main" val="6068081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45EAC7-61F3-48AF-8187-33C70E49B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81C1F3-31DB-467B-BCB5-F44BEF1D3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3B8F29-AB57-4891-ADED-B748FE66D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Scarcity creates an institutional choice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4A982B-2D79-4BA9-93CA-138221402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9A076D-435E-4E12-8595-1320E66BB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D45F63-E50A-43D3-AC29-C00A7004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67E02F-4A11-4CE1-B372-9F93433FD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FORCE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BFF359-A42B-4C30-B488-FC6C63123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27DBDF-A954-4DC3-9FD1-E0A49A36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Seizure, defense, and retaliation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5B2049-7AF9-4F50-978A-D10CB09AD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HIERARCHY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FA205F-AED2-4518-BB88-59D5BA869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041B77-33AD-4B92-9761-3DFB5D655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Central direction and agency cost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F27E81-458B-49F7-8782-A265CDE21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NORMS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72E275-7689-4E70-A709-A8BE9E391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D0B151-B450-427A-88BF-546D13ED9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Reputation and repeated interaction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86A3EE-420A-490C-B034-CB09E0073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RIGHTS AND EXCHANGE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EF6418-50F1-4D1A-9AD7-BEB13A4E3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3932A5-BBD8-4C5B-8B3D-7DB7F9B85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Decentralized decision and transfer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A09A77-1A4E-4812-BBD2-0E800468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24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Modern systems combine institutions rather than move through one inevitable sequence.</a:t>
            </a:r>
          </a:p>
        </p:txBody>
      </p:sp>
    </p:spTree>
    <p:extLst>
      <p:ext uri="{BB962C8B-B14F-4D97-AF65-F5344CB8AC3E}">
        <p14:creationId xmlns:p14="http://schemas.microsoft.com/office/powerpoint/2010/main" val="265469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B315E4-3E8B-4501-BC65-9AFFB7E88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F1491B-D7A3-47F1-A2D1-501C1E141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B8D8D7-1AE1-4AFB-B29E-3D68380C7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Prices depend on legal infrastructure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59C8E3-C5FD-482B-9BE4-B881FAD68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318E33-5F8E-44A0-A60A-CC63C1A86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4848E0-9FCA-4E1D-B81E-3E0BA029C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CD295C-BADC-44A2-9876-0A3E04E97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price can coordinate plans only after institutions define what may be transferred, who may commit, what information is credible, and how violation is remedied.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FFFA10-7650-45C5-AA00-3088E1E4D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Markets are not outside law; they are built from rights, promises, records, organizations, and enforcement.</a:t>
            </a:r>
          </a:p>
        </p:txBody>
      </p:sp>
    </p:spTree>
    <p:extLst>
      <p:ext uri="{BB962C8B-B14F-4D97-AF65-F5344CB8AC3E}">
        <p14:creationId xmlns:p14="http://schemas.microsoft.com/office/powerpoint/2010/main" val="409429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70B98F-F615-4186-804D-239371952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3584F4-0DD5-4072-B7F8-82EE43AB6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11F895-3D5A-4850-AAD5-9B7AB4A57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Rights support decentralized exchange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29E6F2-1A30-4001-A86B-30E4A304A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E9600D-D49D-40F1-A6A5-DAF52C7C8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3A1640-1FEA-47F7-A8BF-6033AD36D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765C2C-B7F2-4AFE-A6C0-414CB65F3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B4CCEB-6A20-41FE-A8DC-4FCC94380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DEFINE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24AEF1-4C5C-4DB8-91A6-144AE4C5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may decide?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9F22F5-6D30-4173-98C8-4E22903E5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DB802B-D5BE-4E50-BFA1-737EC0B43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5867FD-ECFE-43F7-BFE8-3FDDA74F9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SECURE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874040-7A1C-45A6-A5EC-373133F1B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Protect use and investment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C4332D-8A4F-4F20-BA73-612024BB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B8F689-AA19-40CB-A4B1-98661564C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0529AA-A181-43C7-A7E8-52F631696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DIVIDE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DC8159-FA2A-48B4-9773-C1826D6AC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Lease, license, pledge, or share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AE69A0-1D3A-4419-B95C-3B3A4ABC7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F785B7-3C5A-47FC-830C-91A993684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DCA26E-D9BA-4B9B-9712-39EA59FA0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TRANSFER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531EB5-8793-4317-AA24-6901504D3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Move claims toward higher-valued uses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C1F51B-8064-4707-803D-2C6447B09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virtue is workable definition, not maximum exclusion.</a:t>
            </a:r>
          </a:p>
        </p:txBody>
      </p:sp>
    </p:spTree>
    <p:extLst>
      <p:ext uri="{BB962C8B-B14F-4D97-AF65-F5344CB8AC3E}">
        <p14:creationId xmlns:p14="http://schemas.microsoft.com/office/powerpoint/2010/main" val="122013224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B998729-8E01-437A-B791-97DA4B2FF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DFBD69-616B-407A-80E2-AB842987E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515917-D9CE-4BEA-9108-760C3A4F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Legal fields form a complementary architecture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1E6BC0-5AEE-47E6-8A59-4B2A55A3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596EF6-B7CF-4931-93C2-C4FB09B8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2BE3A6-E8B3-45B1-9BE1-85AA6A8E6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A580F2-D014-46A6-AD71-2CCB36C87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18E0BE-3D2D-48F1-86D5-909AE98EC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Field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27F53D-73C8-4468-BFD2-94054F81D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676400"/>
            <a:ext cx="7905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9E89A2-2D97-472F-9B64-6BD50F8B5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1733550"/>
            <a:ext cx="775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Coordination function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29CB5B-34BF-4E36-B9CE-B2B3FC5D0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2479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A1A92F-AA24-4B5F-B819-787EC3E94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050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Property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8A8414-FFA9-45F2-83EE-25B0050D4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247900"/>
            <a:ext cx="7905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87C58A-66E5-4F2E-AE0A-FB2BCC2DF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2305050"/>
            <a:ext cx="775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Defines protected positions and decision rights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D44681-82DB-49AF-B97F-9FECBEC71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8194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789538-1AC7-47FA-B7B1-9557C0BE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8765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Contract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B97047-F491-44E3-990A-5D1FF1822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819400"/>
            <a:ext cx="7905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F16036-FB2D-42B0-90FF-95A29FA5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2876550"/>
            <a:ext cx="775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Extends cooperation and risk allocation across time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0993BB-2AA8-41E3-A901-8422515DB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3909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6AD4A5-EFD9-4317-B45A-52B5C7FC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4480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Tort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0EDFBE-2B9E-4B43-B2F7-C5674F68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390900"/>
            <a:ext cx="7905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56617F-70B6-4889-B74C-A3F02168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448050"/>
            <a:ext cx="775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Addresses nonconsensual accident costs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3B9B6D-BEC1-46FA-9F81-694E65A82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9624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AC84853-7907-4097-8478-C6A3415B3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0195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Crime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F3A92AD-5BDC-4083-BE04-62CF4A732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962400"/>
            <a:ext cx="7905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6434F44-136A-4ECD-8353-111D9B5CC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4019550"/>
            <a:ext cx="775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Adds public enforcement against selected violations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7BBC15A-C00C-408C-A2C2-7AB0A903A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5339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E9BF6F7-1CC2-4F00-8E15-C6E53B34E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5910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Procedure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F724EDA-AFB8-487A-B6BC-19C37D34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533900"/>
            <a:ext cx="7905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CB9EE25-FC57-4DB5-AACC-DD0C19B1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4591050"/>
            <a:ext cx="775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Turns contested claims into enforceable decisions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165447C-2D39-48B0-8153-1D2AB4624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51054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D66A4A8-7AD4-41D3-9E3A-3E87E32D9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51625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Corporations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FF2CF2-6D5A-4D8F-8C0E-B404AC5F1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105400"/>
            <a:ext cx="7905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5B8FB43-9CD7-499D-B93B-63DF33584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5162550"/>
            <a:ext cx="775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Stabilize assets, authority, and transferable claims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A2F971B-A127-44A4-9F12-EEE692F89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No single field can support complex exchange by itself.</a:t>
            </a:r>
          </a:p>
        </p:txBody>
      </p:sp>
    </p:spTree>
    <p:extLst>
      <p:ext uri="{BB962C8B-B14F-4D97-AF65-F5344CB8AC3E}">
        <p14:creationId xmlns:p14="http://schemas.microsoft.com/office/powerpoint/2010/main" val="14605350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800F4E-5040-4565-B25B-C99A842BB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284FF5-D1AB-4E98-AA1C-BB77B1E29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5E042D-987D-4D25-976B-3DD272D51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Common law supplies adaptation and path dependence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7A9222-5348-4761-9847-D3A0FF29A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10655C-7C6A-4EB7-888B-9682FCC8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4008CE-885F-45F1-A265-68CE364B5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A75805-534E-4FB4-90C1-443E19A90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PRECEDENT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B5EF3F-341F-4799-9DB6-9BBED6352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7586C4-EF15-4F5D-B1A1-FDC8BA85B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Coordinates expectations and settlement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698DD9-AD39-4C4E-9187-E14B87D9D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LEARNING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4779B3-4B9C-41E9-9FFB-E5F82D521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D3E7C9-2D9B-4C43-8A3E-7455A0551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Concrete disputes reveal new problems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4485DF-3F71-41C3-B0FF-5DD2B96FA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SELECTION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5FC5A4-0689-44AD-81C9-B3928D6BE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DC210B-FF01-46F2-BD8A-2C3F4457A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Only some harms and parties reach court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CCDD2F-6179-43E8-8C55-D4870F7BC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Case-by-case development can improve rules and preserve error.</a:t>
            </a:r>
          </a:p>
        </p:txBody>
      </p:sp>
    </p:spTree>
    <p:extLst>
      <p:ext uri="{BB962C8B-B14F-4D97-AF65-F5344CB8AC3E}">
        <p14:creationId xmlns:p14="http://schemas.microsoft.com/office/powerpoint/2010/main" val="69905700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47C7A1-9012-4DE2-8263-B3EF5DE95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47C259-18F1-4685-9F16-52A356878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60563B-852D-4E4E-823E-756968D7B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Corporations make durable scale possible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E8FD2A-40AC-4A7B-BB7C-9B07C13E0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7F0BC2-0BB0-4A1F-8A63-8F82060FB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8F3208-78B0-4DC8-AD61-EE57ECEBD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9ED12E-482E-4EB5-8B45-81EDC6102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entity keeps productive assets intact while investors enter and leave and managers exercise delegated authority.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537AAC-855E-4AD6-B4F1-8B268CB5E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Asset partitioning, limited liability, capital lock-in, shares, and governance support scale while creating agency and risk-shifting problems.</a:t>
            </a:r>
          </a:p>
        </p:txBody>
      </p:sp>
    </p:spTree>
    <p:extLst>
      <p:ext uri="{BB962C8B-B14F-4D97-AF65-F5344CB8AC3E}">
        <p14:creationId xmlns:p14="http://schemas.microsoft.com/office/powerpoint/2010/main" val="12376095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2026-08-02T15:32:16.7260000Z</dcterms:created>
  <dcterms:modified xsi:type="dcterms:W3CDTF">2026-08-02T15:32:16.7260000Z</dcterms:modified>
</coreProperties>
</file>