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58209370ed947f7" /><Relationship Type="http://schemas.openxmlformats.org/officeDocument/2006/relationships/extended-properties" Target="/docProps/app.xml" Id="Rbac332917b3f4223" /><Relationship Type="http://schemas.openxmlformats.org/officeDocument/2006/relationships/officeDocument" Target="/ppt/presentation.xml" Id="Ra95f4d2062f9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74529bb3dd49c8"/>
  </p:sldMasterIdLst>
  <p:notesMasterIdLst>
    <p:notesMasterId xmlns:r="http://schemas.openxmlformats.org/officeDocument/2006/relationships" r:id="R1c59bcf1d37f407d"/>
  </p:notesMasterIdLst>
  <p:sldIdLst>
    <p:sldId xmlns:r="http://schemas.openxmlformats.org/officeDocument/2006/relationships" id="256" r:id="Ra003f64085cf465c"/>
    <p:sldId xmlns:r="http://schemas.openxmlformats.org/officeDocument/2006/relationships" id="257" r:id="R373a9b6f232d4290"/>
    <p:sldId xmlns:r="http://schemas.openxmlformats.org/officeDocument/2006/relationships" id="258" r:id="Reb97369b184a40ca"/>
    <p:sldId xmlns:r="http://schemas.openxmlformats.org/officeDocument/2006/relationships" id="259" r:id="R9b15a83912344224"/>
    <p:sldId xmlns:r="http://schemas.openxmlformats.org/officeDocument/2006/relationships" id="260" r:id="R4cb5b25dcc384ce9"/>
    <p:sldId xmlns:r="http://schemas.openxmlformats.org/officeDocument/2006/relationships" id="261" r:id="R407a200d65524aaa"/>
    <p:sldId xmlns:r="http://schemas.openxmlformats.org/officeDocument/2006/relationships" id="262" r:id="Re285d1073cdc43f3"/>
    <p:sldId xmlns:r="http://schemas.openxmlformats.org/officeDocument/2006/relationships" id="263" r:id="R0ddc7b7fa9614c42"/>
    <p:sldId xmlns:r="http://schemas.openxmlformats.org/officeDocument/2006/relationships" id="264" r:id="R97b61019cb604839"/>
    <p:sldId xmlns:r="http://schemas.openxmlformats.org/officeDocument/2006/relationships" id="265" r:id="R3140f8e4861141ac"/>
    <p:sldId xmlns:r="http://schemas.openxmlformats.org/officeDocument/2006/relationships" id="266" r:id="R19c386708e314288"/>
    <p:sldId xmlns:r="http://schemas.openxmlformats.org/officeDocument/2006/relationships" id="267" r:id="R238d2c722ea04a3f"/>
    <p:sldId xmlns:r="http://schemas.openxmlformats.org/officeDocument/2006/relationships" id="268" r:id="R70daca496d2d4f27"/>
    <p:sldId xmlns:r="http://schemas.openxmlformats.org/officeDocument/2006/relationships" id="269" r:id="R17068e4c80b444b6"/>
    <p:sldId xmlns:r="http://schemas.openxmlformats.org/officeDocument/2006/relationships" id="270" r:id="R281ecf6566624b07"/>
    <p:sldId xmlns:r="http://schemas.openxmlformats.org/officeDocument/2006/relationships" id="271" r:id="R90b3dcc79efb4962"/>
    <p:sldId xmlns:r="http://schemas.openxmlformats.org/officeDocument/2006/relationships" id="272" r:id="R507238b4dd364a65"/>
    <p:sldId xmlns:r="http://schemas.openxmlformats.org/officeDocument/2006/relationships" id="273" r:id="Rac9baebd6c4c403e"/>
    <p:sldId xmlns:r="http://schemas.openxmlformats.org/officeDocument/2006/relationships" id="274" r:id="Rf4f2fed8774e4bb3"/>
    <p:sldId xmlns:r="http://schemas.openxmlformats.org/officeDocument/2006/relationships" id="275" r:id="R0019b15b7cab494c"/>
    <p:sldId xmlns:r="http://schemas.openxmlformats.org/officeDocument/2006/relationships" id="276" r:id="R0ee8e3605f284fd2"/>
    <p:sldId xmlns:r="http://schemas.openxmlformats.org/officeDocument/2006/relationships" id="277" r:id="R72cf7df7c4194658"/>
    <p:sldId xmlns:r="http://schemas.openxmlformats.org/officeDocument/2006/relationships" id="278" r:id="R6ecf176dce8f49c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b94107ac8a04020" /><Relationship Type="http://schemas.openxmlformats.org/officeDocument/2006/relationships/slideMaster" Target="/ppt/slideMasters/slideMaster1.xml" Id="Rac74529bb3dd49c8" /><Relationship Type="http://schemas.openxmlformats.org/officeDocument/2006/relationships/notesMaster" Target="/ppt/notesMasters/notesMaster1.xml" Id="R1c59bcf1d37f407d" /><Relationship Type="http://schemas.openxmlformats.org/officeDocument/2006/relationships/presProps" Target="/ppt/presProps.xml" Id="R61778a259e104cca" /><Relationship Type="http://schemas.openxmlformats.org/officeDocument/2006/relationships/tableStyles" Target="/ppt/tableStyles.xml" Id="R8153c94f1479487f" /><Relationship Type="http://schemas.openxmlformats.org/officeDocument/2006/relationships/slide" Target="/ppt/slides/slide1.xml" Id="Ra003f64085cf465c" /><Relationship Type="http://schemas.openxmlformats.org/officeDocument/2006/relationships/slide" Target="/ppt/slides/slide2.xml" Id="R373a9b6f232d4290" /><Relationship Type="http://schemas.openxmlformats.org/officeDocument/2006/relationships/slide" Target="/ppt/slides/slide3.xml" Id="Reb97369b184a40ca" /><Relationship Type="http://schemas.openxmlformats.org/officeDocument/2006/relationships/slide" Target="/ppt/slides/slide4.xml" Id="R9b15a83912344224" /><Relationship Type="http://schemas.openxmlformats.org/officeDocument/2006/relationships/slide" Target="/ppt/slides/slide5.xml" Id="R4cb5b25dcc384ce9" /><Relationship Type="http://schemas.openxmlformats.org/officeDocument/2006/relationships/slide" Target="/ppt/slides/slide6.xml" Id="R407a200d65524aaa" /><Relationship Type="http://schemas.openxmlformats.org/officeDocument/2006/relationships/slide" Target="/ppt/slides/slide7.xml" Id="Re285d1073cdc43f3" /><Relationship Type="http://schemas.openxmlformats.org/officeDocument/2006/relationships/slide" Target="/ppt/slides/slide8.xml" Id="R0ddc7b7fa9614c42" /><Relationship Type="http://schemas.openxmlformats.org/officeDocument/2006/relationships/slide" Target="/ppt/slides/slide9.xml" Id="R97b61019cb604839" /><Relationship Type="http://schemas.openxmlformats.org/officeDocument/2006/relationships/slide" Target="/ppt/slides/slide10.xml" Id="R3140f8e4861141ac" /><Relationship Type="http://schemas.openxmlformats.org/officeDocument/2006/relationships/slide" Target="/ppt/slides/slide11.xml" Id="R19c386708e314288" /><Relationship Type="http://schemas.openxmlformats.org/officeDocument/2006/relationships/slide" Target="/ppt/slides/slide12.xml" Id="R238d2c722ea04a3f" /><Relationship Type="http://schemas.openxmlformats.org/officeDocument/2006/relationships/slide" Target="/ppt/slides/slide13.xml" Id="R70daca496d2d4f27" /><Relationship Type="http://schemas.openxmlformats.org/officeDocument/2006/relationships/slide" Target="/ppt/slides/slide14.xml" Id="R17068e4c80b444b6" /><Relationship Type="http://schemas.openxmlformats.org/officeDocument/2006/relationships/slide" Target="/ppt/slides/slide15.xml" Id="R281ecf6566624b07" /><Relationship Type="http://schemas.openxmlformats.org/officeDocument/2006/relationships/slide" Target="/ppt/slides/slide16.xml" Id="R90b3dcc79efb4962" /><Relationship Type="http://schemas.openxmlformats.org/officeDocument/2006/relationships/slide" Target="/ppt/slides/slide17.xml" Id="R507238b4dd364a65" /><Relationship Type="http://schemas.openxmlformats.org/officeDocument/2006/relationships/slide" Target="/ppt/slides/slide18.xml" Id="Rac9baebd6c4c403e" /><Relationship Type="http://schemas.openxmlformats.org/officeDocument/2006/relationships/slide" Target="/ppt/slides/slide19.xml" Id="Rf4f2fed8774e4bb3" /><Relationship Type="http://schemas.openxmlformats.org/officeDocument/2006/relationships/slide" Target="/ppt/slides/slide20.xml" Id="R0019b15b7cab494c" /><Relationship Type="http://schemas.openxmlformats.org/officeDocument/2006/relationships/slide" Target="/ppt/slides/slide21.xml" Id="R0ee8e3605f284fd2" /><Relationship Type="http://schemas.openxmlformats.org/officeDocument/2006/relationships/slide" Target="/ppt/slides/slide22.xml" Id="R72cf7df7c4194658" /><Relationship Type="http://schemas.openxmlformats.org/officeDocument/2006/relationships/slide" Target="/ppt/slides/slide23.xml" Id="R6ecf176dce8f49c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080eeb893774be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3a913399ba344ca" /><Relationship Type="http://schemas.openxmlformats.org/officeDocument/2006/relationships/notesMaster" Target="/ppt/notesMasters/notesMaster1.xml" Id="R232a645f765747f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d980df462e94c06" /><Relationship Type="http://schemas.openxmlformats.org/officeDocument/2006/relationships/notesMaster" Target="/ppt/notesMasters/notesMaster1.xml" Id="R8aca546df3584b3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56e822b2a514e64" /><Relationship Type="http://schemas.openxmlformats.org/officeDocument/2006/relationships/notesMaster" Target="/ppt/notesMasters/notesMaster1.xml" Id="R2bcfea971c95404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7a28df0c02f44df" /><Relationship Type="http://schemas.openxmlformats.org/officeDocument/2006/relationships/notesMaster" Target="/ppt/notesMasters/notesMaster1.xml" Id="R7c5b7535a6a0474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91182fdeec84ff0" /><Relationship Type="http://schemas.openxmlformats.org/officeDocument/2006/relationships/notesMaster" Target="/ppt/notesMasters/notesMaster1.xml" Id="R5eb931b1b90847f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df9e80acfc14b9c" /><Relationship Type="http://schemas.openxmlformats.org/officeDocument/2006/relationships/notesMaster" Target="/ppt/notesMasters/notesMaster1.xml" Id="R7cea032ff35c41a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890b4a518c64997" /><Relationship Type="http://schemas.openxmlformats.org/officeDocument/2006/relationships/notesMaster" Target="/ppt/notesMasters/notesMaster1.xml" Id="R66081fe50620480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3280fd570da4c42" /><Relationship Type="http://schemas.openxmlformats.org/officeDocument/2006/relationships/notesMaster" Target="/ppt/notesMasters/notesMaster1.xml" Id="Rb48529154d8d434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34d1226ab43446a" /><Relationship Type="http://schemas.openxmlformats.org/officeDocument/2006/relationships/notesMaster" Target="/ppt/notesMasters/notesMaster1.xml" Id="Rf525f1f41d41447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2b6fe0440ef4428" /><Relationship Type="http://schemas.openxmlformats.org/officeDocument/2006/relationships/notesMaster" Target="/ppt/notesMasters/notesMaster1.xml" Id="R0ccca762c07f411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bc4931f09984e8c" /><Relationship Type="http://schemas.openxmlformats.org/officeDocument/2006/relationships/notesMaster" Target="/ppt/notesMasters/notesMaster1.xml" Id="Ra962dbcf3e354bc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85cadbb34714a4d" /><Relationship Type="http://schemas.openxmlformats.org/officeDocument/2006/relationships/notesMaster" Target="/ppt/notesMasters/notesMaster1.xml" Id="R668d54dd905349a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92a7af5aca14a1e" /><Relationship Type="http://schemas.openxmlformats.org/officeDocument/2006/relationships/notesMaster" Target="/ppt/notesMasters/notesMaster1.xml" Id="R3326d1312eee48d0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97fa66a9439f4e21" /><Relationship Type="http://schemas.openxmlformats.org/officeDocument/2006/relationships/notesMaster" Target="/ppt/notesMasters/notesMaster1.xml" Id="R49c8c10e77b14de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2d45689e6c9a4b8b" /><Relationship Type="http://schemas.openxmlformats.org/officeDocument/2006/relationships/notesMaster" Target="/ppt/notesMasters/notesMaster1.xml" Id="Rf40a03aa64d04779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c9a533ef0b64343" /><Relationship Type="http://schemas.openxmlformats.org/officeDocument/2006/relationships/notesMaster" Target="/ppt/notesMasters/notesMaster1.xml" Id="R00a9f6758fde492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1531744fab8492d" /><Relationship Type="http://schemas.openxmlformats.org/officeDocument/2006/relationships/notesMaster" Target="/ppt/notesMasters/notesMaster1.xml" Id="R218603cb0a314c0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a640231d815417f" /><Relationship Type="http://schemas.openxmlformats.org/officeDocument/2006/relationships/notesMaster" Target="/ppt/notesMasters/notesMaster1.xml" Id="R678a224d25d24f5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7d1b00374ed4897" /><Relationship Type="http://schemas.openxmlformats.org/officeDocument/2006/relationships/notesMaster" Target="/ppt/notesMasters/notesMaster1.xml" Id="Rb8b569fb912e462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5a34b85b854427a" /><Relationship Type="http://schemas.openxmlformats.org/officeDocument/2006/relationships/notesMaster" Target="/ppt/notesMasters/notesMaster1.xml" Id="R74f5709eaf034a8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31ba85c00424775" /><Relationship Type="http://schemas.openxmlformats.org/officeDocument/2006/relationships/notesMaster" Target="/ppt/notesMasters/notesMaster1.xml" Id="Rda3933ae528642b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21cf26b7b31414e" /><Relationship Type="http://schemas.openxmlformats.org/officeDocument/2006/relationships/notesMaster" Target="/ppt/notesMasters/notesMaster1.xml" Id="R51f71b6a5e53400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364dce181e84a58" /><Relationship Type="http://schemas.openxmlformats.org/officeDocument/2006/relationships/notesMaster" Target="/ppt/notesMasters/notesMaster1.xml" Id="Ra5a35bfd3a12451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chapter narrative and speculative without becoming prediction-heavy. A single automated replacement-part purchase carries the earlier law-and-economics framework into platforms, code, and AI.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the replacement-part purchase from authority and listing through payment and appeal. Each layer reduces one cost and introduces characteristic failure modes.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- Project-original accepted TikZ figure and QA asset: figures/ch15_platforms_code_and_ai/.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oracle problem in accessible terms. Verification establishes that a signal satisfied a rule, not that the underlying world was correctly understood.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Code makes incompleteness visible rather than solving it. Natural-language standards, human review, and public law may remain necessary around rigid execution.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Freeze the facts and resist immediate blame. The answer can change when one fact changes: known defect, ignored approval setting, ambiguous listing, or external sabotage.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Apply least-cost avoidance, scale, insurance, and information. Responsibility may be divided because several precautions are complementary.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carries Chapter 7's activity-level insight into AI. Human approval of every low-risk transaction may be wasteful; risk-based thresholds can adapt to stakes and confidence.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an unsafe component harming a worker or neighbor. Liability limits between seller and buyer do not automatically bind outsiders.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platform's dispute system affects expected value before the purchase. Cheap first-line automation should be paired with escalation for unusual or high-stakes cases.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governance within the platform from competition among platforms. Portability and multi-homing can strengthen exit without replacing public-law constraints.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Treat attribution as a factual and legal inquiry, not an assumption that the AI signed in its own right.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scenario unfold through the deck. The technology lowers search and execution costs while relocating information, agency, and correction problems.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a universal strict-liability answer. Control, causation, entry, innovation, insurance, and activity-level effects determine the appropriate scope.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brief. The chapter's main task is integrating institutions, not repeating the antitrust chapter.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chapter's narrative payoff. The old tools remain powerful when applied to the actual transaction architecture.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with the replacement part rather than a forecast. Students should be able to map a new technology using the book's established reasoning tools.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 principal-agent problem in computational form. Good performance on the instruction can still harm the principal.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assume AI personhood. Attribution turns on deployment, permission, representation, contract, and reasonable reliance under governing law.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Platforms are not merely neutral bulletin boards. Their architecture governs participants through contract, ownership, code, data, and control of access.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what each field actually proves. A product-family number may look precise while hiding incompatible revisions.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the seller-buyer contract, platform-user contracts, AI-provider terms, payment arrangement, and insurance.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fully irreversible system may deter opportunism and magnify honest mistakes. Correction rights are part of the product architecture.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simple arithmetic: one-tenth the error rate with one hundred times the transactions produces ten times as many errors, holding severity constant.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15: Platforms, Code, and AI: New Questions for Law and Economics (canonical project draft).</a:t>
            </a:r>
          </a:p>
          <a:p xmlns:a="http://schemas.openxmlformats.org/drawingml/2006/main">
            <a:r>
              <a:t>- Law and Economics project evidence ledger: evidence/ch15_platforms_code_and_ai.md.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be24019834e8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b67ae7773ee4a61" /><Relationship Type="http://schemas.openxmlformats.org/officeDocument/2006/relationships/slideLayout" Target="/ppt/slideLayouts/slideLayout1.xml" Id="R593fdc903e3a40f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fdc903e3a40f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4bd8ba54b478d" /><Relationship Type="http://schemas.openxmlformats.org/officeDocument/2006/relationships/notesSlide" Target="/ppt/notesSlides/notesSlide1.xml" Id="Rc02af9dd8108444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d8b24e5054465" /><Relationship Type="http://schemas.openxmlformats.org/officeDocument/2006/relationships/image" Target="/ppt/media/image.png" Id="R4bca97a9c74d465d" /><Relationship Type="http://schemas.openxmlformats.org/officeDocument/2006/relationships/notesSlide" Target="/ppt/notesSlides/notesSlide10.xml" Id="Rd29337a38cc6453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5e63d5b1049d3" /><Relationship Type="http://schemas.openxmlformats.org/officeDocument/2006/relationships/notesSlide" Target="/ppt/notesSlides/notesSlide11.xml" Id="R00df4986e1b648e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efaace02e4fe2" /><Relationship Type="http://schemas.openxmlformats.org/officeDocument/2006/relationships/notesSlide" Target="/ppt/notesSlides/notesSlide12.xml" Id="Rd13ad8d895d74f0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63491fd364333" /><Relationship Type="http://schemas.openxmlformats.org/officeDocument/2006/relationships/notesSlide" Target="/ppt/notesSlides/notesSlide13.xml" Id="Rf075a5f17e864a6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8eb59e9b74bfc" /><Relationship Type="http://schemas.openxmlformats.org/officeDocument/2006/relationships/notesSlide" Target="/ppt/notesSlides/notesSlide14.xml" Id="R960612f71d234f4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5ac88a6144080" /><Relationship Type="http://schemas.openxmlformats.org/officeDocument/2006/relationships/notesSlide" Target="/ppt/notesSlides/notesSlide15.xml" Id="Rce228a7b235442d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2dfcefc544cbc" /><Relationship Type="http://schemas.openxmlformats.org/officeDocument/2006/relationships/notesSlide" Target="/ppt/notesSlides/notesSlide16.xml" Id="R4977fe3bb157467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703be88054d65" /><Relationship Type="http://schemas.openxmlformats.org/officeDocument/2006/relationships/notesSlide" Target="/ppt/notesSlides/notesSlide17.xml" Id="R6cd4f713ff24480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c4732eff14194" /><Relationship Type="http://schemas.openxmlformats.org/officeDocument/2006/relationships/notesSlide" Target="/ppt/notesSlides/notesSlide18.xml" Id="R93c7935d943d46f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9007f700a48e8" /><Relationship Type="http://schemas.openxmlformats.org/officeDocument/2006/relationships/notesSlide" Target="/ppt/notesSlides/notesSlide19.xml" Id="R01ac5ac305b8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786891a4d45d4" /><Relationship Type="http://schemas.openxmlformats.org/officeDocument/2006/relationships/notesSlide" Target="/ppt/notesSlides/notesSlide2.xml" Id="R421c18e415d648c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5baf70a3404c" /><Relationship Type="http://schemas.openxmlformats.org/officeDocument/2006/relationships/notesSlide" Target="/ppt/notesSlides/notesSlide20.xml" Id="R6ff2161349bb465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c31467c0f4d7b" /><Relationship Type="http://schemas.openxmlformats.org/officeDocument/2006/relationships/notesSlide" Target="/ppt/notesSlides/notesSlide21.xml" Id="R5e7b2df80a3e4f7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62647f6cc4a39" /><Relationship Type="http://schemas.openxmlformats.org/officeDocument/2006/relationships/notesSlide" Target="/ppt/notesSlides/notesSlide22.xml" Id="Rfc6bf600655943f8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7bf4191d44e73" /><Relationship Type="http://schemas.openxmlformats.org/officeDocument/2006/relationships/notesSlide" Target="/ppt/notesSlides/notesSlide23.xml" Id="Ra3fd230acc38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14ded5b414baa" /><Relationship Type="http://schemas.openxmlformats.org/officeDocument/2006/relationships/notesSlide" Target="/ppt/notesSlides/notesSlide3.xml" Id="R975e35793996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8833f50db4179" /><Relationship Type="http://schemas.openxmlformats.org/officeDocument/2006/relationships/notesSlide" Target="/ppt/notesSlides/notesSlide4.xml" Id="R59f7adbbdcbc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e89b1ad59496d" /><Relationship Type="http://schemas.openxmlformats.org/officeDocument/2006/relationships/notesSlide" Target="/ppt/notesSlides/notesSlide5.xml" Id="R04d06e058d13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004d54fce4e3f" /><Relationship Type="http://schemas.openxmlformats.org/officeDocument/2006/relationships/notesSlide" Target="/ppt/notesSlides/notesSlide6.xml" Id="R7d260d7e4267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9cc3cb3b94d64" /><Relationship Type="http://schemas.openxmlformats.org/officeDocument/2006/relationships/notesSlide" Target="/ppt/notesSlides/notesSlide7.xml" Id="R51714625322d464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b744cf92c4c2a" /><Relationship Type="http://schemas.openxmlformats.org/officeDocument/2006/relationships/notesSlide" Target="/ppt/notesSlides/notesSlide8.xml" Id="Rb9a09daab64147e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b24faa43c48a4" /><Relationship Type="http://schemas.openxmlformats.org/officeDocument/2006/relationships/notesSlide" Target="/ppt/notesSlides/notesSlide9.xml" Id="Rc48bf5945f9f446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931BB6-19E2-479D-88D5-3742F023A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95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6B86DE-9F3D-49FC-982B-DD79C7383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762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Platforms, Code, and AI: New Questions for Law and Economics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37FB77-4C2C-476A-9ACF-D8BE3D52D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B2B2F1-73F2-44B7-9206-0ECF2D0AE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Rules, Rights, and Runtimes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0535E2-7E4E-4F5A-8526-817EA10EC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Law and Economics in the Age of 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7B6D2C-C5A5-4837-8DD0-219A28495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B928B0-0FAB-4C0F-898F-415D6C0B0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819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DELEGATION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25D7FA-0120-40E5-936A-CEB0B25EA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86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99DFB0-89A6-4EE8-9B35-2A1C513AE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05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EXECUTION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051594-344E-43E1-B455-90284D893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72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C3F226-07FA-4876-91D9-C3DC842E4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91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CORRECTION</a:t>
            </a:r>
          </a:p>
        </p:txBody>
      </p:sp>
    </p:spTree>
    <p:extLst>
      <p:ext uri="{BB962C8B-B14F-4D97-AF65-F5344CB8AC3E}">
        <p14:creationId xmlns:p14="http://schemas.microsoft.com/office/powerpoint/2010/main" val="99636188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910FFE-5DE0-4EC2-B99A-D0B6C9583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30AA574-9F4D-40D7-A7D5-C09147DEA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AFD4D4-1BD2-40DB-B381-228B750A4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93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One transaction runs through several governance layers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BE7CC7-0F5E-4385-AE93-E46C997D5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55B0EE-974E-4F07-A7CB-692F7F67C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5181DD-EE3A-4448-83C8-2B5542FF8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ca97a9c74d465d"/>
          <a:stretch xmlns:a="http://schemas.openxmlformats.org/drawingml/2006/main"/>
        </p:blipFill>
        <p:spPr>
          <a:xfrm xmlns:a="http://schemas.openxmlformats.org/drawingml/2006/main">
            <a:off x="1372561" y="1352550"/>
            <a:ext cx="9446877" cy="4476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A26C4B-9664-419B-90B3-A6686C39C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Technology changes where governance occurs; it does not eliminate governance.</a:t>
            </a:r>
          </a:p>
        </p:txBody>
      </p:sp>
    </p:spTree>
    <p:extLst>
      <p:ext uri="{BB962C8B-B14F-4D97-AF65-F5344CB8AC3E}">
        <p14:creationId xmlns:p14="http://schemas.microsoft.com/office/powerpoint/2010/main" val="10112181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652D44-75C5-4A2F-BBAB-3C411793E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15EFEC-4BBA-4164-AA56-4A8A2222D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98168C-BCE7-4A04-9440-4744C8EA0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Automatic payment is not automatic truth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CE372D-5E72-49C4-9C33-8A9FDC051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4458A0-31F5-468B-8CBC-17E168FCB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376518-80F4-4071-BA25-E75CE5F0B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FEE8C4-1382-4C89-BE33-80DE27131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Code can release money when specified data arrive, but it cannot prove that the data measure the legally relevant fact.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C020C0-C357-4DAC-A0DD-A4F3C94F3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Sensor integrity, identity, authority, quality, fraud, mistake, and changed circumstances remain external governance problems.</a:t>
            </a:r>
          </a:p>
        </p:txBody>
      </p:sp>
    </p:spTree>
    <p:extLst>
      <p:ext uri="{BB962C8B-B14F-4D97-AF65-F5344CB8AC3E}">
        <p14:creationId xmlns:p14="http://schemas.microsoft.com/office/powerpoint/2010/main" val="159437455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168022-A3D5-405E-B2C8-EC0D11F47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3AF945-A914-44A9-B41A-36B0C846B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05DD64-61D7-4F32-9703-F632F84E8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Incomplete contracts survive inside code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9F3CB2-0AE8-4A37-A7FF-630FE8226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FCB76E-FB9D-4564-8C59-0597BB899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8FEAB1-283F-4B6D-BB96-F420337C2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849354-E1BC-434C-B29F-8113A362F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program executes the contingencies designers specified and remains silent about those they omitted.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24C0EF-C7C8-45A1-B18A-011E24BB7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More specification can reduce ambiguity while increasing complexity, brittleness, exploit surface, and update cost.</a:t>
            </a:r>
          </a:p>
        </p:txBody>
      </p:sp>
    </p:spTree>
    <p:extLst>
      <p:ext uri="{BB962C8B-B14F-4D97-AF65-F5344CB8AC3E}">
        <p14:creationId xmlns:p14="http://schemas.microsoft.com/office/powerpoint/2010/main" val="168111346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D6DB54-D61E-4B70-A40E-DD185D0F3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8EEC54-FD91-4EFC-A030-4AB1D729E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E207FF-1654-46DF-8D58-88677CA8F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failure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013594-16C4-4C75-A823-5CE8D699C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70D393-062B-4DA8-A435-86B3F3BD2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B6605C-1554-4047-96F5-B084998BC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AEB624-D256-42EA-B031-3FC462486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module fits the product-family number but not the factory's revision; installation causes an $80,000 shutdown.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9B1E3B-4CAD-4C8A-AA06-8CF09ADBC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POSSIBLE SOURCE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86E4E8-3AA7-4840-B5BB-A5CB18EFF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5D1C30-6D15-4EF6-9AE4-D645B009F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Misleading seller listing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5878C8-CF3E-452B-9431-20166B91A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9724A0-4D6B-4BB3-9AEF-6B0A2A48A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Poor platform schema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FFB38F-D242-4ADB-9085-118648FD2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2CAB26-771C-43DA-A8BF-7FC7B023F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Agent metric omitted revision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28E4E4-6442-4D80-AA20-1198BF19A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ACAF2D-6B64-47CB-B02A-6B305B2BF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POSSIBLE RESPONSE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35D2E0-FF55-452A-8F91-817C5D40D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4F9FD4-130F-4ECC-9244-12E7281D8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Contract remedy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64AF253-B444-437C-9A2B-6E271CEB7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FEBCBE1-71A2-4A7B-91DE-D83B82A44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Platform refund or appeal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14A1434-0758-4800-A761-D85227C8A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F0F32A2-E17E-432D-A530-67E4EA376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Tort, insurance, or regulation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9617D7E-9F5B-405B-B4D9-ED0159EB3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Who could have prevented this failure most cheaply and reliably?</a:t>
            </a:r>
          </a:p>
        </p:txBody>
      </p:sp>
    </p:spTree>
    <p:extLst>
      <p:ext uri="{BB962C8B-B14F-4D97-AF65-F5344CB8AC3E}">
        <p14:creationId xmlns:p14="http://schemas.microsoft.com/office/powerpoint/2010/main" val="124135933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DEF5600-A6A9-43AA-991F-2A100020B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341A315-D6DF-4130-BF88-091AB27F1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3D59BF-C3A5-4AD2-8243-81D2715EE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Responsibility should follow controllable margins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918020-B9AB-4B79-960D-D48E7143E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6552FB-B1E7-49A6-AF45-FA35A2078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91DAD4-3091-4D23-B1CD-AA208D750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C0EC1D-669C-4435-8E70-0465633CC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SELLER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A5150A-96F5-42BC-8019-B12E3E514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132851-E3CC-4764-B733-318965B33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Product description, compatibility, and warranty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4F2E81-D2A7-4C07-B301-51E14B21D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OWNER OR AI PROVIDER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BCB13A-3479-4A28-98D0-2F28621A6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B296FF-1B91-45D0-A997-8DBE78565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3788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Instruction, permissions, testing, and monitoring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859704-9A4E-4323-98C1-1A0289882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PLATFORM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AF3253-F3CA-4A5F-B8C0-16E9FFC1E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B9F30B-4CF0-4EF3-BC26-53EB66ED6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Data schema, ranking, payment, and appeal at scale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B4919A-8CDF-4481-AB54-A5426CB8D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INSURER OR REGULATOR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FB75EE-28B8-4C15-B3BF-CA103189D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81CA7B-FE2E-4E75-A90F-251088908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6863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Pricing, systemic signals, standards, and backstop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6C8207-2165-4C72-9318-EB4FD5902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41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Do not assign an actor responsibility for a margin it cannot observe or change.</a:t>
            </a:r>
          </a:p>
        </p:txBody>
      </p:sp>
    </p:spTree>
    <p:extLst>
      <p:ext uri="{BB962C8B-B14F-4D97-AF65-F5344CB8AC3E}">
        <p14:creationId xmlns:p14="http://schemas.microsoft.com/office/powerpoint/2010/main" val="9489390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C8DADF-27A2-44E1-8769-4F53F9F9B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68B68C-702E-4471-99C4-F644CB0AE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673616-91D5-4ED7-BF16-536FEC56F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Scale changes activity-level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0DD8AA-8F4C-4356-A59F-60A0158E9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CA0CCB-3227-4CA0-B47C-85EDF3DB1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E14438-293F-4A9B-8EF6-6CC0FD110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BB184C-128C-46FA-8955-9C9C59EAC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Even a safer automated transaction can create more aggregate harm if it multiplies the number, speed, or correlation of transactions.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5DBEFF-57D7-4396-860F-87E9BF799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Governance must monitor per-transaction error, severity, total activity, and common-mode failure.</a:t>
            </a:r>
          </a:p>
        </p:txBody>
      </p:sp>
    </p:spTree>
    <p:extLst>
      <p:ext uri="{BB962C8B-B14F-4D97-AF65-F5344CB8AC3E}">
        <p14:creationId xmlns:p14="http://schemas.microsoft.com/office/powerpoint/2010/main" val="15489831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233800-43E3-4B7C-BDB9-F283A7705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EB10FD-6556-40B5-B3B3-B34A04FD1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00F806-5B1B-4F2E-A6E0-EC14C6DF2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9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Contract harm and third-party harm need different tools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FD6343-B60C-4ACE-A84E-8929F0DF7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5B00BC-4F2C-44E4-99AF-FDB1FCA1C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21FF2E-23C8-44F9-95FA-7BF3ED4C6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439843-1C25-4A5F-A8AD-F4EC31256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CONTRACTING PARTIES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471AE9-0745-4C3C-BFDB-288A509BE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2C54081-3E55-4269-AF62-23EE5F731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allocate warranty and remedies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6BA5CA-3E27-46BF-9413-00CCFAD3D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70F2FE-DD75-4015-B4A2-50914471B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price some risk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7303EE-71CF-4FD8-91EF-67FA9A222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AA910D-C1AF-43E7-8642-440B27B66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Platform may supply private process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5166EF-C01D-42EC-937D-44EBF374C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CD81BA-19D2-4352-8D25-2767EB955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THIRD PARTIES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36FC50-719F-4D37-AA19-0BC5019A1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0D9170-2133-4A40-BC8E-BCA9B13C1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Did not consent to terms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FBE02D-E6E5-4BD5-82FF-B831581D0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8D51AE-94A8-4A1E-89BA-AA8167039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May face physical or systemic harm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DC66AE0-59E5-4EAA-8558-C8BE62E82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21EC56E-29DB-485A-A6DE-199EC2156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Tort and regulation become more important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9EB3D4E-4FAA-44E5-9473-F79AD7AF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74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Private agreement cannot fully govern costs imposed outside the transaction.</a:t>
            </a:r>
          </a:p>
        </p:txBody>
      </p:sp>
    </p:spTree>
    <p:extLst>
      <p:ext uri="{BB962C8B-B14F-4D97-AF65-F5344CB8AC3E}">
        <p14:creationId xmlns:p14="http://schemas.microsoft.com/office/powerpoint/2010/main" val="197227776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4C67AA-95F2-4C7F-AE8A-172D76AF4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D43D3B-EFDE-48D3-BD5B-A9B541FF1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F9DBA6-94F8-4552-B97B-524C90687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private appeal is part of the transaction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6FA694-7BDD-4513-8D3F-E3873A84A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CD83F7-705E-41FF-8961-6EFA90CB5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CEA99F-4E76-4968-84ED-1F6B20CEE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1DE431-F0A2-4CED-AC16-C1D0F90AE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D50A7B-5D3F-4D2D-819D-BF3A7E353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NOTICE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D365C4-0EAA-42C5-9019-2D6534F9F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State the decision and reason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F87BFEB-9AFD-444C-B8B3-52F0A5536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20C8C2-CBC5-40C3-8AAE-BE13B9925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042321-7741-4E29-8472-1999739B4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RESPONSE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1E1024B-1A9C-44A1-AEBA-4E62F5AD7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Submit missing facts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5706EC-2EF9-444D-AF22-9591B3F3D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EDE012F-CD4F-43F7-9C36-0014947D5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346364-44F3-4DBD-A39B-88A9FB66B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REVIEW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FD4616-1235-422A-B5D7-41489C139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Escalate by stakes and novelty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D7BF22-8635-4BFE-A12E-D77A13504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0877D3-CDAC-40AB-BC4B-E173699D1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BAD3CA-3268-47CE-90BE-AB3DC789E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LEARNING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3F00AB9-375B-42FE-995E-74AEB68BC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Update rules and models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2482B7-B84C-4459-A094-A802548C4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Procedure is an error-correction technology inside private governance.</a:t>
            </a:r>
          </a:p>
        </p:txBody>
      </p:sp>
    </p:spTree>
    <p:extLst>
      <p:ext uri="{BB962C8B-B14F-4D97-AF65-F5344CB8AC3E}">
        <p14:creationId xmlns:p14="http://schemas.microsoft.com/office/powerpoint/2010/main" val="81486454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BAB59D0-472A-477B-BCBA-47EAE190B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83B967-B414-4BA9-9C72-70AC19DDC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EC8660-9F3C-4692-B181-0690158FD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Exit and voice constrain private power differently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3D146E-5349-43E9-863C-9C641300B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FBA833-97E0-492B-8EFA-4E99BE3F7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60918B-32FB-4AFA-A1D4-9DD3C9E22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C4EE06-7D8B-4F78-A477-33E7A2A42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EXIT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6E921C-B85D-457D-A8C5-9B53ADADC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A59BAF-7039-4987-8DF5-B8CA56B13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Switch platform, provider, or payment system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A34D68-9FFC-4B00-8A1B-B6217BE00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VOICE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71D178-1805-461A-9B02-C3A1DF569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4226F7-4D81-4EF8-98AA-782623F80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Appeal, complain, organize, or influence rules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DB9BB2-41F6-4600-B335-17997C3AD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DEPENDENCY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F1932A-F4E5-468F-9B8F-CD2FAEED7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3E513D-8E3E-46B7-84D2-9B44301E6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Network effects, data, reputation, and switching costs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50EA73B-7A69-44E7-99C8-74F31BD09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2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Good private procedure can coexist with weak competition among governance systems.</a:t>
            </a:r>
          </a:p>
        </p:txBody>
      </p:sp>
    </p:spTree>
    <p:extLst>
      <p:ext uri="{BB962C8B-B14F-4D97-AF65-F5344CB8AC3E}">
        <p14:creationId xmlns:p14="http://schemas.microsoft.com/office/powerpoint/2010/main" val="119333888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D4C070-34BF-497E-8F34-2F7E82CD4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D32AF8-DAD6-4BE9-A768-5E87EE2F9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4DF97A-1207-4720-ADD2-9D5BE9D4F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legal aftermath begins with attribution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B63E2B-176D-44E2-910A-BBBC582DF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9A6492-612B-410E-A960-DEEEF97DF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16329E-8C21-40BB-8AC7-75D10B33A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CB12DB-41B4-4B9E-AC46-1B2166BE5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Which person or entity made the transaction, and what authority did the counterparty reasonably observe?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4D8A12-15D9-404F-9C46-A6954C4D0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Logs, permissions, representations, and deployment choices become evidence of agency and responsibility.</a:t>
            </a:r>
          </a:p>
        </p:txBody>
      </p:sp>
    </p:spTree>
    <p:extLst>
      <p:ext uri="{BB962C8B-B14F-4D97-AF65-F5344CB8AC3E}">
        <p14:creationId xmlns:p14="http://schemas.microsoft.com/office/powerpoint/2010/main" val="194681703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16973D-1676-43B4-B37E-E35DFD25D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A85916-EE45-4676-AF13-6E4BF6F3F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3C0D3F-E7A7-4832-B913-265C5192F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replacement part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8226A3-5BC7-4EC7-8A7E-927B219C7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520C17-053D-4A67-87C0-59501E051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4983B1-7349-43FB-8B58-195043B25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C451CE-481A-4F70-9F26-B0B8A211B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72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factory's AI purchasing agent finds a control module on a global marketplace and completes the transaction without a human conversation.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7B80E7-326D-4CCA-8BD1-C0EC746B8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WHAT LOOKS EASY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595B40-19E0-45CC-A599-8FA545EF5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1FACB2-7BAB-4290-881A-596B77B9D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Search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DC72B8-A2BF-411B-BF7B-072BEEA59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16582F-51E1-4277-8E6F-A80321B3B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Comparison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0F8B78-3E74-4A56-98BC-5E2B72446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B9D545-AA49-476D-999F-B1C5CA544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Agreement and payment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69786C-2C98-4691-9BB7-E97B6A0AF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FFE222-E818-4A94-BD7C-EA0A5A6CE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WHAT REMAINS HIDDEN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F00FF22-F266-4F8F-B8C7-C7210D147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C92FD7-05CD-40BE-BB8C-A50C0E0FB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Authority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CF5B18-7E7B-41EE-9CFA-D2BF320F0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5DA911B-C338-44E1-AC55-7D82E8E5B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Verification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0225EB1-9224-4ADF-B267-84A01F600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E6E6D4-0545-48A9-8058-2AD3864F1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Responsibility and appeal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2E69E2-9A98-43D2-91B6-D17A20E88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Which legal and private institutions make the transaction possible?</a:t>
            </a:r>
          </a:p>
        </p:txBody>
      </p:sp>
    </p:spTree>
    <p:extLst>
      <p:ext uri="{BB962C8B-B14F-4D97-AF65-F5344CB8AC3E}">
        <p14:creationId xmlns:p14="http://schemas.microsoft.com/office/powerpoint/2010/main" val="30054296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6F9C69-18C9-4A1E-90B5-1F6B3C556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7A4780-8CB9-43A3-9A10-2C7088B15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EFC770-39CA-4411-AF94-1F2AC4553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55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Ex ante rules and ex post liability can complement each other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6AD04F-6491-43CE-BC32-E6A5ABD0A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45C3FF-07F7-4872-A7F1-19B16C365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91CA35-7EF5-4607-8753-7D46B2284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E48567-BA2C-483C-B320-72196582B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EX ANTE GOVERNANCE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A788AD-5211-4188-B37D-7449B2E5C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705883-FA57-4ECF-8760-C5AC863AA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92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Permissions, standards, testing, and insurance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AAA99A-263A-4340-9533-6EC48F4C5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15415F-F48F-4ADC-9420-399873B59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Useful for repeatable systemic risk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B27BE5-D8BB-4916-8B9D-7ED4AECD6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90E1C4-5278-4CEA-8AFA-8D57CA511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lag and block variation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6E83F4-05B2-4616-9F9C-C985E1814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3C3665-D807-4597-98D9-37A149CEE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EX POST RESPONSIBILITY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59D2F0-EE32-49F0-8F6C-9007A8535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FDB0E6-BCBA-4486-BE8E-006A79A2B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Uses case-specific harm and causation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8044295-C62C-43C5-A535-585880108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11487E-AAF0-4A17-9407-AEB887C64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Supports compensation and learning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BAC30B-96C9-4041-BB74-017EA49FA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8ABC1C-D401-4EE2-A8AF-9F8B6E2AC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4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be slow, uncertain, and judgment-proof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5CADA4C-8D5A-4314-BA2D-D1B3DC704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Use a layered bundle matched to observability, scale, and severity.</a:t>
            </a:r>
          </a:p>
        </p:txBody>
      </p:sp>
    </p:spTree>
    <p:extLst>
      <p:ext uri="{BB962C8B-B14F-4D97-AF65-F5344CB8AC3E}">
        <p14:creationId xmlns:p14="http://schemas.microsoft.com/office/powerpoint/2010/main" val="46173243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834091-AA0D-4684-A8C3-C0E270B89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B54801-C8B1-42D0-A59E-F01D9F4DB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7E8DCD-1F61-4255-BF63-F2500A6BA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Competition enters through governance power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389378-6812-44FE-818D-615F4BAE6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705D2D-26E2-4D66-AF02-D0B2302D8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3B7AB6-D0F7-414E-B933-5E0C54E9F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2BE374-EF21-4352-9FF2-6CB8D295F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platform can provide excellent matching and appeals while making sellers dependent on its rankings, data, and reputation system.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469BE1-E30E-456A-ABC7-9223DC3CA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Portability, interoperability, multi-homing, contract, antitrust, and public regulation address different bottlenecks.</a:t>
            </a:r>
          </a:p>
        </p:txBody>
      </p:sp>
    </p:spTree>
    <p:extLst>
      <p:ext uri="{BB962C8B-B14F-4D97-AF65-F5344CB8AC3E}">
        <p14:creationId xmlns:p14="http://schemas.microsoft.com/office/powerpoint/2010/main" val="71404480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80F0E35-6C32-471D-A3A9-F7FB0B8AB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0A2F0E-48FF-4321-A5B7-A2D415AEA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D34D2C-7426-4317-815E-10BDD02FD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What the replacement part teaches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BF9FC8-85A9-4BB8-B797-E2D7ABEF0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B3AE92-7579-4259-9861-E3F3F08F7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88F155-B1A2-4152-A325-998BBAE98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7D22D7-DA37-46EB-BDB6-E6A55C620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D89BA2-04E8-4865-9B2F-53D33FED2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REDUCE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3CC6A2-ABB3-4591-BC0E-E9E6FF08A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Technology lowers search and execution cost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6BA9AB-1ADD-4D3D-975B-5E0B9DC75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D11005-7107-4CEA-A7EF-386C1ADBB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F86A91-755F-46FC-9CAA-984E1AADB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RELOCATE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E36882B-C226-46F8-B76E-AF175F8F8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Authority and information move into systems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70FEED-F12C-4F2D-A984-C1172DC57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965A01-BF8E-4B16-95A1-50F9156D4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78BEF5A-F8EB-4B31-A129-2D3D654B1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CONCENTRATE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419DD3-6B88-4ABA-A8F0-7D9BB2960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Platforms govern at scale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EC9A9B-C3DF-4174-B858-8A1F43F96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820A7C-AE83-4FBA-A92D-9135A494F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D418D8-0FBF-40BF-B225-E24C1CBBD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CORRECT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220C61D-0DA5-4AF0-8EA4-7E822672E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46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Law supplies attribution, remedy, and coercive backstop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EE72DC-1162-4657-94F2-697B4B4F7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Every computational gain creates a new governance question.</a:t>
            </a:r>
          </a:p>
        </p:txBody>
      </p:sp>
    </p:spTree>
    <p:extLst>
      <p:ext uri="{BB962C8B-B14F-4D97-AF65-F5344CB8AC3E}">
        <p14:creationId xmlns:p14="http://schemas.microsoft.com/office/powerpoint/2010/main" val="104981276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FE5CC7-95F1-4BCC-A3FB-DBE0C737E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0381E0-BBC6-427B-A8D7-9CE8C4568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126CE9-F4FC-4B5C-9181-C4263746E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Analyze the transaction, not the novelty label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923B79-9B12-4FD5-8E08-6303E9046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49C6C2-D78F-4ED2-BCE1-032A29871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5C711D-F814-4FDC-B1ED-7D05E9A15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F0D20C-B7BD-4C14-965E-B8E41D3BD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4954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254440-89EC-49A5-AD60-B6174BB34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5049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Who delegated what authority to which system?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3087B2-CCC0-44BF-9750-63E27065A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097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52E54B-93A5-4266-AD2D-85CC0A4D1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193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objective became an instruction or metric?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8440A6-C7D2-4171-8B86-BE8318DCA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241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4F5FCA-80BE-4ED8-9F33-292787A7A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336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facts must be verified outside the code?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A44C19-1741-4886-B4D3-43BE46012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384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537FC8-DC94-40F5-B67A-A6CD33596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480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Where can mistake be paused, appealed, and repaired?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64DA17-9207-4BAF-859F-61B62B962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5528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A90A5A-EDB6-4817-BFA3-2D9683DA2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623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Who controls precaution, scale, insurance, and residual risk?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575F31-9205-449A-89E3-35A500BC5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671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1E8464-CB8D-4503-8FDA-AA1EF27BB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0767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private and public institutions form the best governance bundle?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FEB634-0C90-43B6-AD6A-07A8F1BA3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388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AI changes the location and scale of agency problems; it does not repeal law and economics.</a:t>
            </a:r>
          </a:p>
        </p:txBody>
      </p:sp>
    </p:spTree>
    <p:extLst>
      <p:ext uri="{BB962C8B-B14F-4D97-AF65-F5344CB8AC3E}">
        <p14:creationId xmlns:p14="http://schemas.microsoft.com/office/powerpoint/2010/main" val="20524139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B07182-62D1-4CBD-ABCC-10AABBF14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19B032-4825-45A4-AAB8-A9CC4CE5A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3D7FB9-8BA2-4C5C-9C16-A5C1F9849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instruction is not the objective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1FDD82-3022-428B-9BD1-622D47B12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43484B-83B7-4743-854A-B0AFE9D68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41B36B-B28F-4B39-A242-0FE4A6A35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B640F5-CA11-4F9E-BF15-6F9DEA80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‘Buy the cheapest compatible part delivered by Friday’ is a measurable instruction, not the factory's complete goal.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F6F937-1549-43DD-AE1D-7BD7D14B0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Reliability, safety, warranty, downtime, supplier quality, and future service may be omitted from the metric.</a:t>
            </a:r>
          </a:p>
        </p:txBody>
      </p:sp>
    </p:spTree>
    <p:extLst>
      <p:ext uri="{BB962C8B-B14F-4D97-AF65-F5344CB8AC3E}">
        <p14:creationId xmlns:p14="http://schemas.microsoft.com/office/powerpoint/2010/main" val="64983349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BCD87B-9B24-4F30-AE2F-00CF163FB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D49D70-2600-43D8-BB45-230E37E3D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DE11F3-428E-4E22-9BA7-F0E8871A9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Authority exists without legal personhood for the AI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856327-EA2E-4C17-A23F-057FDCEB1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09CF45-4AEF-49A1-A944-FF2343095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07E1D7-1AFA-4780-BC95-22D36E753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3D62C9-F8DC-495C-AA44-B387B0A8B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PRINCIPAL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B1821D-9355-49CC-861B-078163321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5EA60A-30B0-45F4-8C86-EBFA946ED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Selects, deploys, and benefits from the system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3207BB-F72E-415E-A5D4-841497E05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AGENT SYSTEM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F1525A-9402-4576-ADA8-14F5B1413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4F763A-4A85-4DC7-8026-7DE02F061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Acts within technical permissions and instructions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17AF10-D469-4CAD-BDD2-9919485E7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COUNTERPARTY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D8D431-B5ED-43CA-97AA-39262DD4D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6996CE-738F-46AD-A2C9-FE3E7677F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Observes signals and relies on apparent authority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53A567-4F7A-4817-B857-D9E739C96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41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relevant question is whose legally recognized authority the system exercises.</a:t>
            </a:r>
          </a:p>
        </p:txBody>
      </p:sp>
    </p:spTree>
    <p:extLst>
      <p:ext uri="{BB962C8B-B14F-4D97-AF65-F5344CB8AC3E}">
        <p14:creationId xmlns:p14="http://schemas.microsoft.com/office/powerpoint/2010/main" val="186208683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53F59B-2E13-4866-9EFA-94695B4FF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FFDFAC-695B-40CF-9E59-B65701EB1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BBC165-EA32-4D01-89AD-8A90EF076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marketplace is a private legal-economic order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84B7DF-D71F-4266-AF17-58E5E360B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5F6660-B3B3-42D7-BE6E-1EE48F96B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DFE1C6-2825-4672-A244-28D8EEEF2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64746A-1A0A-4D88-9D6B-A5641CADB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platform defines access, ranking, listing fields, payment, reputation, refunds, sanctions, and appeal.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92C4AD-79D8-45EC-9755-33658F144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Those rules lower transaction costs and concentrate rule-making authority in the platform.</a:t>
            </a:r>
          </a:p>
        </p:txBody>
      </p:sp>
    </p:spTree>
    <p:extLst>
      <p:ext uri="{BB962C8B-B14F-4D97-AF65-F5344CB8AC3E}">
        <p14:creationId xmlns:p14="http://schemas.microsoft.com/office/powerpoint/2010/main" val="38640095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3BF707-CD9E-45EF-B93A-3189D51DA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09FDE9-EC46-44BB-BFBE-B58035A7A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B5A7AC-77EC-46BC-AD83-2A79A4252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platform has an information problem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0039F3-50C5-485E-BE40-84E3259A0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BD0D0D-EB48-4547-89FA-F65F9ED88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B72481-B50C-4399-9A30-8B9347D49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CD248A-F349-4E8E-8AF1-1EAB87732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SELLER SIGNAL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5D21C2-0313-44F2-8B5C-36DE8802D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FD9713-44FA-4FFE-86C7-0A49E0B6D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Descriptions, certifications, history, and price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F5B44B-C8F1-4952-8CF6-C2BA1A29F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PLATFORM INFERENCE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3E30B9-277C-43EC-A11C-7FC3BE90A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FB2D68-2911-4A55-8A63-3EFFB3E5A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Ranking, fraud detection, reputation, and compatibility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A791CD-3C35-4F84-BB35-5C8AE2665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HIDDEN FACT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7E5027-CAD2-4F8D-ACCB-AD476B1D1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EAFFC2-E8E4-4422-B719-2B07FA34E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Revision, defect, misuse, or strategic manipulation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D0C61A-96E0-4537-B5E7-A3C818ECF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Standardized data reduces search cost and can standardize error.</a:t>
            </a:r>
          </a:p>
        </p:txBody>
      </p:sp>
    </p:spTree>
    <p:extLst>
      <p:ext uri="{BB962C8B-B14F-4D97-AF65-F5344CB8AC3E}">
        <p14:creationId xmlns:p14="http://schemas.microsoft.com/office/powerpoint/2010/main" val="30485832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2F1A426-8935-416F-A086-3DD9B8DA6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FB4B12-6ACE-415D-80FF-35053C5D3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A897CC-9DDD-4159-9E58-22E736708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agreement is an institutional stack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DF8300-ECA4-48BF-9B64-FF5E912AF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1D1B54-64BF-4FC2-98C6-7B5084152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A7DDA7-858D-4C10-B58C-66A0C26D6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DCBCD28-EB4F-4907-BDBD-44EB7B3B9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AC3ED8-48C0-4C67-8C4B-306F06B8B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LISTING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F903B6-9829-4CC6-9729-F606B13B3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Seller represents an item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2F51BA-B270-4AD4-A1CE-92083679A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685D77-B9E1-4515-B165-87B05F8CA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2D979B-9310-4F87-AD65-E2284BFF2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PLATFORM TERMS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7E57C18-605F-4F45-B288-F44365B91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Private rules allocate risk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0C8C3EF-69DD-43C6-8F4C-9EA73B6F5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E2382D-3BDC-4327-AE6F-1F200FD8D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810722-CFF0-4810-8141-DD2A75556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AGENT ACTION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8D18E7-2B35-40E6-8B88-28AF494C5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Principal's authority is exercised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A0E5BBD-EE38-4AE1-A79F-30D50E5FC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49E5C0-22C8-4AB9-B1D2-D963A434B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9634607-62D3-45EC-86EF-DA5354CBF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PUBLIC LAW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20BB399-8951-4666-8D29-8FD09CF48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Contract and consumer rules backstop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6A9D52-5554-4FEC-9FB1-57487757D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visible click rests on several agreements and sources of authority.</a:t>
            </a:r>
          </a:p>
        </p:txBody>
      </p:sp>
    </p:spTree>
    <p:extLst>
      <p:ext uri="{BB962C8B-B14F-4D97-AF65-F5344CB8AC3E}">
        <p14:creationId xmlns:p14="http://schemas.microsoft.com/office/powerpoint/2010/main" val="99491519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31272A6-00B0-4345-84E8-8D58B2A19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6C9F91-5626-42AA-AF9B-BB7E9EAEF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47E870-87DB-489E-83AB-5CE9A0F77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Mistake requires designed correction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A4F704-0FC5-4A34-AE20-EDEADE842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12CCB2-1C41-4FA2-9974-2C1DE911B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F660BE-D4FB-4F8B-BCFB-B6AA643D2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667B0F-B738-46C4-9109-5CE098B1B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BEFORE EXECUTION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2E81CE-229D-4C00-9241-B2648E04E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9A777B-2CED-44CB-9CCD-07C2F74C7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Approval threshold, warning, compatibility check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15C7B2-76A5-4AC4-8FDB-83ADCEFF2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DURING EXECUTION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7DA176-9C17-46C5-BC13-D69C7D6EC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5E5D75-C1AA-4B03-85E2-C551C7ABB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Pause, escrow, anomaly detection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E64C76-F737-4A5D-B9A8-FEC8FFCD1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AFTER EXECUTION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49DD84-FFB8-47FE-836D-8C4D41778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286376-B990-4F0A-BFD2-6818EDED6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Notice, refund, appeal, and recovery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F693465-3103-4B0E-93DE-7E16D70DA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Reliability includes the ability to detect and reverse error.</a:t>
            </a:r>
          </a:p>
        </p:txBody>
      </p:sp>
    </p:spTree>
    <p:extLst>
      <p:ext uri="{BB962C8B-B14F-4D97-AF65-F5344CB8AC3E}">
        <p14:creationId xmlns:p14="http://schemas.microsoft.com/office/powerpoint/2010/main" val="52498366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D4B7F6-BA39-4BDA-A4E7-8DB2CE9D1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C54162-149B-4319-8A08-6001FD9B7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813BB4-9F30-44F2-AFEB-6B662853F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Monitoring the delegate remains essential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02112A-E4EC-498C-B5BE-8B1BDE93C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2A95E1-CDCC-4507-87E0-A3911C099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51CBF5-9AB3-46E7-B6ED-187C82E7A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C0CA4A-07B0-46DF-ABDB-388D989EB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Lower error per decision can coexist with more total harm when the system acts at much greater scale.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22CB59-6A19-4878-83EF-1708520E4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Owners must monitor objectives, permissions, data sources, exceptions, correlated failures, and aggregate activity.</a:t>
            </a:r>
          </a:p>
        </p:txBody>
      </p:sp>
    </p:spTree>
    <p:extLst>
      <p:ext uri="{BB962C8B-B14F-4D97-AF65-F5344CB8AC3E}">
        <p14:creationId xmlns:p14="http://schemas.microsoft.com/office/powerpoint/2010/main" val="3475218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2026-08-02T15:32:01.0680000Z</dcterms:created>
  <dcterms:modified xsi:type="dcterms:W3CDTF">2026-08-02T15:32:01.0680000Z</dcterms:modified>
</coreProperties>
</file>