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b4320498cea49cf" /><Relationship Type="http://schemas.openxmlformats.org/officeDocument/2006/relationships/extended-properties" Target="/docProps/app.xml" Id="Reef380e6e1fc4e80" /><Relationship Type="http://schemas.openxmlformats.org/officeDocument/2006/relationships/officeDocument" Target="/ppt/presentation.xml" Id="R64b227ca2c30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30c0e26c44bb0"/>
  </p:sldMasterIdLst>
  <p:notesMasterIdLst>
    <p:notesMasterId xmlns:r="http://schemas.openxmlformats.org/officeDocument/2006/relationships" r:id="R92c2eef5280b4acb"/>
  </p:notesMasterIdLst>
  <p:sldIdLst>
    <p:sldId xmlns:r="http://schemas.openxmlformats.org/officeDocument/2006/relationships" id="256" r:id="R7ffbc0c1a2034927"/>
    <p:sldId xmlns:r="http://schemas.openxmlformats.org/officeDocument/2006/relationships" id="257" r:id="R2b58daa6d4144d9d"/>
    <p:sldId xmlns:r="http://schemas.openxmlformats.org/officeDocument/2006/relationships" id="258" r:id="Rae0af0c736474587"/>
    <p:sldId xmlns:r="http://schemas.openxmlformats.org/officeDocument/2006/relationships" id="259" r:id="R4172f95372cb4463"/>
    <p:sldId xmlns:r="http://schemas.openxmlformats.org/officeDocument/2006/relationships" id="260" r:id="R6c23511004bb4de8"/>
    <p:sldId xmlns:r="http://schemas.openxmlformats.org/officeDocument/2006/relationships" id="261" r:id="Rf8896893c37a46d6"/>
    <p:sldId xmlns:r="http://schemas.openxmlformats.org/officeDocument/2006/relationships" id="262" r:id="R89636115ff644913"/>
    <p:sldId xmlns:r="http://schemas.openxmlformats.org/officeDocument/2006/relationships" id="263" r:id="R63e9817c8df74903"/>
    <p:sldId xmlns:r="http://schemas.openxmlformats.org/officeDocument/2006/relationships" id="264" r:id="R1a0e5e74d3f74c91"/>
    <p:sldId xmlns:r="http://schemas.openxmlformats.org/officeDocument/2006/relationships" id="265" r:id="Rd38a993cdfd14d91"/>
    <p:sldId xmlns:r="http://schemas.openxmlformats.org/officeDocument/2006/relationships" id="266" r:id="R869d883e4fba4625"/>
    <p:sldId xmlns:r="http://schemas.openxmlformats.org/officeDocument/2006/relationships" id="267" r:id="Rf64214daa21a4b31"/>
    <p:sldId xmlns:r="http://schemas.openxmlformats.org/officeDocument/2006/relationships" id="268" r:id="Ra7913bfff35244b0"/>
    <p:sldId xmlns:r="http://schemas.openxmlformats.org/officeDocument/2006/relationships" id="269" r:id="R51339df899e14470"/>
    <p:sldId xmlns:r="http://schemas.openxmlformats.org/officeDocument/2006/relationships" id="270" r:id="R13bcb8b2fa614077"/>
    <p:sldId xmlns:r="http://schemas.openxmlformats.org/officeDocument/2006/relationships" id="271" r:id="Ra5a7e2d1e81e46f1"/>
    <p:sldId xmlns:r="http://schemas.openxmlformats.org/officeDocument/2006/relationships" id="272" r:id="Rdaa6e50168e94d3b"/>
    <p:sldId xmlns:r="http://schemas.openxmlformats.org/officeDocument/2006/relationships" id="273" r:id="R592b88861f6b4766"/>
    <p:sldId xmlns:r="http://schemas.openxmlformats.org/officeDocument/2006/relationships" id="274" r:id="R4eb259316f334b87"/>
    <p:sldId xmlns:r="http://schemas.openxmlformats.org/officeDocument/2006/relationships" id="275" r:id="Rd2097da9414c4bd1"/>
    <p:sldId xmlns:r="http://schemas.openxmlformats.org/officeDocument/2006/relationships" id="276" r:id="Rd54b8392d8c24e41"/>
    <p:sldId xmlns:r="http://schemas.openxmlformats.org/officeDocument/2006/relationships" id="277" r:id="R00b0da9809774511"/>
    <p:sldId xmlns:r="http://schemas.openxmlformats.org/officeDocument/2006/relationships" id="278" r:id="R4053fb5e97044d89"/>
    <p:sldId xmlns:r="http://schemas.openxmlformats.org/officeDocument/2006/relationships" id="279" r:id="Rb0a5d1bab9ef4d53"/>
    <p:sldId xmlns:r="http://schemas.openxmlformats.org/officeDocument/2006/relationships" id="280" r:id="R22f32f3c0d5e49ef"/>
    <p:sldId xmlns:r="http://schemas.openxmlformats.org/officeDocument/2006/relationships" id="281" r:id="R25442778a5de4c78"/>
    <p:sldId xmlns:r="http://schemas.openxmlformats.org/officeDocument/2006/relationships" id="282" r:id="R6afc4241f5924e0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e3ec9fee2644ba3" /><Relationship Type="http://schemas.openxmlformats.org/officeDocument/2006/relationships/slideMaster" Target="/ppt/slideMasters/slideMaster1.xml" Id="R4c630c0e26c44bb0" /><Relationship Type="http://schemas.openxmlformats.org/officeDocument/2006/relationships/notesMaster" Target="/ppt/notesMasters/notesMaster1.xml" Id="R92c2eef5280b4acb" /><Relationship Type="http://schemas.openxmlformats.org/officeDocument/2006/relationships/presProps" Target="/ppt/presProps.xml" Id="Rc70fab57f4fe4a03" /><Relationship Type="http://schemas.openxmlformats.org/officeDocument/2006/relationships/tableStyles" Target="/ppt/tableStyles.xml" Id="R0b538777753b4e68" /><Relationship Type="http://schemas.openxmlformats.org/officeDocument/2006/relationships/slide" Target="/ppt/slides/slide1.xml" Id="R7ffbc0c1a2034927" /><Relationship Type="http://schemas.openxmlformats.org/officeDocument/2006/relationships/slide" Target="/ppt/slides/slide2.xml" Id="R2b58daa6d4144d9d" /><Relationship Type="http://schemas.openxmlformats.org/officeDocument/2006/relationships/slide" Target="/ppt/slides/slide3.xml" Id="Rae0af0c736474587" /><Relationship Type="http://schemas.openxmlformats.org/officeDocument/2006/relationships/slide" Target="/ppt/slides/slide4.xml" Id="R4172f95372cb4463" /><Relationship Type="http://schemas.openxmlformats.org/officeDocument/2006/relationships/slide" Target="/ppt/slides/slide5.xml" Id="R6c23511004bb4de8" /><Relationship Type="http://schemas.openxmlformats.org/officeDocument/2006/relationships/slide" Target="/ppt/slides/slide6.xml" Id="Rf8896893c37a46d6" /><Relationship Type="http://schemas.openxmlformats.org/officeDocument/2006/relationships/slide" Target="/ppt/slides/slide7.xml" Id="R89636115ff644913" /><Relationship Type="http://schemas.openxmlformats.org/officeDocument/2006/relationships/slide" Target="/ppt/slides/slide8.xml" Id="R63e9817c8df74903" /><Relationship Type="http://schemas.openxmlformats.org/officeDocument/2006/relationships/slide" Target="/ppt/slides/slide9.xml" Id="R1a0e5e74d3f74c91" /><Relationship Type="http://schemas.openxmlformats.org/officeDocument/2006/relationships/slide" Target="/ppt/slides/slide10.xml" Id="Rd38a993cdfd14d91" /><Relationship Type="http://schemas.openxmlformats.org/officeDocument/2006/relationships/slide" Target="/ppt/slides/slide11.xml" Id="R869d883e4fba4625" /><Relationship Type="http://schemas.openxmlformats.org/officeDocument/2006/relationships/slide" Target="/ppt/slides/slide12.xml" Id="Rf64214daa21a4b31" /><Relationship Type="http://schemas.openxmlformats.org/officeDocument/2006/relationships/slide" Target="/ppt/slides/slide13.xml" Id="Ra7913bfff35244b0" /><Relationship Type="http://schemas.openxmlformats.org/officeDocument/2006/relationships/slide" Target="/ppt/slides/slide14.xml" Id="R51339df899e14470" /><Relationship Type="http://schemas.openxmlformats.org/officeDocument/2006/relationships/slide" Target="/ppt/slides/slide15.xml" Id="R13bcb8b2fa614077" /><Relationship Type="http://schemas.openxmlformats.org/officeDocument/2006/relationships/slide" Target="/ppt/slides/slide16.xml" Id="Ra5a7e2d1e81e46f1" /><Relationship Type="http://schemas.openxmlformats.org/officeDocument/2006/relationships/slide" Target="/ppt/slides/slide17.xml" Id="Rdaa6e50168e94d3b" /><Relationship Type="http://schemas.openxmlformats.org/officeDocument/2006/relationships/slide" Target="/ppt/slides/slide18.xml" Id="R592b88861f6b4766" /><Relationship Type="http://schemas.openxmlformats.org/officeDocument/2006/relationships/slide" Target="/ppt/slides/slide19.xml" Id="R4eb259316f334b87" /><Relationship Type="http://schemas.openxmlformats.org/officeDocument/2006/relationships/slide" Target="/ppt/slides/slide20.xml" Id="Rd2097da9414c4bd1" /><Relationship Type="http://schemas.openxmlformats.org/officeDocument/2006/relationships/slide" Target="/ppt/slides/slide21.xml" Id="Rd54b8392d8c24e41" /><Relationship Type="http://schemas.openxmlformats.org/officeDocument/2006/relationships/slide" Target="/ppt/slides/slide22.xml" Id="R00b0da9809774511" /><Relationship Type="http://schemas.openxmlformats.org/officeDocument/2006/relationships/slide" Target="/ppt/slides/slide23.xml" Id="R4053fb5e97044d89" /><Relationship Type="http://schemas.openxmlformats.org/officeDocument/2006/relationships/slide" Target="/ppt/slides/slide24.xml" Id="Rb0a5d1bab9ef4d53" /><Relationship Type="http://schemas.openxmlformats.org/officeDocument/2006/relationships/slide" Target="/ppt/slides/slide25.xml" Id="R22f32f3c0d5e49ef" /><Relationship Type="http://schemas.openxmlformats.org/officeDocument/2006/relationships/slide" Target="/ppt/slides/slide26.xml" Id="R25442778a5de4c78" /><Relationship Type="http://schemas.openxmlformats.org/officeDocument/2006/relationships/slide" Target="/ppt/slides/slide27.xml" Id="R6afc4241f5924e0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5299bf189d94d2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19d5a0338a49b5" /><Relationship Type="http://schemas.openxmlformats.org/officeDocument/2006/relationships/notesMaster" Target="/ppt/notesMasters/notesMaster1.xml" Id="R33d7425296aa419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463d2bf6664fe7" /><Relationship Type="http://schemas.openxmlformats.org/officeDocument/2006/relationships/notesMaster" Target="/ppt/notesMasters/notesMaster1.xml" Id="R91e3c64cc659418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1938ad2b5fd411d" /><Relationship Type="http://schemas.openxmlformats.org/officeDocument/2006/relationships/notesMaster" Target="/ppt/notesMasters/notesMaster1.xml" Id="R0e1de5b767b445a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1387a9770b4652" /><Relationship Type="http://schemas.openxmlformats.org/officeDocument/2006/relationships/notesMaster" Target="/ppt/notesMasters/notesMaster1.xml" Id="Rc34db1468ffe423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1a42751093f46a8" /><Relationship Type="http://schemas.openxmlformats.org/officeDocument/2006/relationships/notesMaster" Target="/ppt/notesMasters/notesMaster1.xml" Id="Rc7e366a1492048e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21ead4740de4071" /><Relationship Type="http://schemas.openxmlformats.org/officeDocument/2006/relationships/notesMaster" Target="/ppt/notesMasters/notesMaster1.xml" Id="Rd68d57f89dab412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35b985f92dd4c43" /><Relationship Type="http://schemas.openxmlformats.org/officeDocument/2006/relationships/notesMaster" Target="/ppt/notesMasters/notesMaster1.xml" Id="Rd9848d451719412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200c23e29de4db8" /><Relationship Type="http://schemas.openxmlformats.org/officeDocument/2006/relationships/notesMaster" Target="/ppt/notesMasters/notesMaster1.xml" Id="Rc05d1b4a95dc4df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a809f731fef466e" /><Relationship Type="http://schemas.openxmlformats.org/officeDocument/2006/relationships/notesMaster" Target="/ppt/notesMasters/notesMaster1.xml" Id="R1660a6d74eae4eb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d8620da19ab4ed0" /><Relationship Type="http://schemas.openxmlformats.org/officeDocument/2006/relationships/notesMaster" Target="/ppt/notesMasters/notesMaster1.xml" Id="Raf237756da3240c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0975676ec94f30" /><Relationship Type="http://schemas.openxmlformats.org/officeDocument/2006/relationships/notesMaster" Target="/ppt/notesMasters/notesMaster1.xml" Id="R57cc2c3b8e3741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1ca058d3da4c44" /><Relationship Type="http://schemas.openxmlformats.org/officeDocument/2006/relationships/notesMaster" Target="/ppt/notesMasters/notesMaster1.xml" Id="Rfdd8aa22bbc24c2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b858decd55e4c1c" /><Relationship Type="http://schemas.openxmlformats.org/officeDocument/2006/relationships/notesMaster" Target="/ppt/notesMasters/notesMaster1.xml" Id="Rb4779491f21b4e0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571b125a2de4569" /><Relationship Type="http://schemas.openxmlformats.org/officeDocument/2006/relationships/notesMaster" Target="/ppt/notesMasters/notesMaster1.xml" Id="R066c0e90ff764f2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b30d02a9dcc4b91" /><Relationship Type="http://schemas.openxmlformats.org/officeDocument/2006/relationships/notesMaster" Target="/ppt/notesMasters/notesMaster1.xml" Id="R69663a23b4a24be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86405f5c8324537" /><Relationship Type="http://schemas.openxmlformats.org/officeDocument/2006/relationships/notesMaster" Target="/ppt/notesMasters/notesMaster1.xml" Id="Rd29e0f1133ea44c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924c538f87f45e4" /><Relationship Type="http://schemas.openxmlformats.org/officeDocument/2006/relationships/notesMaster" Target="/ppt/notesMasters/notesMaster1.xml" Id="R78a2870389e44c4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3b0590dcefe54968" /><Relationship Type="http://schemas.openxmlformats.org/officeDocument/2006/relationships/notesMaster" Target="/ppt/notesMasters/notesMaster1.xml" Id="R76f4c997d4bf4f75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7939c24914e04f02" /><Relationship Type="http://schemas.openxmlformats.org/officeDocument/2006/relationships/notesMaster" Target="/ppt/notesMasters/notesMaster1.xml" Id="R23c58539b6c343b2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40bde5c1706a4595" /><Relationship Type="http://schemas.openxmlformats.org/officeDocument/2006/relationships/notesMaster" Target="/ppt/notesMasters/notesMaster1.xml" Id="R7eca28b98af0431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4c10c749b144e68" /><Relationship Type="http://schemas.openxmlformats.org/officeDocument/2006/relationships/notesMaster" Target="/ppt/notesMasters/notesMaster1.xml" Id="R72f42f31c9624af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8473214ce20448b" /><Relationship Type="http://schemas.openxmlformats.org/officeDocument/2006/relationships/notesMaster" Target="/ppt/notesMasters/notesMaster1.xml" Id="R4f651c86d79d493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df6243781ad4167" /><Relationship Type="http://schemas.openxmlformats.org/officeDocument/2006/relationships/notesMaster" Target="/ppt/notesMasters/notesMaster1.xml" Id="R0e7d644b5da945d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689a4fa939406e" /><Relationship Type="http://schemas.openxmlformats.org/officeDocument/2006/relationships/notesMaster" Target="/ppt/notesMasters/notesMaster1.xml" Id="R1215070e18cf465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c93edc475d64ca8" /><Relationship Type="http://schemas.openxmlformats.org/officeDocument/2006/relationships/notesMaster" Target="/ppt/notesMasters/notesMaster1.xml" Id="R46cb5d6de8f142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2c3fdbd74c44ae5" /><Relationship Type="http://schemas.openxmlformats.org/officeDocument/2006/relationships/notesMaster" Target="/ppt/notesMasters/notesMaster1.xml" Id="Ra5cd585f87334b2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c5873642c3740b6" /><Relationship Type="http://schemas.openxmlformats.org/officeDocument/2006/relationships/notesMaster" Target="/ppt/notesMasters/notesMaster1.xml" Id="R5d290433ac604f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competition the mechanism, not a synonym for many firms. Antitrust distinguishes harmful restriction or exclusion from scale, integration, and cooperation that create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naked price fixing versus a complex collaboration. The choice of legal rule reflects error costs as well as economic theory.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to repeated games from Chapter 2. Antitrust enforcement changes the expected return to coordination and can destabilize the cartel.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sequence to keep the analysis disciplined. Remedies should address the identified mechanism.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welfare comparison, not a legal test by itself. Distribution, entry, and dynamic consequences remain relevant.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example bounded and sourced to the chapter evidence. It illustrates counterfactual uncertainty and the institutional difficulty of predicting dynamic competition.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distinction is central. Remedies that punish success can weaken innovation; inaction toward exclusion can protect a bottleneck.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same conduct can have efficiency explanations. Ask whether rivals can bypass the restriction, whether competition is actually weakened, and whether a narrower remedy exists.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Mention below-cost screening and recoupment at a high level. The fear of false positives is unusually important because price cuts are the normal product of competition.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where the rule of reason earns its complexity. Evidence should connect the restraint to price, quality, service, entry, or innovation.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infer leverage automatically. Ask about separate demand, alternatives, scale, foreclosure share, and integration benefits.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infer illegality from one firm. Identify substitutes, entry conditions, conduct, and the source of the firm's position.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case because students can see both innovation and bottleneck logic. It also connects directly to platforms and AI.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why static price analysis alone was insufficient. The theory concerned future platform competition and middleware.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Compaq episode makes distribution control concrete. Focus on mechanism and evidence, not a full case chronology.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Match remedy to the proved mechanism. Courts and agencies must act with delay and limited technical knowledge, so humility belongs inside remedy design.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treating every AI market as winner-take-all. Multi-homing, open models, switching, vertical integration, and regulation can alter the equilibrium.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Include false-positive and false-negative costs. A remedy can deter beneficial conduct, entrench incumbents, or require continuing regulation beyond judicial capacity.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as the user's requested modest note. It is an institutional observation, not a full legislative proposal.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milk processor. The answer depends on the source of scale, opportunities for entry, actual exclusion, and feasible institutional alternatives.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broader conception helps with dynamic and digital markets. A static market-share snapshot can miss innovation or potential entry.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statutes emerged from concerns about trusts, concentration, political power, and fair opportunity as well as price. Courts and agencies incorporated welfare analysis to make broad text administrable.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competitive and monopoly quantity, then distinguish transfer from deadweight loss. Add innovation, quality, and rent seeking verbally.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- Project-original accepted TikZ figure and QA asset: figures/ch14_antitrust_competition_and_market_power/.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treat high profit as sufficient proof. Profit can reflect innovation, scarcity, superior management, legal privilege, or exclusion.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Mention demand substitution and supply response. Digital products, zero prices, and differentiated services make market definition especially difficult.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high share can be transitory or competitive; direct effects can sometimes reveal power even when boundaries are disputed.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supports the small chapter note: Congress could modernize the framework, but until it does, institutions must translate old text into workable economic categories.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14: Antitrust, Competition, and Market Power (canonical project draft).</a:t>
            </a:r>
          </a:p>
          <a:p xmlns:a="http://schemas.openxmlformats.org/drawingml/2006/main">
            <a:r>
              <a:t>- Law and Economics project evidence ledger: evidence/ch14_antitrust_competition_and_market_power.md.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a8a8da001497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ac1f96995648e5" /><Relationship Type="http://schemas.openxmlformats.org/officeDocument/2006/relationships/slideLayout" Target="/ppt/slideLayouts/slideLayout1.xml" Id="R91c37d8245444bc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37d8245444bc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c931eaf1c4204" /><Relationship Type="http://schemas.openxmlformats.org/officeDocument/2006/relationships/notesSlide" Target="/ppt/notesSlides/notesSlide1.xml" Id="R84702a289493433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4f17f2f674f57" /><Relationship Type="http://schemas.openxmlformats.org/officeDocument/2006/relationships/notesSlide" Target="/ppt/notesSlides/notesSlide10.xml" Id="Rb4f3caa0808d4a3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b4daf3dd478e" /><Relationship Type="http://schemas.openxmlformats.org/officeDocument/2006/relationships/notesSlide" Target="/ppt/notesSlides/notesSlide11.xml" Id="Re20e8919263d4d3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ff97f9db42b4" /><Relationship Type="http://schemas.openxmlformats.org/officeDocument/2006/relationships/notesSlide" Target="/ppt/notesSlides/notesSlide12.xml" Id="R9b133ea7a77f4a6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601d49ec43b4" /><Relationship Type="http://schemas.openxmlformats.org/officeDocument/2006/relationships/notesSlide" Target="/ppt/notesSlides/notesSlide13.xml" Id="R6d6a25d98b1f404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7705650a4e14" /><Relationship Type="http://schemas.openxmlformats.org/officeDocument/2006/relationships/notesSlide" Target="/ppt/notesSlides/notesSlide14.xml" Id="Rc0805a2b384d487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9f713c5e4ed2" /><Relationship Type="http://schemas.openxmlformats.org/officeDocument/2006/relationships/notesSlide" Target="/ppt/notesSlides/notesSlide15.xml" Id="Rdff1891a1adc46d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f7a1d6744d01" /><Relationship Type="http://schemas.openxmlformats.org/officeDocument/2006/relationships/notesSlide" Target="/ppt/notesSlides/notesSlide16.xml" Id="R3e1fda7646a74b0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0f64736046c2" /><Relationship Type="http://schemas.openxmlformats.org/officeDocument/2006/relationships/notesSlide" Target="/ppt/notesSlides/notesSlide17.xml" Id="Rb225bf8c861a47a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1e02eea54cf4" /><Relationship Type="http://schemas.openxmlformats.org/officeDocument/2006/relationships/notesSlide" Target="/ppt/notesSlides/notesSlide18.xml" Id="R542c787055db442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3fb35df24b4e" /><Relationship Type="http://schemas.openxmlformats.org/officeDocument/2006/relationships/notesSlide" Target="/ppt/notesSlides/notesSlide19.xml" Id="R38d40a305c8e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83b404f6d4529" /><Relationship Type="http://schemas.openxmlformats.org/officeDocument/2006/relationships/notesSlide" Target="/ppt/notesSlides/notesSlide2.xml" Id="R13ec0715f95b4de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f54e4de34707" /><Relationship Type="http://schemas.openxmlformats.org/officeDocument/2006/relationships/notesSlide" Target="/ppt/notesSlides/notesSlide20.xml" Id="R1ae85becab8d427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41da076944aa" /><Relationship Type="http://schemas.openxmlformats.org/officeDocument/2006/relationships/notesSlide" Target="/ppt/notesSlides/notesSlide21.xml" Id="R19fca07f3ac146fc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877a002b42ed" /><Relationship Type="http://schemas.openxmlformats.org/officeDocument/2006/relationships/notesSlide" Target="/ppt/notesSlides/notesSlide22.xml" Id="R762d2a8957c5488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3f7d2bc84319" /><Relationship Type="http://schemas.openxmlformats.org/officeDocument/2006/relationships/notesSlide" Target="/ppt/notesSlides/notesSlide23.xml" Id="Ra09462f0da534a5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655d517c42df" /><Relationship Type="http://schemas.openxmlformats.org/officeDocument/2006/relationships/notesSlide" Target="/ppt/notesSlides/notesSlide24.xml" Id="R0322af284e044e4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48afbabd445e" /><Relationship Type="http://schemas.openxmlformats.org/officeDocument/2006/relationships/notesSlide" Target="/ppt/notesSlides/notesSlide25.xml" Id="R85902cf60d8a4c56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c199378740e4" /><Relationship Type="http://schemas.openxmlformats.org/officeDocument/2006/relationships/notesSlide" Target="/ppt/notesSlides/notesSlide26.xml" Id="Ra903f3489fb34a9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7eba525fe4642" /><Relationship Type="http://schemas.openxmlformats.org/officeDocument/2006/relationships/notesSlide" Target="/ppt/notesSlides/notesSlide27.xml" Id="R5e50762d6bc0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29a577f24e7d" /><Relationship Type="http://schemas.openxmlformats.org/officeDocument/2006/relationships/notesSlide" Target="/ppt/notesSlides/notesSlide3.xml" Id="R8c6e22efe2ed41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92bffa044a52" /><Relationship Type="http://schemas.openxmlformats.org/officeDocument/2006/relationships/notesSlide" Target="/ppt/notesSlides/notesSlide4.xml" Id="Racc3d7c1f3f3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b8b7f1ed4781" /><Relationship Type="http://schemas.openxmlformats.org/officeDocument/2006/relationships/image" Target="/ppt/media/image.png" Id="Rdd5cae9412bb4ab8" /><Relationship Type="http://schemas.openxmlformats.org/officeDocument/2006/relationships/notesSlide" Target="/ppt/notesSlides/notesSlide5.xml" Id="R91fe1acc0cf7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3f1c707540e4" /><Relationship Type="http://schemas.openxmlformats.org/officeDocument/2006/relationships/notesSlide" Target="/ppt/notesSlides/notesSlide6.xml" Id="R758c2da73d6b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f34112364d74" /><Relationship Type="http://schemas.openxmlformats.org/officeDocument/2006/relationships/notesSlide" Target="/ppt/notesSlides/notesSlide7.xml" Id="R0d2f48b0b3b54c0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d330c82d4c3b" /><Relationship Type="http://schemas.openxmlformats.org/officeDocument/2006/relationships/notesSlide" Target="/ppt/notesSlides/notesSlide8.xml" Id="R869c37adbb634d4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5c52d9e0450c" /><Relationship Type="http://schemas.openxmlformats.org/officeDocument/2006/relationships/notesSlide" Target="/ppt/notesSlides/notesSlide9.xml" Id="R1b2b912a6e9f44c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D2BAF6-3DFF-4CF2-8904-4D5B33BDC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6A5B22-5026-44B3-936A-87F8280D5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Antitrust, Competition, and Market Power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091AB0-7535-49B0-AAD2-E9C3731FA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A55056-D6AC-4815-84A4-2629C034F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3223D2-7DA7-4C90-A68E-EFBE9F65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6637E9-2DD7-4F52-894A-D24417EE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A89690-27DC-4E9C-8312-F05C49C29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COMPETITION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9E65FF-E274-49C6-BB9B-92D396B63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00A6BC-0554-4301-B68A-3FF163C83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EXCLUSION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7BA62-B662-4EC5-ABC1-B6D920FCB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CC4307-FDAB-4983-BE04-C05276884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REMEDIES</a:t>
            </a:r>
          </a:p>
        </p:txBody>
      </p:sp>
    </p:spTree>
    <p:extLst>
      <p:ext uri="{BB962C8B-B14F-4D97-AF65-F5344CB8AC3E}">
        <p14:creationId xmlns:p14="http://schemas.microsoft.com/office/powerpoint/2010/main" val="13640324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FA9644-837A-4DE2-B84D-DE72F351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3D250A-DC24-4B51-812F-3AF3F2E35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06AD11-044B-4B5E-A15C-C2A032F59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Per se rules and the rule of reason trade decision costs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D29182-8ABD-4889-BEE0-FD5732B65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C74680-0596-461F-8852-28DF4C9AA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C874F4-7EFD-434C-A88D-D7704FB3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F6CF55-4533-40B4-8A2C-699777E4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PER SE RULE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A07CAF-4958-4356-AB4D-4EB1941C0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F07942-3101-4709-8EA8-921F91E40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Condemns a defined category quickly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697CF5-D444-4B07-907E-261E2774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A76757-EDF2-437E-8D94-711685606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Low litigation and administrability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94D16A-B2B4-4B1A-A653-5C80C9A66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BBB082-C9EA-4443-9575-33CD4C698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Risk of condemning unusual efficiencies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D46548-2E1F-447E-B53A-5194E29AE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6EBA1D-8EB1-4245-9C2D-724ED4C6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RULE OF REASON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552433-8A1D-4150-9FE4-9EEB76C61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BC2D52-8DF8-4D54-8647-D5CA8951E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Examines mechanism and effects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52DBC4-BCE9-4601-BB23-B386F7C0D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BF5DEB-FBBF-4CCE-BFD2-E964902C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Allows productive justification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B0F3DA-880E-45CA-8E8F-CCCBF23EC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2E0C0B4-71AA-4E2E-B15B-8DD3E6D5D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High information and litigation cost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9D9ABD-7B6C-4AF9-91FF-55034D315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Legal precision is valuable only when institutions can apply it reliably.</a:t>
            </a:r>
          </a:p>
        </p:txBody>
      </p:sp>
    </p:spTree>
    <p:extLst>
      <p:ext uri="{BB962C8B-B14F-4D97-AF65-F5344CB8AC3E}">
        <p14:creationId xmlns:p14="http://schemas.microsoft.com/office/powerpoint/2010/main" val="1842761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13A2C2-9A4D-474A-9B75-BA2CAAC32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60D2DD-45AE-403B-BBB1-CBC58BB0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B7BCCB-E031-4A6C-B670-BDC844EF4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Cartels replace rivalry with coordination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B253EC-B012-49FA-8964-19024E34F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C85BAE-7044-4B38-9E77-21A3FE5F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B9E8A5-4062-4CE2-8590-E4CC8025E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568A55-216D-4AF8-876A-5ECE80402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Competitors that fix price, allocate customers, or restrict output can reproduce monopoly without integrating production.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4DFDAA-2A5E-40D6-9CE6-988FDD94D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Secrecy, instability, cheating, detection, and punishment determine whether the agreement survives.</a:t>
            </a:r>
          </a:p>
        </p:txBody>
      </p:sp>
    </p:spTree>
    <p:extLst>
      <p:ext uri="{BB962C8B-B14F-4D97-AF65-F5344CB8AC3E}">
        <p14:creationId xmlns:p14="http://schemas.microsoft.com/office/powerpoint/2010/main" val="7428997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ECED0B-FDFF-4CC9-84FA-DA7EDD957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ADED1B0-F799-4492-830D-04355DB4C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E5C87A-6D99-4901-B331-1798F9CE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Merger analysis follows a mechanism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04BDC9-0420-401C-B9EB-2A5F2472D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063394-0C06-453F-9174-CDD6FA3C2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C42DB6-E232-4F7C-8C82-A94658BFE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35FDD5-FEA5-4A61-A96A-54F52F03E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06BDB4-B48E-4BAB-983C-30B88A7C4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TRANSACTION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0E4621-1D80-4152-B80E-39FC696C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firms and assets combine?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594953-FF21-4929-BF6A-7F8053B8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EDF215-BD07-4E4E-8081-5B1FF0945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CD3EFD-5355-4C52-9DFF-C64674F00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THEORY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FC719F-12B9-409D-891D-9CDC5FECE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Unilateral, coordinated, vertical, or entry effect?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2459A5-6B7D-4770-9CFF-42B4CD66E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1BF613-86B7-4004-9930-A6A4B688B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F34DD8-F1AB-4A2C-B90F-43BA32551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EVIDENCE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A77F39-17FB-4CD1-9EA1-F21FAC333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Substitution, margins, documents, and rivals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DB9E7D-2FEB-4C84-B0B6-AB335136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377FC9-007A-4D50-AFC9-D889FFF83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F2CB25-E328-4381-AB0F-A4A8E1721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EFFICIENCIES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DD1F61A-4D1B-4992-A60B-FB13D614A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Are gains merger-specific and verifiable?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F9B756-5648-4DF1-BC38-A0B0B8D6A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merger matters because of a predicted competitive mechanism, not concentration alone.</a:t>
            </a:r>
          </a:p>
        </p:txBody>
      </p:sp>
    </p:spTree>
    <p:extLst>
      <p:ext uri="{BB962C8B-B14F-4D97-AF65-F5344CB8AC3E}">
        <p14:creationId xmlns:p14="http://schemas.microsoft.com/office/powerpoint/2010/main" val="176640123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297FCE-DA19-4A48-8FB0-70A09A8F6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E5916C-9DBE-484B-9594-E2A3D5DB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0AFBE7-6855-4730-AADF-E58E282DC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5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Williamson tradeoff makes merger ambiguity visible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26FFD5-780B-4A3B-96BB-734B66690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AB9064-96EC-4F7B-A90D-533B89B4C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B14E24-D9BB-46CC-8AB8-47F603AA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9F87B9-D2E0-4CEE-AE5B-80820266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MARKET-POWER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AEEEF6-F44C-4F15-9D42-762021B4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5D8C2A-0363-48F4-9876-3F45C8A6F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Higher price or reduced quality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9A69BE-A855-4BD3-9702-177C4D459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BCA91D-391E-40E5-88B1-46634863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Lower output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B78024-2BD6-4CD3-97F1-961BD708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B76964-0C9C-4228-8079-12FF5EEDC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Greater exclusion 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E95CC1-773C-4432-B870-BA4A4A65F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A773AB-E214-445B-8F9B-9FC60484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EFFICIENCY GAIN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960F6F-3FE8-49F7-9E04-788F2CAC0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8CA7DA-1F5D-445C-A669-BACD8ABE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Lower production or distribution cost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997CFD-F367-48CB-93AF-9428CF6DA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5EDD23-CD0E-4B18-A4FF-1B5C6EDA0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Integrated assets and innovation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AA19F87-B4D2-4BF5-8DF7-F0ECE360B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E448B8-0692-4A59-B5D0-382FB3A2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Potentially lower price or better product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E8E27D-ED65-46B8-B0FE-EBC47DCFC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Even modest efficiencies can matter, but only if they are real and passed through sufficiently.</a:t>
            </a:r>
          </a:p>
        </p:txBody>
      </p:sp>
    </p:spTree>
    <p:extLst>
      <p:ext uri="{BB962C8B-B14F-4D97-AF65-F5344CB8AC3E}">
        <p14:creationId xmlns:p14="http://schemas.microsoft.com/office/powerpoint/2010/main" val="214477597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1481ED-955F-4335-9278-B553E0C20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037655-824F-4396-9B25-7548EEDC0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9CB832-897D-4C3D-AF4B-2B28F93F3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27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JetBlue and Spirit centered a disputed competitive counterfactual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BC618D-1A10-43E8-ACFF-06C0F2246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5816E9-F425-4067-9D4C-54812462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75DD54-ED74-45A7-BDFF-916A159BE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4BA3D1-E260-4AE5-AFB8-63789A35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Would the merger remove a disruptive low-cost rival or create a stronger competitor to larger airlines?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46BEE7-BC11-4DC5-9E2E-C58B6C49B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GOVERNMENT THEORY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112597-2E01-4512-8C00-775100B74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2C9DE8-BA8E-464C-BC1C-319363896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Loss of low-fare pressure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10D447-0A5D-456D-AD70-23DA13BAC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FCFF89-307C-4B4C-A0FB-0F3DBCB1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Route-level overlap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CD475B-A0BF-4BF6-9543-089836B0B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4277B4-68F6-4D62-8C07-64138FF27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Hard-to-replace entrant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301381-FB81-4EF5-9A13-667C87A46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6B360F-A0FC-4005-AB22-5AE66D557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MERGER DEFENSE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183299-8F3F-4AEC-92DE-B137E5CB8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7772DD-FCCD-45F8-874D-1C8505774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Greater scale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9D8051-F3C3-4ED3-8027-25E2B8086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0935D6-DC97-4386-9B00-E99ACC34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Network expansion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3C2057-2760-40F8-B096-F78596343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13EC34-3F38-4DFC-B912-1A544FC68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Stronger national rivalry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153962-BEAA-4F2A-99D9-6C2979E9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8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The case turns on what competition would look like with and without the deal.</a:t>
            </a:r>
          </a:p>
        </p:txBody>
      </p:sp>
    </p:spTree>
    <p:extLst>
      <p:ext uri="{BB962C8B-B14F-4D97-AF65-F5344CB8AC3E}">
        <p14:creationId xmlns:p14="http://schemas.microsoft.com/office/powerpoint/2010/main" val="186068632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13852C-CB44-4799-A826-2F79FA73D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6DEE2B-F801-4A90-94A6-5A5C26EAE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0D6F00-0EA1-405E-A501-4DC3A9D5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04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Monopolization requires power plus exclusionary conduct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BC87BD-4AF4-4E5F-9030-2A1A1BB3A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9BB843-BF0B-4274-B47A-6CE4C7BE1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3D1C1D-AABB-403B-9190-98A62014D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50ECC2-5254-461B-8B1E-0FD75A948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Antitrust does not ordinarily punish a firm merely for becoming dominant through a better product, skill, or luck.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5F6CE9-0742-4250-964C-EFBC8CDD6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difficult question is whether conduct protects efficiency or raises rivals' costs and blocks competition on the merits.</a:t>
            </a:r>
          </a:p>
        </p:txBody>
      </p:sp>
    </p:spTree>
    <p:extLst>
      <p:ext uri="{BB962C8B-B14F-4D97-AF65-F5344CB8AC3E}">
        <p14:creationId xmlns:p14="http://schemas.microsoft.com/office/powerpoint/2010/main" val="184771558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AEAB71-9DFF-4E71-8967-FA812F056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A7D931-A0A6-42D6-9878-F6F3F9D2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765A0C-6033-4734-8195-4E3D0EFE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Exclusion can operate through several mechanisms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9F4CE8-5116-4A30-950D-9F45F73F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75497F-E1F9-4E87-BB22-D9B51751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B80EC1-D4BA-47C0-AFFF-A22092016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C1F2BC-86AE-4B1C-84EB-DCD00086F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ACCESS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5E9774-F109-44C0-A7FE-9F6E8986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E5F001-5DE8-41C1-9511-5AA9A9FC0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Deny or degrade a bottleneck input or distribution channel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E725F2-758A-4F89-9F2E-8FC9B2022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CONTRACTS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37E112-D749-4E73-BE98-D9DAA0E84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025F6A-3095-48E7-B923-362F28452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Foreclose rivals through exclusivity or loyalty conditions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8B5A89-8676-4C23-B4BD-747EEB8F7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DESIGN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A1615F-8F1F-4B59-A2AD-5D6A766A5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53C51A-F666-4949-ACC7-3CF2D1A7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Reduce interoperability or disadvantage complements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CAD338-C76E-49B7-BC13-B29E6BCE6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GOVERNMENT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2C00A3A-1E8E-4C48-A1A0-E4D9C3174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645CE1-858D-4737-94E9-C4F4EACD4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licensing, litigation, or regulation to block entry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41003F-405B-489D-BC23-1FD64E181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1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Identify the path from conduct to reduced rival opportunity and consumer harm.</a:t>
            </a:r>
          </a:p>
        </p:txBody>
      </p:sp>
    </p:spTree>
    <p:extLst>
      <p:ext uri="{BB962C8B-B14F-4D97-AF65-F5344CB8AC3E}">
        <p14:creationId xmlns:p14="http://schemas.microsoft.com/office/powerpoint/2010/main" val="32502102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40B82-CC1B-4AA3-B77C-A46F4E6C9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027599-6452-492B-A8FA-F2EAAD420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5282D7-CA43-4759-9FEF-374CAA642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Predatory pricing is a difficult error-cost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54A9A0-B099-43E4-8CE9-1646ACB89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CDF772-D8B0-4ADA-8577-3222030C4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C20FA8-31AB-4183-88EB-275A632BB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208BF7-7485-45C7-9BE3-AD78253EE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Low prices benefit consumers now, but below-cost pricing could be used to remove rivals and recoup later.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97BB185-B856-42AF-ACE0-7162D0648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A workable legal test must avoid turning vigorous price competition into evidence of illegality.</a:t>
            </a:r>
          </a:p>
        </p:txBody>
      </p:sp>
    </p:spTree>
    <p:extLst>
      <p:ext uri="{BB962C8B-B14F-4D97-AF65-F5344CB8AC3E}">
        <p14:creationId xmlns:p14="http://schemas.microsoft.com/office/powerpoint/2010/main" val="123741260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216C84-D1F0-4124-A60F-B02CDD413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1E7E22-E4DC-4143-9158-19E007678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5E900C-1330-44D0-8451-F40033591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Vertical restraints can restrict and create competition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342A49-CC76-4EC8-9AAE-D8A5FD966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9B2A57-2720-4E70-AF35-968C243FB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90CED8-5B77-4700-9534-4B3E88CC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55AA24-A36D-4397-AF1D-8743A44F2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INTEGRATION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EF9F5A-83EC-462F-B4E8-3895BED09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5AD780-D66A-4813-BE4D-3519468C1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Eliminate double marginalization and coordinate investment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197178-AB3B-4D7A-81FF-2B97928C2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SERVICE INCENTIVES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2DC644-30A6-4B88-8025-A4853A08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70CBCD-2A6F-4431-A928-F0947DDE7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Prevent free riding on demonstration, promotion, or quality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77B412-5451-4A40-8A19-62484FFC4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FORECLOSURE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2AB7AD-BB3D-4720-BB6D-2D4D4AEBC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022DDD-6A68-45BD-8258-E295A076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Raise rivals' access cost or lock key channels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5D5E52-2C52-4982-B0A9-A476B455C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8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Analyze the mechanism rather than condemning vertical control by category.</a:t>
            </a:r>
          </a:p>
        </p:txBody>
      </p:sp>
    </p:spTree>
    <p:extLst>
      <p:ext uri="{BB962C8B-B14F-4D97-AF65-F5344CB8AC3E}">
        <p14:creationId xmlns:p14="http://schemas.microsoft.com/office/powerpoint/2010/main" val="53689778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CC928D-F562-4485-A020-DB2CEA7A2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6295C2-58AF-4F7C-87F4-468DF9E3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E781D4-0643-4781-B655-CD31EBDC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4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Tying can meter use, integrate quality, or exploit a bottleneck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46FA6D-CFD7-4E74-8CFF-9A08D9210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B9F58B-9B42-467C-94AE-8FA6620CD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84D35F-8163-477E-AD99-FB661B2DA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180F85-FF7C-4DD2-BAA5-5426FEA51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EFFICIENCY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3AB235-A9F0-4AC4-9C3B-D1F05CB45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F7D1B4-C8A6-4642-BA8D-08232535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package works better or assures compatibility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9960B0-4636-4406-82E0-2535FE77A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PRICING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2ED99D-3BAE-4D32-9B1A-82F00E3B0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622EAD-A2B2-448B-A988-078F548F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Tie may meter intensity of demand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37BC11-40FD-408D-9EC0-A99AD543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EXCLUSION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89594E-67BF-4866-ADE8-B4A24CC8A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D70AFF-9B78-4615-B1F9-54496B9CC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Power in one product may disadvantage rivals in another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8B42DD-FC73-4931-A98B-6C6E8CD13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same form can support different economic explanations.</a:t>
            </a:r>
          </a:p>
        </p:txBody>
      </p:sp>
    </p:spTree>
    <p:extLst>
      <p:ext uri="{BB962C8B-B14F-4D97-AF65-F5344CB8AC3E}">
        <p14:creationId xmlns:p14="http://schemas.microsoft.com/office/powerpoint/2010/main" val="10417345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665143-DEBE-48C8-9627-B5FEA8411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10161B-E73D-408C-BE66-4B43FA0D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9FF851-0158-4949-823C-1487870D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town's only milk processor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EEF721-F6E5-4191-831F-E5A5D139C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E2C85D-ECF2-4133-A448-CA7A385D5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C45B45-9E73-4E4E-A038-948259DE2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700CE3-0EFD-4483-AB44-F1CE57A8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One processor buys from local farms and sells the town's milk; building a second plant may duplicate large fixed costs.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EED695-A783-4155-9C26-7BB591DE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POTENTIAL POWER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7EF83D-E205-4BC4-9873-228F9CFC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608CCF-84EB-4D74-AFC7-AEA05FE48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Lower farm-gate prices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A996ED-6632-4EAA-9901-67F26765A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09E347-08E3-45F6-B9FE-C8B1014B1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Higher consumer prices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CD91EC-4CAE-4180-932C-AA8467019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0B3BF1-700D-4609-9510-9BE68F6F1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Control of market access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7ACEC9-7CA6-49D9-BEBF-A5EF3C605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EFE777E-4592-4395-8953-C9CFCE1D9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POTENTIAL EFFICIENCY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A9B049-2B4D-4D89-B958-91CA185B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4C0B47-7203-4A37-AA87-5080CFA2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Scale economies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7A0A05-7D93-4152-9F66-2A75553CB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E447C4-A664-4EAE-82D7-A3F23AE7B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Quality and logistics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A8AE02-D334-4E3D-A77D-620C51A80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04D448-0B21-4C55-BF4C-AD93DBC7F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Avoid duplicated facilities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45B691-A4B3-410A-B4B2-6FF18456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Is the problem monopoly, efficient scale, exclusion, or some combination?</a:t>
            </a:r>
          </a:p>
        </p:txBody>
      </p:sp>
    </p:spTree>
    <p:extLst>
      <p:ext uri="{BB962C8B-B14F-4D97-AF65-F5344CB8AC3E}">
        <p14:creationId xmlns:p14="http://schemas.microsoft.com/office/powerpoint/2010/main" val="168308619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3F7F23-7DF4-4CB8-B3D9-53A4FBEEC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445AAD-E617-481C-8B8F-99DF0F62D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17344F-0519-4D06-B7CC-D7B2E37C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7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Microsoft turned product integration into an antitrust problem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BC9448-DC0E-4961-919B-094B52883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272CA6-B93C-41BD-BFFD-DA82CF09C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653FA9-0B1C-4B96-8002-E56F6B98D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C45EEE-3852-4548-A519-E347752B6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Windows was a valuable platform and a distribution bottleneck for software reaching personal-computer users.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033E45-7F75-4CBA-9D0A-8B0B0F941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case asked when defending the platform crossed from product improvement into exclusion of browser competition.</a:t>
            </a:r>
          </a:p>
        </p:txBody>
      </p:sp>
    </p:spTree>
    <p:extLst>
      <p:ext uri="{BB962C8B-B14F-4D97-AF65-F5344CB8AC3E}">
        <p14:creationId xmlns:p14="http://schemas.microsoft.com/office/powerpoint/2010/main" val="177325463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FD60DF-D997-47CF-BC7A-E40E17931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E47873-6796-4786-AF7C-01246BEF8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E3F81E-0EE3-4835-9741-20DCD6A1A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1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browser created both immediate benefit and future threat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C9A027-137E-4BBC-94DD-00F03C6E2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0D8185-3FF1-4366-913E-7A55C421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BAAE3A-B3B4-4C1E-8F2D-FA596030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1ED783-B15B-40D3-BD58-46D260B4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CONSUMER BENEFIT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F782DC-28B6-431C-B9B4-9B365B19B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D7CDA0-F202-4DD0-B604-C5DCAB10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Integrated browsing at low price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CAAFE6-5B82-4963-8FBE-BE7740AC8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4123F3-8151-40F9-A704-A874F929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Simpler user experience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754CFE-1009-4AC9-AA7D-D1C88DD24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7AF355-C2DA-4FE2-AED1-1005C6FF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Faster diffusion of internet access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FC4FAD-0150-4A64-91D8-67DBEEE7D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E68003-73C2-4030-8F06-85DFFB535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PLATFORM THREAT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581289-A517-4FAB-B043-75F81E0C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400340-2B56-4D47-8543-B00185B23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7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Browser could become a rival application layer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BF357F-4330-4DC8-9DAC-A8EF16EDF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8C8BF2-6F11-41F4-9854-D2526816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3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Developers might rely less on Windows interfaces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BEF812-5099-4A5B-99F0-F97A9A2E1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842291-E5B4-4C57-B0DF-81371EAC4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3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Competition could shift away from the operating system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869CFAA-7A98-466D-9795-32399DACD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Conduct can improve today's product and protect tomorrow's bottleneck.</a:t>
            </a:r>
          </a:p>
        </p:txBody>
      </p:sp>
    </p:spTree>
    <p:extLst>
      <p:ext uri="{BB962C8B-B14F-4D97-AF65-F5344CB8AC3E}">
        <p14:creationId xmlns:p14="http://schemas.microsoft.com/office/powerpoint/2010/main" val="58327601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03DADE-28F6-49A1-BDCE-3A9BB5900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EC4CC6-6189-4EF0-BE5B-C30CCE0E4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BA5F6E-7AA3-4548-90FD-4E2F61A0D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9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Distribution agreements can move the competitive bottleneck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163D3F-F8ED-4AD7-B7E6-389B663CB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E08C91-4450-4F22-ACBF-4CA0BAA45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59C2A0-2963-44A5-A5D1-ED449688F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0BFC0E-85D9-4801-A1FB-9F864BA1D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Microsoft restricted how computer makers and distributors could promote rival browsers.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F2C396-DE77-4F32-B68B-5AF2295B0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CONTROL ARGUMENT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C8712A-CFB2-45A5-9CC2-E8FF9BE01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B04D36-4A5C-4580-B74D-185B785AA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 product consistency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AD8CA6-2D37-4341-8AC9-373C30883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B73F17-01E3-476B-B2DB-F47C37A3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Avoid fragmented support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D73F11-1A7C-4E92-A91C-A70222ED7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A55121-A608-4C81-9985-661191970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Coordinate default experience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C01D64-93D0-45FB-9E40-01EC96351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F1E787-2189-4B9D-8E42-14F07B119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EXCLUSION ARGUMENT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D26A67-9AA5-43AC-894F-3F7F39618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01748B-2DE0-401B-AEBC-3791B0E2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Defaults and placement shape adoption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E4CF434-DD74-4694-9EDA-701F2D11A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2D156C-9311-4428-8D00-B37DE8DD6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OEMs are pivotal distribution channels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8F9BD1-F6EE-4963-B5B1-9EBBED717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E43DBC-9DA6-45EA-9FB9-B722E6B36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Rivals lose efficient access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FD2467-FEB4-4F8B-A035-407B653AF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Would the restriction preserve product quality or raise rivals' costs?</a:t>
            </a:r>
          </a:p>
        </p:txBody>
      </p:sp>
    </p:spTree>
    <p:extLst>
      <p:ext uri="{BB962C8B-B14F-4D97-AF65-F5344CB8AC3E}">
        <p14:creationId xmlns:p14="http://schemas.microsoft.com/office/powerpoint/2010/main" val="147843920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EA92F6-7CA4-4253-BC04-D4BBCD349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49A28CE-27E2-4211-AA84-80F07EDA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718BE4-18AA-46C4-AC58-8010AFA29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Microsoft also illustrates remedy limits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A32CFD-76D8-43AE-9D24-FAEDA4B1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D809D2-AAD4-4E2C-B59A-19565F6B6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EEBA57-8744-4C22-830E-986AE7E4A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B981F3-7282-46A5-81B9-1DD42A1C4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CONDUCT REMEDY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9CC471-7A88-4F72-B2F7-C9EF3F1F9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FBA90D-5D95-4727-A236-9B4AA471A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Stop restrictive contracts and require access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80B456-AE7D-400B-8804-EA8483D0F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STRUCTURAL REMEDY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4A9B57-C084-40E3-A558-D02F588DA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9F8212-18F3-4F49-90A0-AE5530557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Separate business units or assets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586B67-24B9-4B24-B218-88C63C94D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GOVERNANCE COST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C5BFCF-0C77-4E12-9A16-13519A387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836044-AD22-4F79-9B96-11C7AA980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Monitor compliance in a changing technology market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29D4D1-D339-4843-8618-58CEA2CA4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2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remedy can be correct in theory and obsolete, gameable, or costly in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95643815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AC514C-8815-445F-A4D8-50ED12B1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28479B-C44B-44B1-959C-9595022D7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DFB0B0-7779-4243-95FC-07988009A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Digital and AI markets intensify familiar mechanisms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067122-AC09-484E-9AFB-9A7A6BB15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9B54EE-45C8-4474-BCCB-181691184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12910F-694B-44D8-A58C-0645AEF2E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BC340-BAC5-4984-BD51-B0FE583B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NETWORK EFFECTS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1A7188-A62B-43CE-8E5D-80A1DA556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ACC507-08BF-4FB7-9DFC-93981899D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Users and complements increase platform value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AA2259-E0CF-4267-A567-E02675469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DATA AND COMPUTE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795453-68FC-4FCF-A1AB-87331641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288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F11E77-226E-44A3-B5A1-C97A2A9DA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3788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Scale may improve quality and raise entry cost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6556CD-CBF0-4F0F-A1E4-45AEC5366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DEFAULTS AND ECOSYSTEMS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3757A3-6D1B-4CB1-BA43-A38BE2CC6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63DA47-478C-47C3-A7CA-2756D628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Distribution and interoperability shape rivalry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B2E521-05DD-401D-87F6-C71D56C7B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1790700"/>
            <a:ext cx="2528888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RAPID CHANGE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7C3572-88E7-4F3E-8389-F2C42CD95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6363" y="2228850"/>
            <a:ext cx="2528888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2DD06F-2F9F-4F1A-B828-332576708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6863" y="2438400"/>
            <a:ext cx="2147888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Market boundaries and remedies can age quickly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67E09A4-218C-4BDE-A579-7F1491695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51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New technology changes evidence and scale, not the need to identify a causal mechanism.</a:t>
            </a:r>
          </a:p>
        </p:txBody>
      </p:sp>
    </p:spTree>
    <p:extLst>
      <p:ext uri="{BB962C8B-B14F-4D97-AF65-F5344CB8AC3E}">
        <p14:creationId xmlns:p14="http://schemas.microsoft.com/office/powerpoint/2010/main" val="2092917818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C6C856-F1D3-4C1C-BF14-35AF62E73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CCE9C9-BC4D-44EE-97E7-D5C6DBACB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0A4366-9C1A-4804-B39D-F1F85FDDE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8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Remedy must match mechanism and institutional capacity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5A4A79-F7A2-41EC-A831-B61B164FB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BDF31B-EB06-485D-A4B9-5C699F8D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0F7459-2CDF-41F6-81F8-25476EAE3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C4E20D4-B691-48DC-8790-1A7B80882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BE827C-CC04-4056-B798-31A1E714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HARM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69865D-27DC-4B49-A0C6-CFC9AC82E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State the competitive mechanism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833174-7E06-4F41-8EED-79389465D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53BC06-9E8B-4B85-9A9F-2FC67616B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C2409A-3634-415A-823C-C7B0FCCC1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FIX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3A6303-072C-4F66-B04C-4ACD0017C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Remove the bottleneck or restraint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E89E0A-A455-4DAB-9C45-8FE45964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442796-9433-46F9-91DA-C2A0F5241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36A1D1-29FB-4B4B-9B3E-0FE32A72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SPILLOVER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F9A5D5-9D36-4F70-B413-C7BF8396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Preserve efficiencies and innovation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1FBF0A-6D31-4976-9789-551735211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C9FA5D-4B8E-4680-8373-E9479498C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D718DF-8F85-495A-9FDC-0476465C7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MONITOR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2B29418-236A-4AFC-8040-DEF7B392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Design compliance and exit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7ADE83-CC07-476B-B552-93C705B5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Do not use a broad remedy to solve an unidentified problem.</a:t>
            </a:r>
          </a:p>
        </p:txBody>
      </p:sp>
    </p:spTree>
    <p:extLst>
      <p:ext uri="{BB962C8B-B14F-4D97-AF65-F5344CB8AC3E}">
        <p14:creationId xmlns:p14="http://schemas.microsoft.com/office/powerpoint/2010/main" val="66199436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4333E5-E1EE-4567-8422-7EE218E6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524320-C4D2-4D89-8AE6-1402067AB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A0DD26-928B-44FA-8B99-744502489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Statutory modernization could reduce institutional strain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F7012E-A318-4732-B44A-7E59E4B6A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86300A-B6F3-426A-8EDD-6158A5F3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DEADB1-27B5-4C30-8C89-1DE42D839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CBA3A6-9B35-4EDA-9EF9-2FB99703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Congress could clarify objectives and tools so courts and agencies need not stretch century-old language to govern modern markets.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275E08-24D9-4436-8BBD-936C94DA4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Revision would still require broad principles because technology and business organization change faster than detailed statutes.</a:t>
            </a:r>
          </a:p>
        </p:txBody>
      </p:sp>
    </p:spTree>
    <p:extLst>
      <p:ext uri="{BB962C8B-B14F-4D97-AF65-F5344CB8AC3E}">
        <p14:creationId xmlns:p14="http://schemas.microsoft.com/office/powerpoint/2010/main" val="124751856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FE70CDE-9890-4025-ABAE-5D9CB911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0B911A-2A30-48DD-A324-B560AD0C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1C8007-F533-462E-A768-610A7A7D6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Protect competition by identifying the mechanism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4287D8-2FA3-48E7-B5F2-FAC199083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CB6A85-5F09-42A0-8D91-B790FCE10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12476C-3AA0-4873-A67A-7DE548FE1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5A823B-5ED9-45F6-8077-1350DAFE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F380C9-FC7C-4F74-B466-88E6D3A5D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process of rivalry is at risk?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1E0D46-3AD7-4564-9A4E-6495BD648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9EBAA8-50D0-4058-8414-3980A5EE3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is the relevant substitution and entry evidence?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ED1273-F61E-48C0-9A6B-9B071D165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E5B60D-F103-4A8B-9EEC-5B92D849E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Does the conduct restrict output, exclude rivals, or create efficiency?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767887-2A66-4E06-AEEE-6B48B9EC4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9AD366-05A4-40F7-89D4-E82AF2015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counterfactual would exist without the conduct or merger?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53D051-5389-4F6E-ADC8-41FB1850D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67E9C8-0C69-4067-9C2B-D1B70DF1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errors follow from intervention and inaction?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018A50-D94A-4125-9031-1B1181B6B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F06B3D-3079-4D35-889A-F2F78491F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remedy can the institution administer without destroying the gain?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71B7F9-E12D-4535-B1B5-35A079E1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Antitrust protects competition best when economics disciplines both liability and remedy.</a:t>
            </a:r>
          </a:p>
        </p:txBody>
      </p:sp>
    </p:spTree>
    <p:extLst>
      <p:ext uri="{BB962C8B-B14F-4D97-AF65-F5344CB8AC3E}">
        <p14:creationId xmlns:p14="http://schemas.microsoft.com/office/powerpoint/2010/main" val="19571782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EEAC40-1803-40B5-AF94-B30951FC8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8063B3-16E4-433E-93E0-D08105DD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9A3125-8611-4A71-BFE3-7D0202035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Competition performs several functions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8E45E9-49AB-44C1-8A50-F81D4698C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D99E53-B200-4B5D-938C-6B55A7925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DF0B13-54F2-4785-B596-D159CD23F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D2D656-7C22-4C32-8DF9-3E049E88D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DISCIPLINE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4532C7-E642-45AC-9ACB-83AF6DA06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0CF225-15B0-4ABE-BACD-ECB3620A9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Limits price and poor performance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1BAF56-7F90-49D0-A184-5E18B369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DISCOVERY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541849-CFA6-4728-A7E8-9FB1A2C8A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FB4AB57-B76D-4270-9F3E-54BD5D727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Reveals products, methods, and business models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DB44218-487F-4FD1-9200-56D56C41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REALLOCATION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EBFE38-F648-4002-87F2-DDB2561A3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73D5D9-52A0-495F-BDB4-AA558E9F8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Moves customers and resources toward better offers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013A68-D942-475C-8283-04715D50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Competition is a process of rivalry, entry, experimentation, and substitution.</a:t>
            </a:r>
          </a:p>
        </p:txBody>
      </p:sp>
    </p:spTree>
    <p:extLst>
      <p:ext uri="{BB962C8B-B14F-4D97-AF65-F5344CB8AC3E}">
        <p14:creationId xmlns:p14="http://schemas.microsoft.com/office/powerpoint/2010/main" val="2801390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744B8A-D480-4137-8E85-E04EBB83E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AE5D3A-FCD2-4DA3-9C10-5D561FADB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559A77-AD4D-4CB0-AEE6-7EC9FDCC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What should antitrust protect?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D15029-0B3D-4136-9986-C3F87D563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D60EAE-3BD4-4E47-A483-4EC03AF54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9D69D1-2261-4CCF-AD33-F189F8F0C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4A0862-DB7C-4347-AF22-1B9A485F3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Modern analysis usually focuses on competitive process and consumer welfare rather than protecting every competitor from loss.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29A230-8928-43C3-AC43-F8A27B29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That economic framework is not identical to every historical concern expressed in the antitrust statutes.</a:t>
            </a:r>
          </a:p>
        </p:txBody>
      </p:sp>
    </p:spTree>
    <p:extLst>
      <p:ext uri="{BB962C8B-B14F-4D97-AF65-F5344CB8AC3E}">
        <p14:creationId xmlns:p14="http://schemas.microsoft.com/office/powerpoint/2010/main" val="5667872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44E8A8-D5D2-4B98-97B6-C261C06F3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F91CAF-FC29-4504-973C-E2059702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A18D57-7980-4043-B1C2-3EB4346D9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7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Monopoly can transfer surplus and destroy gains from trade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72708B-60F2-40CC-89F6-85916439F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D95D44-883E-47F0-84E5-46D4466A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8D82C3-1EAA-41BA-96FE-AC637A0ED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5cae9412bb4ab8"/>
          <a:stretch xmlns:a="http://schemas.openxmlformats.org/drawingml/2006/main"/>
        </p:blipFill>
        <p:spPr>
          <a:xfrm xmlns:a="http://schemas.openxmlformats.org/drawingml/2006/main">
            <a:off x="2646197" y="1352550"/>
            <a:ext cx="6899606" cy="4476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9DFD4F-E982-429A-8656-05423031D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102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central efficiency loss is output restriction, not profit by itself.</a:t>
            </a:r>
          </a:p>
        </p:txBody>
      </p:sp>
    </p:spTree>
    <p:extLst>
      <p:ext uri="{BB962C8B-B14F-4D97-AF65-F5344CB8AC3E}">
        <p14:creationId xmlns:p14="http://schemas.microsoft.com/office/powerpoint/2010/main" val="54055222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F74433-A8D5-4FE9-A70B-616A0D3E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E2BE23-7533-4C98-A380-F949059C1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A94DA8-9E32-4DC9-A800-DB8F9731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Market power can create several costs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BF5D21-B7F1-4522-93E4-20F551043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188E29-7BAC-49AA-AF18-49618BB2F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E040D5-517B-4B30-95CF-884AA3499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BC6C18-5E59-4E07-8E8C-8FCC02CF6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OUTPUT RESTRICTION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C98702-BA94-4AB5-A95D-14AAE758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135049-1F43-4338-A5C0-8F0461064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Mutually beneficial trades disappear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93A8D1-A122-40E9-B2E5-D2F60A287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QUALITY AND INNOVATION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B6B5B6-6279-4EE0-B19C-E6412F406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2A146A-EB0F-41E3-92FE-0693E470F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Weak rivalry may reduce improvement or sometimes fund it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274735-AF14-40F4-A55D-150D8BE87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RENT SEEKING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010B0D-74D9-4ECA-9363-585F70E4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74BEB7-AF4E-4871-B1CC-728486730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Resources protect or acquire market position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A12961-3D77-4F32-9BE4-74AED0D65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mechanism and time horizon determine the welfare conclusion.</a:t>
            </a:r>
          </a:p>
        </p:txBody>
      </p:sp>
    </p:spTree>
    <p:extLst>
      <p:ext uri="{BB962C8B-B14F-4D97-AF65-F5344CB8AC3E}">
        <p14:creationId xmlns:p14="http://schemas.microsoft.com/office/powerpoint/2010/main" val="6640267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707B4F-AE75-476E-BF3F-EC31B36AD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32F7AE-0F25-4850-A65B-BE09A40E7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49C635-780D-46C2-8022-025FF979D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The relevant market is a substitution hypothesis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8B4603-E635-4653-9AEE-167455A66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28E48F-A7AA-46C8-96DB-008649BD7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6B07ED-3DBA-4CA6-86D2-9CC89772C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D1FAB9-1644-4D32-A85D-68A576416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Ask what customers would switch to if price, quality, or access worsened.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9B5C6C-4DE8-4220-A6F9-7186DADFF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Product and geographic boundaries are tools for assessing constraint, not facts discovered by product labels alone.</a:t>
            </a:r>
          </a:p>
        </p:txBody>
      </p:sp>
    </p:spTree>
    <p:extLst>
      <p:ext uri="{BB962C8B-B14F-4D97-AF65-F5344CB8AC3E}">
        <p14:creationId xmlns:p14="http://schemas.microsoft.com/office/powerpoint/2010/main" val="7881956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FE3850-84C8-4233-9BEF-D6854FF00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FB13C8-2F5D-4C25-9B24-F7409227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F8F153-1F2C-4F4C-BD52-6C8207B3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Shares and concentration are evidence, not verdicts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083A24-E291-4740-A726-F1A85D6C7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E01F53-46D1-4A61-9A88-BD56E007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087238-AA26-4715-84EB-491814E52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6658BC-DC61-4875-81DA-251412E79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STRUCTURAL EVIDENCE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8E5B97-A626-47B4-9B61-444E74C72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B48C27-3A7E-4B2B-BBAC-5F3F5FBDD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Market shares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9A598D-18F9-42B0-8F03-5FEA57513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03DDF3-D0E3-44F0-9557-4D868165D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Concentration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5EFFD8-0536-4DEA-AB1C-B37C7AAF5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68B7CF-7C22-4CCF-BBB6-6BD844207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Entry barriers and capacity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9B27D9-D596-4E4C-9D8C-626AB2A3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1EC3A3-4346-4CFF-A7F8-A7C3C404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DIRECT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EB9231-DCBA-40DC-A047-D391A858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CA74FE-5CBC-4052-937E-92D67152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Price or quality effects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EB33CB-0F59-46AF-9FFB-7B4A46B15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60AF67-C499-4524-96A5-BCB5F64A0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Exclusionary conduct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8C19D0-8B44-43DC-B451-2F4314CDA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CD6BEE-3964-4839-A9EB-AD701275B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Customer switching and bargaining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DCA5C0-3E8D-4B5A-8B05-DE674A42A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Market power is the ability to worsen terms without losing enough business to make it unprofitable.</a:t>
            </a:r>
          </a:p>
        </p:txBody>
      </p:sp>
    </p:spTree>
    <p:extLst>
      <p:ext uri="{BB962C8B-B14F-4D97-AF65-F5344CB8AC3E}">
        <p14:creationId xmlns:p14="http://schemas.microsoft.com/office/powerpoint/2010/main" val="18925447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491BE2-5BDB-4060-8832-CD3A27D15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8A7FDE-1F10-4B27-8842-F69FF46D0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9B739B-4345-40FA-BF32-E9EA80ABB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Old statutes support a modern legal map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CC072B-8F4D-41D8-9E5F-548356ACC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348F06-E830-4E31-8B91-28F0D4E2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A74DB0-0B06-494E-9D33-DBEE9AA61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2C8A5A-C80A-465A-978D-BE112D34B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342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0D7D51-83F1-4DC3-A14F-F2049C137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3276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Category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758EFE-0414-4BEB-B797-EE997FE2B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76400"/>
            <a:ext cx="7143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71962A-A13F-4605-BF54-52A56A218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1733550"/>
            <a:ext cx="6991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Core question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AB8D06-765A-41DE-811A-33F12429E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05050"/>
            <a:ext cx="342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49D7CE-8CE7-471D-A95D-0FC3EBE33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362200"/>
            <a:ext cx="3276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Agreement among rivals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922F4C-17B6-4100-B8C0-3A2A3BA40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305050"/>
            <a:ext cx="7143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F82835-EA4A-4A0E-906D-485592B16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362200"/>
            <a:ext cx="6991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Did firms coordinate rather than compete?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ADD671-C2FB-4129-A097-80EA3A5F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33700"/>
            <a:ext cx="342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130BF2-C0FF-46C4-BEDF-FEFFA0BEA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990850"/>
            <a:ext cx="3276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Merger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3CAC91-0528-4761-8EB7-43B9AFCE6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933700"/>
            <a:ext cx="7143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65AA46-C53A-48FF-A677-93B2CDC9F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990850"/>
            <a:ext cx="6991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Will the transaction substantially lessen competition?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CB763A2-F86D-4FA6-B0B5-3BE02CDD8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562350"/>
            <a:ext cx="342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BF41C2-EF33-4701-A26D-1294183F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619500"/>
            <a:ext cx="3276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Monopolization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6081D6-6556-4D4A-8C15-278450BF7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562350"/>
            <a:ext cx="7143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65EF39-F31C-4555-8A18-E6184A668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619500"/>
            <a:ext cx="6991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Was durable power acquired or maintained through exclusionary conduct?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D63833-4488-42DA-AB56-3BEAB418B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191000"/>
            <a:ext cx="3429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2FBDA17-6737-41A8-92A4-A18D8B382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248150"/>
            <a:ext cx="32766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Vertical restraint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37F9B8-929A-44C3-A862-FE94B26ED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191000"/>
            <a:ext cx="7143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817F45F-A3C7-43BF-A3FB-9F405D157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248150"/>
            <a:ext cx="6991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4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Does control within a supply chain restrict rivalry or create efficiency?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1854231-A23B-4AF5-900F-81EDA01A3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Broad statutory language leaves courts and agencies substantial interpretive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3217312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2026-08-02T15:31:45.2630000Z</dcterms:created>
  <dcterms:modified xsi:type="dcterms:W3CDTF">2026-08-02T15:31:45.2630000Z</dcterms:modified>
</coreProperties>
</file>