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d8104fccbc4f4fc7" /><Relationship Type="http://schemas.openxmlformats.org/officeDocument/2006/relationships/extended-properties" Target="/docProps/app.xml" Id="R960aca3153094dc4" /><Relationship Type="http://schemas.openxmlformats.org/officeDocument/2006/relationships/officeDocument" Target="/ppt/presentation.xml" Id="R8abc07e5d61d42c1" /></Relationships>
</file>

<file path=ppt/presentation.xml><?xml version="1.0" encoding="utf-8"?>
<p:presentation xmlns:p="http://schemas.openxmlformats.org/presentationml/2006/main">
  <p:sldMasterIdLst>
    <p:sldMasterId xmlns:r="http://schemas.openxmlformats.org/officeDocument/2006/relationships" id="2147483648" r:id="R44fb9929078748d1"/>
  </p:sldMasterIdLst>
  <p:notesMasterIdLst>
    <p:notesMasterId xmlns:r="http://schemas.openxmlformats.org/officeDocument/2006/relationships" r:id="Rcb6fac173b134fc7"/>
  </p:notesMasterIdLst>
  <p:sldIdLst>
    <p:sldId xmlns:r="http://schemas.openxmlformats.org/officeDocument/2006/relationships" id="256" r:id="Rbf580a295af342db"/>
    <p:sldId xmlns:r="http://schemas.openxmlformats.org/officeDocument/2006/relationships" id="257" r:id="R2fa0a42c0c6343d2"/>
    <p:sldId xmlns:r="http://schemas.openxmlformats.org/officeDocument/2006/relationships" id="258" r:id="R82e2a71e1af645c8"/>
    <p:sldId xmlns:r="http://schemas.openxmlformats.org/officeDocument/2006/relationships" id="259" r:id="Rf064e442e0d24f39"/>
    <p:sldId xmlns:r="http://schemas.openxmlformats.org/officeDocument/2006/relationships" id="260" r:id="Rf91df7cfec254b27"/>
    <p:sldId xmlns:r="http://schemas.openxmlformats.org/officeDocument/2006/relationships" id="261" r:id="Ra652a9eeb0b744a7"/>
    <p:sldId xmlns:r="http://schemas.openxmlformats.org/officeDocument/2006/relationships" id="262" r:id="R3a1fc239402d4b98"/>
    <p:sldId xmlns:r="http://schemas.openxmlformats.org/officeDocument/2006/relationships" id="263" r:id="Rb85c8db086414877"/>
    <p:sldId xmlns:r="http://schemas.openxmlformats.org/officeDocument/2006/relationships" id="264" r:id="R64e4765cfca847b4"/>
    <p:sldId xmlns:r="http://schemas.openxmlformats.org/officeDocument/2006/relationships" id="265" r:id="R9a41f4cf642f4dc2"/>
    <p:sldId xmlns:r="http://schemas.openxmlformats.org/officeDocument/2006/relationships" id="266" r:id="Rbfca65e526ff42c9"/>
    <p:sldId xmlns:r="http://schemas.openxmlformats.org/officeDocument/2006/relationships" id="267" r:id="R55ec9d2f8c224b01"/>
    <p:sldId xmlns:r="http://schemas.openxmlformats.org/officeDocument/2006/relationships" id="268" r:id="Ra2bf82c9e55f4245"/>
    <p:sldId xmlns:r="http://schemas.openxmlformats.org/officeDocument/2006/relationships" id="269" r:id="R5a196348f6214113"/>
    <p:sldId xmlns:r="http://schemas.openxmlformats.org/officeDocument/2006/relationships" id="270" r:id="Rff2d92541fc644e9"/>
    <p:sldId xmlns:r="http://schemas.openxmlformats.org/officeDocument/2006/relationships" id="271" r:id="R5279d945d66e4192"/>
    <p:sldId xmlns:r="http://schemas.openxmlformats.org/officeDocument/2006/relationships" id="272" r:id="R4e77bbbc01164512"/>
    <p:sldId xmlns:r="http://schemas.openxmlformats.org/officeDocument/2006/relationships" id="273" r:id="Rd1ab09f5a38548d0"/>
    <p:sldId xmlns:r="http://schemas.openxmlformats.org/officeDocument/2006/relationships" id="274" r:id="Recc279a5331148f1"/>
    <p:sldId xmlns:r="http://schemas.openxmlformats.org/officeDocument/2006/relationships" id="275" r:id="R89bf386872034ec8"/>
    <p:sldId xmlns:r="http://schemas.openxmlformats.org/officeDocument/2006/relationships" id="276" r:id="Re89d7c1f05c542f1"/>
    <p:sldId xmlns:r="http://schemas.openxmlformats.org/officeDocument/2006/relationships" id="277" r:id="R9478984743b24cb0"/>
    <p:sldId xmlns:r="http://schemas.openxmlformats.org/officeDocument/2006/relationships" id="278" r:id="R8a5849955db442dd"/>
    <p:sldId xmlns:r="http://schemas.openxmlformats.org/officeDocument/2006/relationships" id="279" r:id="R220e8a7bcde94409"/>
    <p:sldId xmlns:r="http://schemas.openxmlformats.org/officeDocument/2006/relationships" id="280" r:id="R1105e5db6a6e465a"/>
    <p:sldId xmlns:r="http://schemas.openxmlformats.org/officeDocument/2006/relationships" id="281" r:id="R74a6fd71d6424bd7"/>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c4a7cde4de9343bc" /><Relationship Type="http://schemas.openxmlformats.org/officeDocument/2006/relationships/slideMaster" Target="/ppt/slideMasters/slideMaster1.xml" Id="R44fb9929078748d1" /><Relationship Type="http://schemas.openxmlformats.org/officeDocument/2006/relationships/notesMaster" Target="/ppt/notesMasters/notesMaster1.xml" Id="Rcb6fac173b134fc7" /><Relationship Type="http://schemas.openxmlformats.org/officeDocument/2006/relationships/presProps" Target="/ppt/presProps.xml" Id="Rf81ce40072584d8a" /><Relationship Type="http://schemas.openxmlformats.org/officeDocument/2006/relationships/tableStyles" Target="/ppt/tableStyles.xml" Id="Rfbe232d519644a87" /><Relationship Type="http://schemas.openxmlformats.org/officeDocument/2006/relationships/slide" Target="/ppt/slides/slide1.xml" Id="Rbf580a295af342db" /><Relationship Type="http://schemas.openxmlformats.org/officeDocument/2006/relationships/slide" Target="/ppt/slides/slide2.xml" Id="R2fa0a42c0c6343d2" /><Relationship Type="http://schemas.openxmlformats.org/officeDocument/2006/relationships/slide" Target="/ppt/slides/slide3.xml" Id="R82e2a71e1af645c8" /><Relationship Type="http://schemas.openxmlformats.org/officeDocument/2006/relationships/slide" Target="/ppt/slides/slide4.xml" Id="Rf064e442e0d24f39" /><Relationship Type="http://schemas.openxmlformats.org/officeDocument/2006/relationships/slide" Target="/ppt/slides/slide5.xml" Id="Rf91df7cfec254b27" /><Relationship Type="http://schemas.openxmlformats.org/officeDocument/2006/relationships/slide" Target="/ppt/slides/slide6.xml" Id="Ra652a9eeb0b744a7" /><Relationship Type="http://schemas.openxmlformats.org/officeDocument/2006/relationships/slide" Target="/ppt/slides/slide7.xml" Id="R3a1fc239402d4b98" /><Relationship Type="http://schemas.openxmlformats.org/officeDocument/2006/relationships/slide" Target="/ppt/slides/slide8.xml" Id="Rb85c8db086414877" /><Relationship Type="http://schemas.openxmlformats.org/officeDocument/2006/relationships/slide" Target="/ppt/slides/slide9.xml" Id="R64e4765cfca847b4" /><Relationship Type="http://schemas.openxmlformats.org/officeDocument/2006/relationships/slide" Target="/ppt/slides/slide10.xml" Id="R9a41f4cf642f4dc2" /><Relationship Type="http://schemas.openxmlformats.org/officeDocument/2006/relationships/slide" Target="/ppt/slides/slide11.xml" Id="Rbfca65e526ff42c9" /><Relationship Type="http://schemas.openxmlformats.org/officeDocument/2006/relationships/slide" Target="/ppt/slides/slide12.xml" Id="R55ec9d2f8c224b01" /><Relationship Type="http://schemas.openxmlformats.org/officeDocument/2006/relationships/slide" Target="/ppt/slides/slide13.xml" Id="Ra2bf82c9e55f4245" /><Relationship Type="http://schemas.openxmlformats.org/officeDocument/2006/relationships/slide" Target="/ppt/slides/slide14.xml" Id="R5a196348f6214113" /><Relationship Type="http://schemas.openxmlformats.org/officeDocument/2006/relationships/slide" Target="/ppt/slides/slide15.xml" Id="Rff2d92541fc644e9" /><Relationship Type="http://schemas.openxmlformats.org/officeDocument/2006/relationships/slide" Target="/ppt/slides/slide16.xml" Id="R5279d945d66e4192" /><Relationship Type="http://schemas.openxmlformats.org/officeDocument/2006/relationships/slide" Target="/ppt/slides/slide17.xml" Id="R4e77bbbc01164512" /><Relationship Type="http://schemas.openxmlformats.org/officeDocument/2006/relationships/slide" Target="/ppt/slides/slide18.xml" Id="Rd1ab09f5a38548d0" /><Relationship Type="http://schemas.openxmlformats.org/officeDocument/2006/relationships/slide" Target="/ppt/slides/slide19.xml" Id="Recc279a5331148f1" /><Relationship Type="http://schemas.openxmlformats.org/officeDocument/2006/relationships/slide" Target="/ppt/slides/slide20.xml" Id="R89bf386872034ec8" /><Relationship Type="http://schemas.openxmlformats.org/officeDocument/2006/relationships/slide" Target="/ppt/slides/slide21.xml" Id="Re89d7c1f05c542f1" /><Relationship Type="http://schemas.openxmlformats.org/officeDocument/2006/relationships/slide" Target="/ppt/slides/slide22.xml" Id="R9478984743b24cb0" /><Relationship Type="http://schemas.openxmlformats.org/officeDocument/2006/relationships/slide" Target="/ppt/slides/slide23.xml" Id="R8a5849955db442dd" /><Relationship Type="http://schemas.openxmlformats.org/officeDocument/2006/relationships/slide" Target="/ppt/slides/slide24.xml" Id="R220e8a7bcde94409" /><Relationship Type="http://schemas.openxmlformats.org/officeDocument/2006/relationships/slide" Target="/ppt/slides/slide25.xml" Id="R1105e5db6a6e465a" /><Relationship Type="http://schemas.openxmlformats.org/officeDocument/2006/relationships/slide" Target="/ppt/slides/slide26.xml" Id="R74a6fd71d6424bd7"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ebce3cb516e54b0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25853620f5b64e03" /><Relationship Type="http://schemas.openxmlformats.org/officeDocument/2006/relationships/notesMaster" Target="/ppt/notesMasters/notesMaster1.xml" Id="R523615f4c7ac4dad"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f79ac05646954a6e" /><Relationship Type="http://schemas.openxmlformats.org/officeDocument/2006/relationships/notesMaster" Target="/ppt/notesMasters/notesMaster1.xml" Id="Rc2dba654e4ee45b6"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0b4e6e54ed8142ec" /><Relationship Type="http://schemas.openxmlformats.org/officeDocument/2006/relationships/notesMaster" Target="/ppt/notesMasters/notesMaster1.xml" Id="Re6b8ce053e324251"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7c09da2416a14d76" /><Relationship Type="http://schemas.openxmlformats.org/officeDocument/2006/relationships/notesMaster" Target="/ppt/notesMasters/notesMaster1.xml" Id="R20941a0ddf0e4c78"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2cd20dd7a55c4a3f" /><Relationship Type="http://schemas.openxmlformats.org/officeDocument/2006/relationships/notesMaster" Target="/ppt/notesMasters/notesMaster1.xml" Id="Rf6996f4d3253430b"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80b66c9a89c14b0c" /><Relationship Type="http://schemas.openxmlformats.org/officeDocument/2006/relationships/notesMaster" Target="/ppt/notesMasters/notesMaster1.xml" Id="Re843ad220a324844"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94f2427567ad439d" /><Relationship Type="http://schemas.openxmlformats.org/officeDocument/2006/relationships/notesMaster" Target="/ppt/notesMasters/notesMaster1.xml" Id="Ra1d1646391ac47f1"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01e7f00faed34274" /><Relationship Type="http://schemas.openxmlformats.org/officeDocument/2006/relationships/notesMaster" Target="/ppt/notesMasters/notesMaster1.xml" Id="R39cd823ae8f54056"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f8527d724bbe4c9c" /><Relationship Type="http://schemas.openxmlformats.org/officeDocument/2006/relationships/notesMaster" Target="/ppt/notesMasters/notesMaster1.xml" Id="R762e758eac8347ee"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435b46635cff4a5e" /><Relationship Type="http://schemas.openxmlformats.org/officeDocument/2006/relationships/notesMaster" Target="/ppt/notesMasters/notesMaster1.xml" Id="R7ec809f0975f4fe9"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3bde7925f0ab47bc" /><Relationship Type="http://schemas.openxmlformats.org/officeDocument/2006/relationships/notesMaster" Target="/ppt/notesMasters/notesMaster1.xml" Id="R29bdc449acce488c" /></Relationships>
</file>

<file path=ppt/notesSlides/_rels/notesSlide2.xml.rels>&#65279;<?xml version="1.0" encoding="utf-8"?><Relationships xmlns="http://schemas.openxmlformats.org/package/2006/relationships"><Relationship Type="http://schemas.openxmlformats.org/officeDocument/2006/relationships/slide" Target="/ppt/slides/slide2.xml" Id="Rcb3e59ffc98f4a13" /><Relationship Type="http://schemas.openxmlformats.org/officeDocument/2006/relationships/notesMaster" Target="/ppt/notesMasters/notesMaster1.xml" Id="R40a92d8522824c61"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c9302203cea4817" /><Relationship Type="http://schemas.openxmlformats.org/officeDocument/2006/relationships/notesMaster" Target="/ppt/notesMasters/notesMaster1.xml" Id="Ra3d345c62bc448bb"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dd43af4f14cb4e0c" /><Relationship Type="http://schemas.openxmlformats.org/officeDocument/2006/relationships/notesMaster" Target="/ppt/notesMasters/notesMaster1.xml" Id="R9ca7215909064d6f"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4ebb280b848b4ce5" /><Relationship Type="http://schemas.openxmlformats.org/officeDocument/2006/relationships/notesMaster" Target="/ppt/notesMasters/notesMaster1.xml" Id="Rc227f87765044d67"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d162bd2d79e34873" /><Relationship Type="http://schemas.openxmlformats.org/officeDocument/2006/relationships/notesMaster" Target="/ppt/notesMasters/notesMaster1.xml" Id="Rec45e9a0f58c4537"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c69e00a981374ed6" /><Relationship Type="http://schemas.openxmlformats.org/officeDocument/2006/relationships/notesMaster" Target="/ppt/notesMasters/notesMaster1.xml" Id="R40bdda4b62794563"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30f0821c35eb4642" /><Relationship Type="http://schemas.openxmlformats.org/officeDocument/2006/relationships/notesMaster" Target="/ppt/notesMasters/notesMaster1.xml" Id="R89049cb93b4c4a96"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17c1df6f29c84ac1" /><Relationship Type="http://schemas.openxmlformats.org/officeDocument/2006/relationships/notesMaster" Target="/ppt/notesMasters/notesMaster1.xml" Id="Ra9fe324e805c4dea" /></Relationships>
</file>

<file path=ppt/notesSlides/_rels/notesSlide3.xml.rels>&#65279;<?xml version="1.0" encoding="utf-8"?><Relationships xmlns="http://schemas.openxmlformats.org/package/2006/relationships"><Relationship Type="http://schemas.openxmlformats.org/officeDocument/2006/relationships/slide" Target="/ppt/slides/slide3.xml" Id="R07fff62d31884ede" /><Relationship Type="http://schemas.openxmlformats.org/officeDocument/2006/relationships/notesMaster" Target="/ppt/notesMasters/notesMaster1.xml" Id="R252933187c444d09" /></Relationships>
</file>

<file path=ppt/notesSlides/_rels/notesSlide4.xml.rels>&#65279;<?xml version="1.0" encoding="utf-8"?><Relationships xmlns="http://schemas.openxmlformats.org/package/2006/relationships"><Relationship Type="http://schemas.openxmlformats.org/officeDocument/2006/relationships/slide" Target="/ppt/slides/slide4.xml" Id="Rec1b4fc5a16d4527" /><Relationship Type="http://schemas.openxmlformats.org/officeDocument/2006/relationships/notesMaster" Target="/ppt/notesMasters/notesMaster1.xml" Id="R02bdf228e04f4dbe" /></Relationships>
</file>

<file path=ppt/notesSlides/_rels/notesSlide5.xml.rels>&#65279;<?xml version="1.0" encoding="utf-8"?><Relationships xmlns="http://schemas.openxmlformats.org/package/2006/relationships"><Relationship Type="http://schemas.openxmlformats.org/officeDocument/2006/relationships/slide" Target="/ppt/slides/slide5.xml" Id="R9a05e7df948d4867" /><Relationship Type="http://schemas.openxmlformats.org/officeDocument/2006/relationships/notesMaster" Target="/ppt/notesMasters/notesMaster1.xml" Id="R90ad30585b5a42b4" /></Relationships>
</file>

<file path=ppt/notesSlides/_rels/notesSlide6.xml.rels>&#65279;<?xml version="1.0" encoding="utf-8"?><Relationships xmlns="http://schemas.openxmlformats.org/package/2006/relationships"><Relationship Type="http://schemas.openxmlformats.org/officeDocument/2006/relationships/slide" Target="/ppt/slides/slide6.xml" Id="R402615256d524b89" /><Relationship Type="http://schemas.openxmlformats.org/officeDocument/2006/relationships/notesMaster" Target="/ppt/notesMasters/notesMaster1.xml" Id="Rbb515a76467142a3" /></Relationships>
</file>

<file path=ppt/notesSlides/_rels/notesSlide7.xml.rels>&#65279;<?xml version="1.0" encoding="utf-8"?><Relationships xmlns="http://schemas.openxmlformats.org/package/2006/relationships"><Relationship Type="http://schemas.openxmlformats.org/officeDocument/2006/relationships/slide" Target="/ppt/slides/slide7.xml" Id="R87909d06317a4572" /><Relationship Type="http://schemas.openxmlformats.org/officeDocument/2006/relationships/notesMaster" Target="/ppt/notesMasters/notesMaster1.xml" Id="R0e4298e230fd4db8" /></Relationships>
</file>

<file path=ppt/notesSlides/_rels/notesSlide8.xml.rels>&#65279;<?xml version="1.0" encoding="utf-8"?><Relationships xmlns="http://schemas.openxmlformats.org/package/2006/relationships"><Relationship Type="http://schemas.openxmlformats.org/officeDocument/2006/relationships/slide" Target="/ppt/slides/slide8.xml" Id="R764be970a32f41aa" /><Relationship Type="http://schemas.openxmlformats.org/officeDocument/2006/relationships/notesMaster" Target="/ppt/notesMasters/notesMaster1.xml" Id="R005af45bbb6d4b4c" /></Relationships>
</file>

<file path=ppt/notesSlides/_rels/notesSlide9.xml.rels>&#65279;<?xml version="1.0" encoding="utf-8"?><Relationships xmlns="http://schemas.openxmlformats.org/package/2006/relationships"><Relationship Type="http://schemas.openxmlformats.org/officeDocument/2006/relationships/slide" Target="/ppt/slides/slide9.xml" Id="R3a5da0c2ae074c0c" /><Relationship Type="http://schemas.openxmlformats.org/officeDocument/2006/relationships/notesMaster" Target="/ppt/notesMasters/notesMaster1.xml" Id="R1098b844a64b479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chapter combines two cautions: regulation responds to market failures, while regulators face information and incentive failures of their own. Keep the comparison institutional and mechanism-specific.</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back to Chapter 2. Legal incidence is an administrative fact; economic incidence is a behavioral equilibrium result.</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one route from regulation to public choice and antitrust. The effect may be intended, accidental, or exploited by incumbents.</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Regulation requires an adaptation mechanism. Compare scheduled review, sunset, performance standards, waivers, experimentation, and judicial correction.</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information-based caution about administrative deference. Expertise is real, but expertise does not eliminate decentralized knowledge, uncertainty, or strategic reporting.</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reduce public choice to corruption. Ordinary political incentives can generate persistent bias even when participants believe they pursue the public interest.</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occupational licensing, tariffs, or narrow subsidies. The mechanism is asymmetric stake and organization, not a claim that every regulated group captures every agency.</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history compact. The theories differ, but all direct attention to incentives and organization within public decision making.</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Some political participation produces valuable information or accountability. Rent seeking refers to costly competition for transfers or protected positions, not all advocacy.</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Demand a causal channel and counterfactual. Capture can involve regulated firms, professional groups, activists, political principals, or agency ideology.</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design test is comparative. High-stakes, hard-to-observe quality can support licensing, but requirements should connect to demonstrated risk rather than incumbent preference.</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Separate the level question from the allocation question. A rule can choose a sensible total target and still achieve it at unnecessarily high cost.</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franchise bid can reveal some cost information but creates contract incompleteness and renegotiation. Technology can also change whether the monopoly remains natural.</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Buchanan connection. Constitutional design is not only about substantive outcomes; it structures the process that repeatedly produces them.</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account descriptive and source-backed. The decisions differ doctrinally; the shared institutional question is who decides when statutes are broad, expertise is disputed, and coercive authority is delegated.</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claim Buchanan's personal position on modern cases. Use public-choice logic to explain why institutional checks may be attractive while acknowledging the costs of judicial substitution.</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Coordinate ex ante standards, ex post liability, insurance, and private monitoring. Preemption and safe-harbor choices alter incentives and information production.</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comparison with liability, property, contract, competition, disclosure, and doing nothing. Include who pays and how the rule changes market structure.</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Return to the two plants. The best arrangement must choose the target, allocate abatement cost-effectively, and remain administratively and politically governable.</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a mechanism. Different failures call for different instruments and information; invoking market failure without specifying the margin hides the design problem.</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single policy may pursue several objectives. Analysis improves when each is named so benefits, costs, and institutional alternatives can be compared.</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 instrument is self-executing. Taxes need measurement, permits need entitlement design, standards need inspection, disclosure needs usable information, and liability needs causation and litigation.</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State the standard micro critique clearly. The objective is not zero pollution but the level where another unit of abatement costs as much as the harm it prevents, subject to rights and legal constraints.</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every term. The benchmark does not tell a regulator how to measure harm, whose values count, or how legal rights constrain the decision.</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Trace the common price across both plants. The distribution of compliance burdens can differ even when the allocation minimizes total cost.</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 Project-original accepted TikZ figure and QA asset: figures/ch13_regulation_and_public_choice/.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present either as market without government. Public law defines the pollutant, monitored unit, obligation, enforcement, and update process.</a:t>
            </a:r>
          </a:p>
          <a:p xmlns:a="http://schemas.openxmlformats.org/drawingml/2006/main">
            <a:r>
              <a:t/>
            </a:r>
          </a:p>
          <a:p xmlns:a="http://schemas.openxmlformats.org/drawingml/2006/main">
            <a:r>
              <a:t>[Sources]</a:t>
            </a:r>
          </a:p>
          <a:p xmlns:a="http://schemas.openxmlformats.org/drawingml/2006/main">
            <a:r>
              <a:t>- Rules, Rights, and Runtimes, Chapter 13: Regulation and Public Choice (canonical project draft).</a:t>
            </a:r>
          </a:p>
          <a:p xmlns:a="http://schemas.openxmlformats.org/drawingml/2006/main">
            <a:r>
              <a:t>- Law and Economics project evidence ledger: evidence/ch13_regulation_and_public_choice.md.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7066ce5a13449c0"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798dd0ea71134e5a" /><Relationship Type="http://schemas.openxmlformats.org/officeDocument/2006/relationships/slideLayout" Target="/ppt/slideLayouts/slideLayout1.xml" Id="Rc2df33846a814a5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2df33846a814a5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860b1008bc8f4140" /><Relationship Type="http://schemas.openxmlformats.org/officeDocument/2006/relationships/notesSlide" Target="/ppt/notesSlides/notesSlide1.xml" Id="R20d05595001b45a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00d3bb767035426f" /><Relationship Type="http://schemas.openxmlformats.org/officeDocument/2006/relationships/notesSlide" Target="/ppt/notesSlides/notesSlide10.xml" Id="R9401caa05c2740e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fa5f277f095e4e87" /><Relationship Type="http://schemas.openxmlformats.org/officeDocument/2006/relationships/notesSlide" Target="/ppt/notesSlides/notesSlide11.xml" Id="R526d93dbeedf4ae5"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e33c6b92c1b64e14" /><Relationship Type="http://schemas.openxmlformats.org/officeDocument/2006/relationships/notesSlide" Target="/ppt/notesSlides/notesSlide12.xml" Id="Rba2a40acf991462d"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3abc030106b4444e" /><Relationship Type="http://schemas.openxmlformats.org/officeDocument/2006/relationships/notesSlide" Target="/ppt/notesSlides/notesSlide13.xml" Id="R2d2eda64bf6a4576"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2e91fc71569a4946" /><Relationship Type="http://schemas.openxmlformats.org/officeDocument/2006/relationships/notesSlide" Target="/ppt/notesSlides/notesSlide14.xml" Id="R739e58497d004329"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d33194777e6e48e7" /><Relationship Type="http://schemas.openxmlformats.org/officeDocument/2006/relationships/notesSlide" Target="/ppt/notesSlides/notesSlide15.xml" Id="Ra7b536b8e8264fb8"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648ecf93e8844a72" /><Relationship Type="http://schemas.openxmlformats.org/officeDocument/2006/relationships/notesSlide" Target="/ppt/notesSlides/notesSlide16.xml" Id="R3d7caef08b064bc9"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8cad67b4118943b8" /><Relationship Type="http://schemas.openxmlformats.org/officeDocument/2006/relationships/notesSlide" Target="/ppt/notesSlides/notesSlide17.xml" Id="R45241a080c6e4e8f"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e9479000a3c54dac" /><Relationship Type="http://schemas.openxmlformats.org/officeDocument/2006/relationships/notesSlide" Target="/ppt/notesSlides/notesSlide18.xml" Id="R5bb31cf334544d7c"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33435bbcee664c91" /><Relationship Type="http://schemas.openxmlformats.org/officeDocument/2006/relationships/notesSlide" Target="/ppt/notesSlides/notesSlide19.xml" Id="R2a59ec605d3c4c7f"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8e7fb476a9664934" /><Relationship Type="http://schemas.openxmlformats.org/officeDocument/2006/relationships/notesSlide" Target="/ppt/notesSlides/notesSlide2.xml" Id="R829437b01ead49d6"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313b323d308741cb" /><Relationship Type="http://schemas.openxmlformats.org/officeDocument/2006/relationships/notesSlide" Target="/ppt/notesSlides/notesSlide20.xml" Id="R07c465f3631b445a"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9a66363de15341d6" /><Relationship Type="http://schemas.openxmlformats.org/officeDocument/2006/relationships/notesSlide" Target="/ppt/notesSlides/notesSlide21.xml" Id="Rc8e724ebf5da484b"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6f083feec0b04926" /><Relationship Type="http://schemas.openxmlformats.org/officeDocument/2006/relationships/notesSlide" Target="/ppt/notesSlides/notesSlide22.xml" Id="R64d3ac7e53bf436d"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19fd427e7a264c4c" /><Relationship Type="http://schemas.openxmlformats.org/officeDocument/2006/relationships/notesSlide" Target="/ppt/notesSlides/notesSlide23.xml" Id="R67ef5e96c9c6420e"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8c43cb43b0d64515" /><Relationship Type="http://schemas.openxmlformats.org/officeDocument/2006/relationships/notesSlide" Target="/ppt/notesSlides/notesSlide24.xml" Id="R189bd57e98bc4ba9"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a6d18e42fdf248ee" /><Relationship Type="http://schemas.openxmlformats.org/officeDocument/2006/relationships/notesSlide" Target="/ppt/notesSlides/notesSlide25.xml" Id="R21131d8228b8487c"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3df5280b009d41cf" /><Relationship Type="http://schemas.openxmlformats.org/officeDocument/2006/relationships/notesSlide" Target="/ppt/notesSlides/notesSlide26.xml" Id="R515b86ad407c46a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97104d4910d74bcd" /><Relationship Type="http://schemas.openxmlformats.org/officeDocument/2006/relationships/notesSlide" Target="/ppt/notesSlides/notesSlide3.xml" Id="Rde91c962b45c4240"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ca0d93a3e5ed4c9c" /><Relationship Type="http://schemas.openxmlformats.org/officeDocument/2006/relationships/notesSlide" Target="/ppt/notesSlides/notesSlide4.xml" Id="R5a494a8bafc04bb9"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3106a052daea44c3" /><Relationship Type="http://schemas.openxmlformats.org/officeDocument/2006/relationships/notesSlide" Target="/ppt/notesSlides/notesSlide5.xml" Id="R324202c125894dea"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eba4d7b385994918" /><Relationship Type="http://schemas.openxmlformats.org/officeDocument/2006/relationships/notesSlide" Target="/ppt/notesSlides/notesSlide6.xml" Id="Re62038e2cf384139"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e7c315c4889d49fe" /><Relationship Type="http://schemas.openxmlformats.org/officeDocument/2006/relationships/notesSlide" Target="/ppt/notesSlides/notesSlide7.xml" Id="Rbf270275cfdc42c0"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5e76409a0a8440ec" /><Relationship Type="http://schemas.openxmlformats.org/officeDocument/2006/relationships/image" Target="/ppt/media/image.png" Id="Rc6c428cc16bf4f89" /><Relationship Type="http://schemas.openxmlformats.org/officeDocument/2006/relationships/notesSlide" Target="/ppt/notesSlides/notesSlide8.xml" Id="R89311cd7c1bc47dc"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c2451c8d66fd44bc" /><Relationship Type="http://schemas.openxmlformats.org/officeDocument/2006/relationships/notesSlide" Target="/ppt/notesSlides/notesSlide9.xml" Id="R4e3ac208a5594f59" /></Relationships>
</file>

<file path=ppt/slides/slide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F3909322-35C1-45DE-8C4E-0E20F3BF781C}"/>
              </a:ext>
            </a:extLst>
          </p:cNvPr>
          <p:cNvSpPr>
            <a:spLocks xmlns:a="http://schemas.openxmlformats.org/drawingml/2006/main" noGrp="1"/>
          </p:cNvSpPr>
          <p:nvPr/>
        </p:nvSpPr>
        <p:spPr>
          <a:xfrm xmlns:a="http://schemas.openxmlformats.org/drawingml/2006/main">
            <a:off x="666750" y="876300"/>
            <a:ext cx="895350" cy="7620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5DDF50E4-05BF-4DBE-80DD-DFAADDD4E4EE}"/>
              </a:ext>
            </a:extLst>
          </p:cNvPr>
          <p:cNvSpPr>
            <a:spLocks xmlns:a="http://schemas.openxmlformats.org/drawingml/2006/main" noGrp="1"/>
          </p:cNvSpPr>
          <p:nvPr/>
        </p:nvSpPr>
        <p:spPr>
          <a:xfrm xmlns:a="http://schemas.openxmlformats.org/drawingml/2006/main">
            <a:off x="666750" y="1371600"/>
            <a:ext cx="676275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6000"/>
              </a:lnSpc>
              <a:buNone/>
              <a:defRPr sz="4050" b="1" i="0">
                <a:solidFill>
                  <a:srgbClr val="17242D"/>
                </a:solidFill>
                <a:latin typeface="Georgia"/>
                <a:ea typeface="Georgia"/>
                <a:cs typeface="Georgia"/>
              </a:defRPr>
            </a:pPr>
            <a:r>
              <a:rPr sz="4050" b="1" i="0">
                <a:solidFill>
                  <a:srgbClr val="17242D"/>
                </a:solidFill>
                <a:latin typeface="Georgia"/>
                <a:ea typeface="Georgia"/>
                <a:cs typeface="Georgia"/>
              </a:rPr>
              <a:t>Regulation and Public Choice</a:t>
            </a:r>
          </a:p>
        </p:txBody>
      </p:sp>
      <p:sp>
        <p:nvSpPr>
          <p:cNvPr id="3" name="">
            <a:extLst xmlns:a="http://schemas.openxmlformats.org/drawingml/2006/main">
              <a:ext uri="{FF2B5EF4-FFF2-40B4-BE49-F238E27FC236}">
                <a16:creationId xmlns:a16="http://schemas.microsoft.com/office/drawing/2014/main" id="{3BF766D7-0169-4031-BCF8-F81678010795}"/>
              </a:ext>
            </a:extLst>
          </p:cNvPr>
          <p:cNvSpPr>
            <a:spLocks xmlns:a="http://schemas.openxmlformats.org/drawingml/2006/main" noGrp="1"/>
          </p:cNvSpPr>
          <p:nvPr/>
        </p:nvSpPr>
        <p:spPr>
          <a:xfrm xmlns:a="http://schemas.openxmlformats.org/drawingml/2006/main">
            <a:off x="685800" y="3790950"/>
            <a:ext cx="2095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1" i="0">
                <a:solidFill>
                  <a:srgbClr val="24594E"/>
                </a:solidFill>
                <a:latin typeface="Aptos"/>
                <a:ea typeface="Aptos"/>
                <a:cs typeface="Aptos"/>
              </a:defRPr>
            </a:pPr>
            <a:r>
              <a:rPr sz="1950" b="1" i="0">
                <a:solidFill>
                  <a:srgbClr val="24594E"/>
                </a:solidFill>
                <a:latin typeface="Aptos"/>
                <a:ea typeface="Aptos"/>
                <a:cs typeface="Aptos"/>
              </a:rPr>
              <a:t>Chapter 13</a:t>
            </a:r>
          </a:p>
        </p:txBody>
      </p:sp>
      <p:sp>
        <p:nvSpPr>
          <p:cNvPr id="4" name="">
            <a:extLst xmlns:a="http://schemas.openxmlformats.org/drawingml/2006/main">
              <a:ext uri="{FF2B5EF4-FFF2-40B4-BE49-F238E27FC236}">
                <a16:creationId xmlns:a16="http://schemas.microsoft.com/office/drawing/2014/main" id="{1983A64C-F0C5-433B-8F42-ECF7C6A5A3FB}"/>
              </a:ext>
            </a:extLst>
          </p:cNvPr>
          <p:cNvSpPr>
            <a:spLocks xmlns:a="http://schemas.openxmlformats.org/drawingml/2006/main" noGrp="1"/>
          </p:cNvSpPr>
          <p:nvPr/>
        </p:nvSpPr>
        <p:spPr>
          <a:xfrm xmlns:a="http://schemas.openxmlformats.org/drawingml/2006/main">
            <a:off x="685800" y="5391150"/>
            <a:ext cx="4000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Georgia"/>
                <a:ea typeface="Georgia"/>
                <a:cs typeface="Georgia"/>
              </a:defRPr>
            </a:pPr>
            <a:r>
              <a:rPr sz="1800" b="0" i="0">
                <a:solidFill>
                  <a:srgbClr val="17242D"/>
                </a:solidFill>
                <a:latin typeface="Georgia"/>
                <a:ea typeface="Georgia"/>
                <a:cs typeface="Georgia"/>
              </a:rPr>
              <a:t>Rules, Rights, and Runtimes</a:t>
            </a:r>
          </a:p>
        </p:txBody>
      </p:sp>
      <p:sp>
        <p:nvSpPr>
          <p:cNvPr id="5" name="">
            <a:extLst xmlns:a="http://schemas.openxmlformats.org/drawingml/2006/main">
              <a:ext uri="{FF2B5EF4-FFF2-40B4-BE49-F238E27FC236}">
                <a16:creationId xmlns:a16="http://schemas.microsoft.com/office/drawing/2014/main" id="{015C97B3-4762-430F-8E4C-C8CFFA0B453C}"/>
              </a:ext>
            </a:extLst>
          </p:cNvPr>
          <p:cNvSpPr>
            <a:spLocks xmlns:a="http://schemas.openxmlformats.org/drawingml/2006/main" noGrp="1"/>
          </p:cNvSpPr>
          <p:nvPr/>
        </p:nvSpPr>
        <p:spPr>
          <a:xfrm xmlns:a="http://schemas.openxmlformats.org/drawingml/2006/main">
            <a:off x="685800" y="5810250"/>
            <a:ext cx="4000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350" b="0" i="0">
                <a:solidFill>
                  <a:srgbClr val="586A73"/>
                </a:solidFill>
                <a:latin typeface="Aptos"/>
                <a:ea typeface="Aptos"/>
                <a:cs typeface="Aptos"/>
              </a:defRPr>
            </a:pPr>
            <a:r>
              <a:rPr sz="1350" b="0" i="0">
                <a:solidFill>
                  <a:srgbClr val="586A73"/>
                </a:solidFill>
                <a:latin typeface="Aptos"/>
                <a:ea typeface="Aptos"/>
                <a:cs typeface="Aptos"/>
              </a:rPr>
              <a:t>Law and Economics in the Age of AI</a:t>
            </a:r>
          </a:p>
        </p:txBody>
      </p:sp>
      <p:sp>
        <p:nvSpPr>
          <p:cNvPr id="6" name="">
            <a:extLst xmlns:a="http://schemas.openxmlformats.org/drawingml/2006/main">
              <a:ext uri="{FF2B5EF4-FFF2-40B4-BE49-F238E27FC236}">
                <a16:creationId xmlns:a16="http://schemas.microsoft.com/office/drawing/2014/main" id="{27F8BBD1-5822-4A3C-9C58-7755B72293A8}"/>
              </a:ext>
            </a:extLst>
          </p:cNvPr>
          <p:cNvSpPr>
            <a:spLocks xmlns:a="http://schemas.openxmlformats.org/drawingml/2006/main" noGrp="1"/>
          </p:cNvSpPr>
          <p:nvPr/>
        </p:nvSpPr>
        <p:spPr>
          <a:xfrm xmlns:a="http://schemas.openxmlformats.org/drawingml/2006/main">
            <a:off x="8077200" y="0"/>
            <a:ext cx="4114800" cy="2286000"/>
          </a:xfrm>
          <a:prstGeom xmlns:a="http://schemas.openxmlformats.org/drawingml/2006/main" prst="rect">
            <a:avLst/>
          </a:prstGeom>
          <a:solidFill xmlns:a="http://schemas.openxmlformats.org/drawingml/2006/main">
            <a:srgbClr val="173F38"/>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5BA6AEB0-F590-4B29-8EC6-CD8C515BD91F}"/>
              </a:ext>
            </a:extLst>
          </p:cNvPr>
          <p:cNvSpPr>
            <a:spLocks xmlns:a="http://schemas.openxmlformats.org/drawingml/2006/main" noGrp="1"/>
          </p:cNvSpPr>
          <p:nvPr/>
        </p:nvSpPr>
        <p:spPr>
          <a:xfrm xmlns:a="http://schemas.openxmlformats.org/drawingml/2006/main">
            <a:off x="8324850" y="819150"/>
            <a:ext cx="3619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250" b="1" i="0">
                <a:solidFill>
                  <a:srgbClr val="FFFFFF"/>
                </a:solidFill>
                <a:latin typeface="Aptos"/>
                <a:ea typeface="Aptos"/>
                <a:cs typeface="Aptos"/>
              </a:defRPr>
            </a:pPr>
            <a:r>
              <a:rPr sz="2250" b="1" i="0">
                <a:solidFill>
                  <a:srgbClr val="FFFFFF"/>
                </a:solidFill>
                <a:latin typeface="Aptos"/>
                <a:ea typeface="Aptos"/>
                <a:cs typeface="Aptos"/>
              </a:rPr>
              <a:t>MARKET FAILURE</a:t>
            </a:r>
          </a:p>
        </p:txBody>
      </p:sp>
      <p:sp>
        <p:nvSpPr>
          <p:cNvPr id="8" name="">
            <a:extLst xmlns:a="http://schemas.openxmlformats.org/drawingml/2006/main">
              <a:ext uri="{FF2B5EF4-FFF2-40B4-BE49-F238E27FC236}">
                <a16:creationId xmlns:a16="http://schemas.microsoft.com/office/drawing/2014/main" id="{34CF80D4-2EFB-43B9-A0E9-984089682CEC}"/>
              </a:ext>
            </a:extLst>
          </p:cNvPr>
          <p:cNvSpPr>
            <a:spLocks xmlns:a="http://schemas.openxmlformats.org/drawingml/2006/main" noGrp="1"/>
          </p:cNvSpPr>
          <p:nvPr/>
        </p:nvSpPr>
        <p:spPr>
          <a:xfrm xmlns:a="http://schemas.openxmlformats.org/drawingml/2006/main">
            <a:off x="8077200" y="2286000"/>
            <a:ext cx="4114800" cy="228600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85C5B5A-A85C-4ADD-8929-313CB7041A32}"/>
              </a:ext>
            </a:extLst>
          </p:cNvPr>
          <p:cNvSpPr>
            <a:spLocks xmlns:a="http://schemas.openxmlformats.org/drawingml/2006/main" noGrp="1"/>
          </p:cNvSpPr>
          <p:nvPr/>
        </p:nvSpPr>
        <p:spPr>
          <a:xfrm xmlns:a="http://schemas.openxmlformats.org/drawingml/2006/main">
            <a:off x="8324850" y="3105150"/>
            <a:ext cx="3619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250" b="1" i="0">
                <a:solidFill>
                  <a:srgbClr val="FFFFFF"/>
                </a:solidFill>
                <a:latin typeface="Aptos"/>
                <a:ea typeface="Aptos"/>
                <a:cs typeface="Aptos"/>
              </a:defRPr>
            </a:pPr>
            <a:r>
              <a:rPr sz="2250" b="1" i="0">
                <a:solidFill>
                  <a:srgbClr val="FFFFFF"/>
                </a:solidFill>
                <a:latin typeface="Aptos"/>
                <a:ea typeface="Aptos"/>
                <a:cs typeface="Aptos"/>
              </a:rPr>
              <a:t>INFORMATION</a:t>
            </a:r>
          </a:p>
        </p:txBody>
      </p:sp>
      <p:sp>
        <p:nvSpPr>
          <p:cNvPr id="10" name="">
            <a:extLst xmlns:a="http://schemas.openxmlformats.org/drawingml/2006/main">
              <a:ext uri="{FF2B5EF4-FFF2-40B4-BE49-F238E27FC236}">
                <a16:creationId xmlns:a16="http://schemas.microsoft.com/office/drawing/2014/main" id="{032DD3AD-BA47-48DE-9990-7C298EB745C3}"/>
              </a:ext>
            </a:extLst>
          </p:cNvPr>
          <p:cNvSpPr>
            <a:spLocks xmlns:a="http://schemas.openxmlformats.org/drawingml/2006/main" noGrp="1"/>
          </p:cNvSpPr>
          <p:nvPr/>
        </p:nvSpPr>
        <p:spPr>
          <a:xfrm xmlns:a="http://schemas.openxmlformats.org/drawingml/2006/main">
            <a:off x="8077200" y="4572000"/>
            <a:ext cx="4114800" cy="228600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F978AF49-67AA-4B29-AD75-62FF9E46BD0C}"/>
              </a:ext>
            </a:extLst>
          </p:cNvPr>
          <p:cNvSpPr>
            <a:spLocks xmlns:a="http://schemas.openxmlformats.org/drawingml/2006/main" noGrp="1"/>
          </p:cNvSpPr>
          <p:nvPr/>
        </p:nvSpPr>
        <p:spPr>
          <a:xfrm xmlns:a="http://schemas.openxmlformats.org/drawingml/2006/main">
            <a:off x="8324850" y="5391150"/>
            <a:ext cx="3619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250" b="1" i="0">
                <a:solidFill>
                  <a:srgbClr val="17242D"/>
                </a:solidFill>
                <a:latin typeface="Aptos"/>
                <a:ea typeface="Aptos"/>
                <a:cs typeface="Aptos"/>
              </a:defRPr>
            </a:pPr>
            <a:r>
              <a:rPr sz="2250" b="1" i="0">
                <a:solidFill>
                  <a:srgbClr val="17242D"/>
                </a:solidFill>
                <a:latin typeface="Aptos"/>
                <a:ea typeface="Aptos"/>
                <a:cs typeface="Aptos"/>
              </a:rPr>
              <a:t>PUBLIC CHOICE</a:t>
            </a:r>
          </a:p>
        </p:txBody>
      </p:sp>
    </p:spTree>
    <p:extLst>
      <p:ext uri="{BB962C8B-B14F-4D97-AF65-F5344CB8AC3E}">
        <p14:creationId xmlns:p14="http://schemas.microsoft.com/office/powerpoint/2010/main" val="1596296454"/>
      </p:ext>
    </p:extLst>
  </p:cSld>
</p:sld>
</file>

<file path=ppt/slides/slide10.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07E9498C-1445-4C70-A3BF-D97CF3D1FE7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0743A6E-7E68-4E8F-B5B5-D527D5DDD4D1}"/>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E77DDB86-DC18-43BC-92DF-98BA40364FAB}"/>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274"/>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Who writes the check is not necessarily who bears the cost</a:t>
            </a:r>
          </a:p>
        </p:txBody>
      </p:sp>
      <p:sp>
        <p:nvSpPr>
          <p:cNvPr id="4" name="">
            <a:extLst xmlns:a="http://schemas.openxmlformats.org/drawingml/2006/main">
              <a:ext uri="{FF2B5EF4-FFF2-40B4-BE49-F238E27FC236}">
                <a16:creationId xmlns:a16="http://schemas.microsoft.com/office/drawing/2014/main" id="{71362B7C-5FD9-4873-97C7-66F60E6C49BD}"/>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73C4740-6A0B-4193-B0AF-A2198EB1089B}"/>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30B7769-2E27-4EB0-B739-C2772A9947CB}"/>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10</a:t>
            </a:r>
          </a:p>
        </p:txBody>
      </p:sp>
      <p:sp>
        <p:nvSpPr>
          <p:cNvPr id="7" name="">
            <a:extLst xmlns:a="http://schemas.openxmlformats.org/drawingml/2006/main">
              <a:ext uri="{FF2B5EF4-FFF2-40B4-BE49-F238E27FC236}">
                <a16:creationId xmlns:a16="http://schemas.microsoft.com/office/drawing/2014/main" id="{6CEA16CA-1978-4F71-B99C-7E7C96D15BE1}"/>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Prices, wages, returns, entry, and location can shift the burden of regulation.</a:t>
            </a:r>
          </a:p>
        </p:txBody>
      </p:sp>
      <p:sp>
        <p:nvSpPr>
          <p:cNvPr id="8" name="">
            <a:extLst xmlns:a="http://schemas.openxmlformats.org/drawingml/2006/main">
              <a:ext uri="{FF2B5EF4-FFF2-40B4-BE49-F238E27FC236}">
                <a16:creationId xmlns:a16="http://schemas.microsoft.com/office/drawing/2014/main" id="{C9FE0A26-3EFA-43F1-A37D-631FAFDE5CDD}"/>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Incidence depends on elasticities, market structure, time, and the availability of substitutes.</a:t>
            </a:r>
          </a:p>
        </p:txBody>
      </p:sp>
    </p:spTree>
    <p:extLst>
      <p:ext uri="{BB962C8B-B14F-4D97-AF65-F5344CB8AC3E}">
        <p14:creationId xmlns:p14="http://schemas.microsoft.com/office/powerpoint/2010/main" val="1375511245"/>
      </p:ext>
    </p:extLst>
  </p:cSld>
</p:sld>
</file>

<file path=ppt/slides/slide1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1B20E7C3-225E-4ED6-84F5-167EB1FFE19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07CF77A-C2D1-4B84-96C0-14A5311F05B7}"/>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1B680F68-16D3-45D2-9C56-04A3F13D8865}"/>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Fixed compliance costs can reshape the market</a:t>
            </a:r>
          </a:p>
        </p:txBody>
      </p:sp>
      <p:sp>
        <p:nvSpPr>
          <p:cNvPr id="4" name="">
            <a:extLst xmlns:a="http://schemas.openxmlformats.org/drawingml/2006/main">
              <a:ext uri="{FF2B5EF4-FFF2-40B4-BE49-F238E27FC236}">
                <a16:creationId xmlns:a16="http://schemas.microsoft.com/office/drawing/2014/main" id="{1A936C1F-BF05-427A-B921-ACA00F4E5FA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4F097FF-2768-4CDE-8BEE-53F3344A62E8}"/>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370B7C0-8C50-456E-AC5D-A4897F00F1A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11</a:t>
            </a:r>
          </a:p>
        </p:txBody>
      </p:sp>
      <p:sp>
        <p:nvSpPr>
          <p:cNvPr id="7" name="">
            <a:extLst xmlns:a="http://schemas.openxmlformats.org/drawingml/2006/main">
              <a:ext uri="{FF2B5EF4-FFF2-40B4-BE49-F238E27FC236}">
                <a16:creationId xmlns:a16="http://schemas.microsoft.com/office/drawing/2014/main" id="{8E58D006-445F-413A-8E2B-097896DFEEB3}"/>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LARGE INCUMBENT</a:t>
            </a:r>
          </a:p>
        </p:txBody>
      </p:sp>
      <p:sp>
        <p:nvSpPr>
          <p:cNvPr id="8" name="">
            <a:extLst xmlns:a="http://schemas.openxmlformats.org/drawingml/2006/main">
              <a:ext uri="{FF2B5EF4-FFF2-40B4-BE49-F238E27FC236}">
                <a16:creationId xmlns:a16="http://schemas.microsoft.com/office/drawing/2014/main" id="{F7AB713C-741A-45C6-94D7-3A27A69F795B}"/>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B99E2310-C8FF-4E4C-B04B-ECCFB81C592E}"/>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Spreads cost across more output</a:t>
            </a:r>
          </a:p>
        </p:txBody>
      </p:sp>
      <p:sp>
        <p:nvSpPr>
          <p:cNvPr id="10" name="">
            <a:extLst xmlns:a="http://schemas.openxmlformats.org/drawingml/2006/main">
              <a:ext uri="{FF2B5EF4-FFF2-40B4-BE49-F238E27FC236}">
                <a16:creationId xmlns:a16="http://schemas.microsoft.com/office/drawing/2014/main" id="{FEBCB766-31E1-495C-B610-CCE78B4F9952}"/>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SMALL ENTRANT</a:t>
            </a:r>
          </a:p>
        </p:txBody>
      </p:sp>
      <p:sp>
        <p:nvSpPr>
          <p:cNvPr id="11" name="">
            <a:extLst xmlns:a="http://schemas.openxmlformats.org/drawingml/2006/main">
              <a:ext uri="{FF2B5EF4-FFF2-40B4-BE49-F238E27FC236}">
                <a16:creationId xmlns:a16="http://schemas.microsoft.com/office/drawing/2014/main" id="{27E01A50-416B-4394-A42B-C044BFC1C607}"/>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A77A2FF9-4532-4232-9920-0F30DE337DFC}"/>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Faces a higher cost per unit</a:t>
            </a:r>
          </a:p>
        </p:txBody>
      </p:sp>
      <p:sp>
        <p:nvSpPr>
          <p:cNvPr id="13" name="">
            <a:extLst xmlns:a="http://schemas.openxmlformats.org/drawingml/2006/main">
              <a:ext uri="{FF2B5EF4-FFF2-40B4-BE49-F238E27FC236}">
                <a16:creationId xmlns:a16="http://schemas.microsoft.com/office/drawing/2014/main" id="{2747D526-7432-41A6-A062-6D31A4B14CEB}"/>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LONG RUN</a:t>
            </a:r>
          </a:p>
        </p:txBody>
      </p:sp>
      <p:sp>
        <p:nvSpPr>
          <p:cNvPr id="14" name="">
            <a:extLst xmlns:a="http://schemas.openxmlformats.org/drawingml/2006/main">
              <a:ext uri="{FF2B5EF4-FFF2-40B4-BE49-F238E27FC236}">
                <a16:creationId xmlns:a16="http://schemas.microsoft.com/office/drawing/2014/main" id="{61D14EA2-BF71-4568-9288-D4F3AA5114BE}"/>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1C186A65-8E62-4BCB-BEA0-53522E06ED27}"/>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Exit and reduced entry can raise concentration</a:t>
            </a:r>
          </a:p>
        </p:txBody>
      </p:sp>
      <p:sp>
        <p:nvSpPr>
          <p:cNvPr id="16" name="">
            <a:extLst xmlns:a="http://schemas.openxmlformats.org/drawingml/2006/main">
              <a:ext uri="{FF2B5EF4-FFF2-40B4-BE49-F238E27FC236}">
                <a16:creationId xmlns:a16="http://schemas.microsoft.com/office/drawing/2014/main" id="{99CD6DEC-90B4-4D58-A1D8-EEADDD37B889}"/>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 rule aimed at quality or safety can also become an entry barrier.</a:t>
            </a:r>
          </a:p>
        </p:txBody>
      </p:sp>
    </p:spTree>
    <p:extLst>
      <p:ext uri="{BB962C8B-B14F-4D97-AF65-F5344CB8AC3E}">
        <p14:creationId xmlns:p14="http://schemas.microsoft.com/office/powerpoint/2010/main" val="1674604553"/>
      </p:ext>
    </p:extLst>
  </p:cSld>
</p:sld>
</file>

<file path=ppt/slides/slide12.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1637911B-9F56-4A5D-AEEC-797FB420A3E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8804492-8AF9-4EDD-ACD9-6551583DC9F5}"/>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E6F34060-CD25-4BA6-93DD-A0F0FC4276B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Regulatory lag creates error in a changing world</a:t>
            </a:r>
          </a:p>
        </p:txBody>
      </p:sp>
      <p:sp>
        <p:nvSpPr>
          <p:cNvPr id="4" name="">
            <a:extLst xmlns:a="http://schemas.openxmlformats.org/drawingml/2006/main">
              <a:ext uri="{FF2B5EF4-FFF2-40B4-BE49-F238E27FC236}">
                <a16:creationId xmlns:a16="http://schemas.microsoft.com/office/drawing/2014/main" id="{4A629D0E-D153-4B2A-8C46-F3F0A07F18D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F17E652-24A2-4EEE-8B5A-0AEDA04089D4}"/>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E33D5C2A-B4FF-4A0F-A8C3-D043C226CF86}"/>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12</a:t>
            </a:r>
          </a:p>
        </p:txBody>
      </p:sp>
      <p:sp>
        <p:nvSpPr>
          <p:cNvPr id="7" name="">
            <a:extLst xmlns:a="http://schemas.openxmlformats.org/drawingml/2006/main">
              <a:ext uri="{FF2B5EF4-FFF2-40B4-BE49-F238E27FC236}">
                <a16:creationId xmlns:a16="http://schemas.microsoft.com/office/drawing/2014/main" id="{3578BC34-731D-4B14-91BD-1D5DB936AFCC}"/>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Rules based on yesterday's technology, prices, and risks can become too strict, too weak, or misdirected.</a:t>
            </a:r>
          </a:p>
        </p:txBody>
      </p:sp>
      <p:sp>
        <p:nvSpPr>
          <p:cNvPr id="8" name="">
            <a:extLst xmlns:a="http://schemas.openxmlformats.org/drawingml/2006/main">
              <a:ext uri="{FF2B5EF4-FFF2-40B4-BE49-F238E27FC236}">
                <a16:creationId xmlns:a16="http://schemas.microsoft.com/office/drawing/2014/main" id="{48520C8C-AD54-42E8-8DE4-B709DD76B58A}"/>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Updating improves fit but reduces stability and invites repeated political bargaining.</a:t>
            </a:r>
          </a:p>
        </p:txBody>
      </p:sp>
    </p:spTree>
    <p:extLst>
      <p:ext uri="{BB962C8B-B14F-4D97-AF65-F5344CB8AC3E}">
        <p14:creationId xmlns:p14="http://schemas.microsoft.com/office/powerpoint/2010/main" val="474546268"/>
      </p:ext>
    </p:extLst>
  </p:cSld>
</p:sld>
</file>

<file path=ppt/slides/slide1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5500F1E7-7C23-472E-9960-E8F70333D1E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174EBB8-96ED-4B6F-A145-6669D15A27C0}"/>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FDCB3DF1-E38F-4EC8-BF02-81111E66A24C}"/>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Information comes before incentives</a:t>
            </a:r>
          </a:p>
        </p:txBody>
      </p:sp>
      <p:sp>
        <p:nvSpPr>
          <p:cNvPr id="4" name="">
            <a:extLst xmlns:a="http://schemas.openxmlformats.org/drawingml/2006/main">
              <a:ext uri="{FF2B5EF4-FFF2-40B4-BE49-F238E27FC236}">
                <a16:creationId xmlns:a16="http://schemas.microsoft.com/office/drawing/2014/main" id="{886E486D-AEFA-4829-95F9-445870EC6C1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2FBA2D5-BBFD-4E86-8E8A-5CC63C9A6F91}"/>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D17E2751-F7CA-4118-BD53-D1510475DC3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13</a:t>
            </a:r>
          </a:p>
        </p:txBody>
      </p:sp>
      <p:sp>
        <p:nvSpPr>
          <p:cNvPr id="7" name="">
            <a:extLst xmlns:a="http://schemas.openxmlformats.org/drawingml/2006/main">
              <a:ext uri="{FF2B5EF4-FFF2-40B4-BE49-F238E27FC236}">
                <a16:creationId xmlns:a16="http://schemas.microsoft.com/office/drawing/2014/main" id="{B6BB0649-ADC4-45EC-9ABB-018982633B04}"/>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A perfectly motivated regulator still cannot choose well without knowing harm, alternatives, behavior, cost, and enforcement conditions.</a:t>
            </a:r>
          </a:p>
        </p:txBody>
      </p:sp>
      <p:sp>
        <p:nvSpPr>
          <p:cNvPr id="8" name="">
            <a:extLst xmlns:a="http://schemas.openxmlformats.org/drawingml/2006/main">
              <a:ext uri="{FF2B5EF4-FFF2-40B4-BE49-F238E27FC236}">
                <a16:creationId xmlns:a16="http://schemas.microsoft.com/office/drawing/2014/main" id="{5CE44D5A-516D-4D6E-8A7F-FCCC1BA9F89C}"/>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The regulated parties often possess much of that information and have reasons to reveal it selectively.</a:t>
            </a:r>
          </a:p>
        </p:txBody>
      </p:sp>
    </p:spTree>
    <p:extLst>
      <p:ext uri="{BB962C8B-B14F-4D97-AF65-F5344CB8AC3E}">
        <p14:creationId xmlns:p14="http://schemas.microsoft.com/office/powerpoint/2010/main" val="1827381798"/>
      </p:ext>
    </p:extLst>
  </p:cSld>
</p:sld>
</file>

<file path=ppt/slides/slide1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AD751339-1F8A-4BCD-A620-433E17322B2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8176516A-9F0E-4643-A82F-F41322E9D2BB}"/>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8227CCDB-37C5-49B6-A362-9CA8EA3FE228}"/>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Public choice adds incentives to the agency</a:t>
            </a:r>
          </a:p>
        </p:txBody>
      </p:sp>
      <p:sp>
        <p:nvSpPr>
          <p:cNvPr id="4" name="">
            <a:extLst xmlns:a="http://schemas.openxmlformats.org/drawingml/2006/main">
              <a:ext uri="{FF2B5EF4-FFF2-40B4-BE49-F238E27FC236}">
                <a16:creationId xmlns:a16="http://schemas.microsoft.com/office/drawing/2014/main" id="{46047D2F-222F-4BFF-8DBA-49A8C1448EC9}"/>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AAA598A-3664-44F5-9274-EC753B3EE0DD}"/>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48DF9E81-533B-40B6-8D36-5EC425609AE6}"/>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14</a:t>
            </a:r>
          </a:p>
        </p:txBody>
      </p:sp>
      <p:sp>
        <p:nvSpPr>
          <p:cNvPr id="7" name="">
            <a:extLst xmlns:a="http://schemas.openxmlformats.org/drawingml/2006/main">
              <a:ext uri="{FF2B5EF4-FFF2-40B4-BE49-F238E27FC236}">
                <a16:creationId xmlns:a16="http://schemas.microsoft.com/office/drawing/2014/main" id="{5EBAD67C-FFF0-41D7-A146-DED6A2E110F8}"/>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Officials, legislators, voters, firms, workers, and advocacy groups respond to concentrated stakes, careers, budgets, ideology, and political organization.</a:t>
            </a:r>
          </a:p>
        </p:txBody>
      </p:sp>
      <p:sp>
        <p:nvSpPr>
          <p:cNvPr id="8" name="">
            <a:extLst xmlns:a="http://schemas.openxmlformats.org/drawingml/2006/main">
              <a:ext uri="{FF2B5EF4-FFF2-40B4-BE49-F238E27FC236}">
                <a16:creationId xmlns:a16="http://schemas.microsoft.com/office/drawing/2014/main" id="{315962D8-872C-4214-857D-5ECC48BCB9D5}"/>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Regulation is produced through institutions, not by a disinterested social-cost calculator.</a:t>
            </a:r>
          </a:p>
        </p:txBody>
      </p:sp>
    </p:spTree>
    <p:extLst>
      <p:ext uri="{BB962C8B-B14F-4D97-AF65-F5344CB8AC3E}">
        <p14:creationId xmlns:p14="http://schemas.microsoft.com/office/powerpoint/2010/main" val="1461265486"/>
      </p:ext>
    </p:extLst>
  </p:cSld>
</p:sld>
</file>

<file path=ppt/slides/slide1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8A73F251-5A75-4E76-BCA7-5543CCA5FBC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5311D4C-D0F8-411B-8FBB-EC236304F5F6}"/>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5E67166F-FA49-4DCB-BFC3-5ABAE9AC9465}"/>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4576"/>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Concentrated benefits and dispersed costs organize politics</a:t>
            </a:r>
          </a:p>
        </p:txBody>
      </p:sp>
      <p:sp>
        <p:nvSpPr>
          <p:cNvPr id="4" name="">
            <a:extLst xmlns:a="http://schemas.openxmlformats.org/drawingml/2006/main">
              <a:ext uri="{FF2B5EF4-FFF2-40B4-BE49-F238E27FC236}">
                <a16:creationId xmlns:a16="http://schemas.microsoft.com/office/drawing/2014/main" id="{FDDE3DB2-54E4-46B0-9DD0-53203AD5C4D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52E9154-E267-4E77-B304-C4F637BDD5A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569F73B-619B-4B6D-9722-45D5A29A36AC}"/>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15</a:t>
            </a:r>
          </a:p>
        </p:txBody>
      </p:sp>
      <p:sp>
        <p:nvSpPr>
          <p:cNvPr id="7" name="">
            <a:extLst xmlns:a="http://schemas.openxmlformats.org/drawingml/2006/main">
              <a:ext uri="{FF2B5EF4-FFF2-40B4-BE49-F238E27FC236}">
                <a16:creationId xmlns:a16="http://schemas.microsoft.com/office/drawing/2014/main" id="{A4D05083-B303-468B-9429-B5C3A0835749}"/>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BENEFICIARY GROUP</a:t>
            </a:r>
          </a:p>
        </p:txBody>
      </p:sp>
      <p:sp>
        <p:nvSpPr>
          <p:cNvPr id="8" name="">
            <a:extLst xmlns:a="http://schemas.openxmlformats.org/drawingml/2006/main">
              <a:ext uri="{FF2B5EF4-FFF2-40B4-BE49-F238E27FC236}">
                <a16:creationId xmlns:a16="http://schemas.microsoft.com/office/drawing/2014/main" id="{86E60F95-F7DA-4653-A1AC-53AABA3AA966}"/>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708CF7A4-D2AD-4F44-B62B-C9010DA7E165}"/>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Large stake per member</a:t>
            </a:r>
          </a:p>
        </p:txBody>
      </p:sp>
      <p:sp>
        <p:nvSpPr>
          <p:cNvPr id="10" name="">
            <a:extLst xmlns:a="http://schemas.openxmlformats.org/drawingml/2006/main">
              <a:ext uri="{FF2B5EF4-FFF2-40B4-BE49-F238E27FC236}">
                <a16:creationId xmlns:a16="http://schemas.microsoft.com/office/drawing/2014/main" id="{49594985-1F5E-4F61-91BA-0843CD68C195}"/>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529B5779-8472-45D8-B773-DD69048C93AC}"/>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Easy organization and expertise</a:t>
            </a:r>
          </a:p>
        </p:txBody>
      </p:sp>
      <p:sp>
        <p:nvSpPr>
          <p:cNvPr id="12" name="">
            <a:extLst xmlns:a="http://schemas.openxmlformats.org/drawingml/2006/main">
              <a:ext uri="{FF2B5EF4-FFF2-40B4-BE49-F238E27FC236}">
                <a16:creationId xmlns:a16="http://schemas.microsoft.com/office/drawing/2014/main" id="{7B6EFFC8-03C2-409A-9B1B-30C6EF6FE0F3}"/>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9109DB2E-99E9-49E3-8D2E-0B9AFB82A936}"/>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Strong reason to monitor details</a:t>
            </a:r>
          </a:p>
        </p:txBody>
      </p:sp>
      <p:sp>
        <p:nvSpPr>
          <p:cNvPr id="14" name="">
            <a:extLst xmlns:a="http://schemas.openxmlformats.org/drawingml/2006/main">
              <a:ext uri="{FF2B5EF4-FFF2-40B4-BE49-F238E27FC236}">
                <a16:creationId xmlns:a16="http://schemas.microsoft.com/office/drawing/2014/main" id="{D18641F2-420F-413A-B346-E5FD93858A6D}"/>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232F89E-03E5-4C57-849E-96FB013D5928}"/>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GENERAL PUBLIC</a:t>
            </a:r>
          </a:p>
        </p:txBody>
      </p:sp>
      <p:sp>
        <p:nvSpPr>
          <p:cNvPr id="16" name="">
            <a:extLst xmlns:a="http://schemas.openxmlformats.org/drawingml/2006/main">
              <a:ext uri="{FF2B5EF4-FFF2-40B4-BE49-F238E27FC236}">
                <a16:creationId xmlns:a16="http://schemas.microsoft.com/office/drawing/2014/main" id="{874CD29F-3416-4D85-9A7B-C8B83D4B61B3}"/>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215D187D-7D50-4E1E-895B-546EA24EAD0A}"/>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Small cost per person</a:t>
            </a:r>
          </a:p>
        </p:txBody>
      </p:sp>
      <p:sp>
        <p:nvSpPr>
          <p:cNvPr id="18" name="">
            <a:extLst xmlns:a="http://schemas.openxmlformats.org/drawingml/2006/main">
              <a:ext uri="{FF2B5EF4-FFF2-40B4-BE49-F238E27FC236}">
                <a16:creationId xmlns:a16="http://schemas.microsoft.com/office/drawing/2014/main" id="{8D61711F-495D-4FAA-B306-2FDAD7CBC4CF}"/>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C6317162-8245-40CD-9C9B-DB6A03A99CF3}"/>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Rational inattention</a:t>
            </a:r>
          </a:p>
        </p:txBody>
      </p:sp>
      <p:sp>
        <p:nvSpPr>
          <p:cNvPr id="20" name="">
            <a:extLst xmlns:a="http://schemas.openxmlformats.org/drawingml/2006/main">
              <a:ext uri="{FF2B5EF4-FFF2-40B4-BE49-F238E27FC236}">
                <a16:creationId xmlns:a16="http://schemas.microsoft.com/office/drawing/2014/main" id="{29FCA4D9-8C4C-4203-8936-ADA6D7018469}"/>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1D2D3FDF-6BC6-4CE6-B427-77CD00113754}"/>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Weak incentive to organize</a:t>
            </a:r>
          </a:p>
        </p:txBody>
      </p:sp>
      <p:sp>
        <p:nvSpPr>
          <p:cNvPr id="22" name="">
            <a:extLst xmlns:a="http://schemas.openxmlformats.org/drawingml/2006/main">
              <a:ext uri="{FF2B5EF4-FFF2-40B4-BE49-F238E27FC236}">
                <a16:creationId xmlns:a16="http://schemas.microsoft.com/office/drawing/2014/main" id="{8E8B5977-55D7-44ED-BB5E-5F8185C8FC5B}"/>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8156"/>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 small total distortion can survive when political participation is asymmetric.</a:t>
            </a:r>
          </a:p>
        </p:txBody>
      </p:sp>
    </p:spTree>
    <p:extLst>
      <p:ext uri="{BB962C8B-B14F-4D97-AF65-F5344CB8AC3E}">
        <p14:creationId xmlns:p14="http://schemas.microsoft.com/office/powerpoint/2010/main" val="2095779213"/>
      </p:ext>
    </p:extLst>
  </p:cSld>
</p:sld>
</file>

<file path=ppt/slides/slide1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188CE4CF-B431-46CF-B59E-186310E422D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D383A60-603D-46C7-AACB-214BA41EEE71}"/>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96B86BA2-AD2D-4963-87AD-A1ADFF6B355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Stigler, Peltzman, and Becker offer related models</a:t>
            </a:r>
          </a:p>
        </p:txBody>
      </p:sp>
      <p:sp>
        <p:nvSpPr>
          <p:cNvPr id="4" name="">
            <a:extLst xmlns:a="http://schemas.openxmlformats.org/drawingml/2006/main">
              <a:ext uri="{FF2B5EF4-FFF2-40B4-BE49-F238E27FC236}">
                <a16:creationId xmlns:a16="http://schemas.microsoft.com/office/drawing/2014/main" id="{FD378337-251B-423C-BA3E-3B9589334E4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6DBC906-1891-4419-ACE2-4EA4D14715F3}"/>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A3EC27BC-B68B-4A90-8E9E-97571711B8BE}"/>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16</a:t>
            </a:r>
          </a:p>
        </p:txBody>
      </p:sp>
      <p:sp>
        <p:nvSpPr>
          <p:cNvPr id="7" name="">
            <a:extLst xmlns:a="http://schemas.openxmlformats.org/drawingml/2006/main">
              <a:ext uri="{FF2B5EF4-FFF2-40B4-BE49-F238E27FC236}">
                <a16:creationId xmlns:a16="http://schemas.microsoft.com/office/drawing/2014/main" id="{D4637CF1-B40A-48CE-B9B5-DB5A201A10D7}"/>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STIGLER</a:t>
            </a:r>
          </a:p>
        </p:txBody>
      </p:sp>
      <p:sp>
        <p:nvSpPr>
          <p:cNvPr id="8" name="">
            <a:extLst xmlns:a="http://schemas.openxmlformats.org/drawingml/2006/main">
              <a:ext uri="{FF2B5EF4-FFF2-40B4-BE49-F238E27FC236}">
                <a16:creationId xmlns:a16="http://schemas.microsoft.com/office/drawing/2014/main" id="{9F717282-C098-45DF-956B-AF539B0860CB}"/>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BD49DCBF-040F-4196-85F0-6DEF071BEC82}"/>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Regulation can be acquired and used by industry</a:t>
            </a:r>
          </a:p>
        </p:txBody>
      </p:sp>
      <p:sp>
        <p:nvSpPr>
          <p:cNvPr id="10" name="">
            <a:extLst xmlns:a="http://schemas.openxmlformats.org/drawingml/2006/main">
              <a:ext uri="{FF2B5EF4-FFF2-40B4-BE49-F238E27FC236}">
                <a16:creationId xmlns:a16="http://schemas.microsoft.com/office/drawing/2014/main" id="{F53419B7-28D2-4313-AD4D-F7A5046B36C6}"/>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PELTZMAN</a:t>
            </a:r>
          </a:p>
        </p:txBody>
      </p:sp>
      <p:sp>
        <p:nvSpPr>
          <p:cNvPr id="11" name="">
            <a:extLst xmlns:a="http://schemas.openxmlformats.org/drawingml/2006/main">
              <a:ext uri="{FF2B5EF4-FFF2-40B4-BE49-F238E27FC236}">
                <a16:creationId xmlns:a16="http://schemas.microsoft.com/office/drawing/2014/main" id="{2E190621-F50A-4856-88D4-51A348CA2F1C}"/>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9DE56176-4C0D-4517-831E-C96977962CB0}"/>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Politicians balance organized support and opposition</a:t>
            </a:r>
          </a:p>
        </p:txBody>
      </p:sp>
      <p:sp>
        <p:nvSpPr>
          <p:cNvPr id="13" name="">
            <a:extLst xmlns:a="http://schemas.openxmlformats.org/drawingml/2006/main">
              <a:ext uri="{FF2B5EF4-FFF2-40B4-BE49-F238E27FC236}">
                <a16:creationId xmlns:a16="http://schemas.microsoft.com/office/drawing/2014/main" id="{6B89325C-BCE9-48D0-AE83-C585E364FAB6}"/>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BECKER</a:t>
            </a:r>
          </a:p>
        </p:txBody>
      </p:sp>
      <p:sp>
        <p:nvSpPr>
          <p:cNvPr id="14" name="">
            <a:extLst xmlns:a="http://schemas.openxmlformats.org/drawingml/2006/main">
              <a:ext uri="{FF2B5EF4-FFF2-40B4-BE49-F238E27FC236}">
                <a16:creationId xmlns:a16="http://schemas.microsoft.com/office/drawing/2014/main" id="{508A51F0-1005-4AF3-A74B-364751EC5E15}"/>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CF8DBE61-3467-4362-A104-41B6029C7661}"/>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Competition among pressure groups shapes transfers and efficiency</a:t>
            </a:r>
          </a:p>
        </p:txBody>
      </p:sp>
      <p:sp>
        <p:nvSpPr>
          <p:cNvPr id="16" name="">
            <a:extLst xmlns:a="http://schemas.openxmlformats.org/drawingml/2006/main">
              <a:ext uri="{FF2B5EF4-FFF2-40B4-BE49-F238E27FC236}">
                <a16:creationId xmlns:a16="http://schemas.microsoft.com/office/drawing/2014/main" id="{03D4C075-1C8D-4E8D-B2EA-10EE8C1114E4}"/>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Regulatory outcomes reflect political exchange as well as technical purpose.</a:t>
            </a:r>
          </a:p>
        </p:txBody>
      </p:sp>
    </p:spTree>
    <p:extLst>
      <p:ext uri="{BB962C8B-B14F-4D97-AF65-F5344CB8AC3E}">
        <p14:creationId xmlns:p14="http://schemas.microsoft.com/office/powerpoint/2010/main" val="882021188"/>
      </p:ext>
    </p:extLst>
  </p:cSld>
</p:sld>
</file>

<file path=ppt/slides/slide1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CDD9C603-C605-444F-8BCC-A155AA30D5D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F477AB2-9536-427E-9552-7F30815871F2}"/>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A154DF4D-FA22-4115-8946-0249C1775162}"/>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Rent seeking consumes resources</a:t>
            </a:r>
          </a:p>
        </p:txBody>
      </p:sp>
      <p:sp>
        <p:nvSpPr>
          <p:cNvPr id="4" name="">
            <a:extLst xmlns:a="http://schemas.openxmlformats.org/drawingml/2006/main">
              <a:ext uri="{FF2B5EF4-FFF2-40B4-BE49-F238E27FC236}">
                <a16:creationId xmlns:a16="http://schemas.microsoft.com/office/drawing/2014/main" id="{C2A88C00-9F85-4A34-A81F-A55254203B1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B07BE1C-CA79-4F4B-84EB-967CB2991E6C}"/>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FB9F9656-D5E9-45B3-99B4-8FC2336205A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17</a:t>
            </a:r>
          </a:p>
        </p:txBody>
      </p:sp>
      <p:sp>
        <p:nvSpPr>
          <p:cNvPr id="7" name="">
            <a:extLst xmlns:a="http://schemas.openxmlformats.org/drawingml/2006/main">
              <a:ext uri="{FF2B5EF4-FFF2-40B4-BE49-F238E27FC236}">
                <a16:creationId xmlns:a16="http://schemas.microsoft.com/office/drawing/2014/main" id="{DD499514-B516-4FE9-8865-08C7C283AED5}"/>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PRIZE</a:t>
            </a:r>
          </a:p>
        </p:txBody>
      </p:sp>
      <p:sp>
        <p:nvSpPr>
          <p:cNvPr id="8" name="">
            <a:extLst xmlns:a="http://schemas.openxmlformats.org/drawingml/2006/main">
              <a:ext uri="{FF2B5EF4-FFF2-40B4-BE49-F238E27FC236}">
                <a16:creationId xmlns:a16="http://schemas.microsoft.com/office/drawing/2014/main" id="{5AC1A6FE-3FD0-4D92-B21D-F7ED51F72929}"/>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B8ED53FE-4CD8-4ECA-8BEC-4EFE67509E3E}"/>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License, exclusion, subsidy, or favorable standard</a:t>
            </a:r>
          </a:p>
        </p:txBody>
      </p:sp>
      <p:sp>
        <p:nvSpPr>
          <p:cNvPr id="10" name="">
            <a:extLst xmlns:a="http://schemas.openxmlformats.org/drawingml/2006/main">
              <a:ext uri="{FF2B5EF4-FFF2-40B4-BE49-F238E27FC236}">
                <a16:creationId xmlns:a16="http://schemas.microsoft.com/office/drawing/2014/main" id="{903C2D1E-C15F-424B-89BB-5543A74A902F}"/>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CONTEST</a:t>
            </a:r>
          </a:p>
        </p:txBody>
      </p:sp>
      <p:sp>
        <p:nvSpPr>
          <p:cNvPr id="11" name="">
            <a:extLst xmlns:a="http://schemas.openxmlformats.org/drawingml/2006/main">
              <a:ext uri="{FF2B5EF4-FFF2-40B4-BE49-F238E27FC236}">
                <a16:creationId xmlns:a16="http://schemas.microsoft.com/office/drawing/2014/main" id="{C391E71C-4649-4B41-ADD7-0A3842787281}"/>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8D922AF9-E085-4397-8FDE-6C26ED8F0EDB}"/>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Lobbying, delay, litigation, and strategic compliance</a:t>
            </a:r>
          </a:p>
        </p:txBody>
      </p:sp>
      <p:sp>
        <p:nvSpPr>
          <p:cNvPr id="13" name="">
            <a:extLst xmlns:a="http://schemas.openxmlformats.org/drawingml/2006/main">
              <a:ext uri="{FF2B5EF4-FFF2-40B4-BE49-F238E27FC236}">
                <a16:creationId xmlns:a16="http://schemas.microsoft.com/office/drawing/2014/main" id="{0C5AF38F-C7FE-4460-B563-532F96987D48}"/>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SOCIAL COST</a:t>
            </a:r>
          </a:p>
        </p:txBody>
      </p:sp>
      <p:sp>
        <p:nvSpPr>
          <p:cNvPr id="14" name="">
            <a:extLst xmlns:a="http://schemas.openxmlformats.org/drawingml/2006/main">
              <a:ext uri="{FF2B5EF4-FFF2-40B4-BE49-F238E27FC236}">
                <a16:creationId xmlns:a16="http://schemas.microsoft.com/office/drawing/2014/main" id="{123BBC51-9EFD-4D74-9756-AD0FF6F25FE9}"/>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7C9ECC30-DA34-4567-9C4F-2A1AF2BC198E}"/>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Resources chase transfer rather than create value</a:t>
            </a:r>
          </a:p>
        </p:txBody>
      </p:sp>
      <p:sp>
        <p:nvSpPr>
          <p:cNvPr id="16" name="">
            <a:extLst xmlns:a="http://schemas.openxmlformats.org/drawingml/2006/main">
              <a:ext uri="{FF2B5EF4-FFF2-40B4-BE49-F238E27FC236}">
                <a16:creationId xmlns:a16="http://schemas.microsoft.com/office/drawing/2014/main" id="{6BD98A52-0985-40AE-8962-8633171B6AC2}"/>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loss can exceed the distortion measured in the regulated market alone.</a:t>
            </a:r>
          </a:p>
        </p:txBody>
      </p:sp>
    </p:spTree>
    <p:extLst>
      <p:ext uri="{BB962C8B-B14F-4D97-AF65-F5344CB8AC3E}">
        <p14:creationId xmlns:p14="http://schemas.microsoft.com/office/powerpoint/2010/main" val="349058507"/>
      </p:ext>
    </p:extLst>
  </p:cSld>
</p:sld>
</file>

<file path=ppt/slides/slide1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BFCD257D-6624-4BBD-BD22-E94D54FE5D0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BB77A09-E20C-423B-954F-F12B71DD86C6}"/>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044CB744-02FC-476C-BC01-403BBAFD9F75}"/>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Capture is a mechanism, not a slogan</a:t>
            </a:r>
          </a:p>
        </p:txBody>
      </p:sp>
      <p:sp>
        <p:nvSpPr>
          <p:cNvPr id="4" name="">
            <a:extLst xmlns:a="http://schemas.openxmlformats.org/drawingml/2006/main">
              <a:ext uri="{FF2B5EF4-FFF2-40B4-BE49-F238E27FC236}">
                <a16:creationId xmlns:a16="http://schemas.microsoft.com/office/drawing/2014/main" id="{81B3B191-2412-4BDC-BD90-426624BFD7A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3B45C8C-B3DD-40BF-B815-82EC9DCD80C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822594C-1113-47F8-8172-1601FC498F07}"/>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18</a:t>
            </a:r>
          </a:p>
        </p:txBody>
      </p:sp>
      <p:sp>
        <p:nvSpPr>
          <p:cNvPr id="7" name="">
            <a:extLst xmlns:a="http://schemas.openxmlformats.org/drawingml/2006/main">
              <a:ext uri="{FF2B5EF4-FFF2-40B4-BE49-F238E27FC236}">
                <a16:creationId xmlns:a16="http://schemas.microsoft.com/office/drawing/2014/main" id="{EEA4A5FC-9139-4F13-899D-2C83194BB982}"/>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Ask who supplies information, controls careers, sets budgets, participates repeatedly, and can punish or reward the agency.</a:t>
            </a:r>
          </a:p>
        </p:txBody>
      </p:sp>
      <p:sp>
        <p:nvSpPr>
          <p:cNvPr id="8" name="">
            <a:extLst xmlns:a="http://schemas.openxmlformats.org/drawingml/2006/main">
              <a:ext uri="{FF2B5EF4-FFF2-40B4-BE49-F238E27FC236}">
                <a16:creationId xmlns:a16="http://schemas.microsoft.com/office/drawing/2014/main" id="{CAD82542-3413-48ED-9855-568038114F16}"/>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Evidence of industry benefit alone does not prove capture; a rule may benefit an industry while also serving consumers.</a:t>
            </a:r>
          </a:p>
        </p:txBody>
      </p:sp>
    </p:spTree>
    <p:extLst>
      <p:ext uri="{BB962C8B-B14F-4D97-AF65-F5344CB8AC3E}">
        <p14:creationId xmlns:p14="http://schemas.microsoft.com/office/powerpoint/2010/main" val="207797336"/>
      </p:ext>
    </p:extLst>
  </p:cSld>
</p:sld>
</file>

<file path=ppt/slides/slide19.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B3E2E655-0A59-40E5-AF82-3908B0D9FDE6}"/>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655F666-58FE-453C-BB72-87966BB30196}"/>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CBC6C9D2-6100-46B2-8FCA-A2F1997CBCA5}"/>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071"/>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Occupational licensing combines quality and entry control</a:t>
            </a:r>
          </a:p>
        </p:txBody>
      </p:sp>
      <p:sp>
        <p:nvSpPr>
          <p:cNvPr id="4" name="">
            <a:extLst xmlns:a="http://schemas.openxmlformats.org/drawingml/2006/main">
              <a:ext uri="{FF2B5EF4-FFF2-40B4-BE49-F238E27FC236}">
                <a16:creationId xmlns:a16="http://schemas.microsoft.com/office/drawing/2014/main" id="{F70C99DC-19BF-4EF9-B0A8-8E35514C1B31}"/>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E5461FD-2594-4D47-84F9-E76F97CEAF1C}"/>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E0EECA52-842E-453D-9E2E-50E0106FDC35}"/>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19</a:t>
            </a:r>
          </a:p>
        </p:txBody>
      </p:sp>
      <p:sp>
        <p:nvSpPr>
          <p:cNvPr id="7" name="">
            <a:extLst xmlns:a="http://schemas.openxmlformats.org/drawingml/2006/main">
              <a:ext uri="{FF2B5EF4-FFF2-40B4-BE49-F238E27FC236}">
                <a16:creationId xmlns:a16="http://schemas.microsoft.com/office/drawing/2014/main" id="{32DC502F-F0C7-48C5-B57E-A91254AB2B8B}"/>
              </a:ext>
            </a:extLst>
          </p:cNvPr>
          <p:cNvSpPr>
            <a:spLocks xmlns:a="http://schemas.openxmlformats.org/drawingml/2006/main" noGrp="1"/>
          </p:cNvSpPr>
          <p:nvPr/>
        </p:nvSpPr>
        <p:spPr>
          <a:xfrm xmlns:a="http://schemas.openxmlformats.org/drawingml/2006/main">
            <a:off x="1066800" y="1504950"/>
            <a:ext cx="100584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705"/>
          </a:bodyPr>
          <a:lstStyle xmlns:a="http://schemas.openxmlformats.org/drawingml/2006/main"/>
          <a:p xmlns:a="http://schemas.openxmlformats.org/drawingml/2006/main">
            <a:pPr algn="ctr">
              <a:lnSpc>
                <a:spcPct val="105000"/>
              </a:lnSpc>
              <a:buNone/>
              <a:defRPr sz="2550" b="1" i="0">
                <a:solidFill>
                  <a:srgbClr val="FFFFFF"/>
                </a:solidFill>
                <a:latin typeface="Georgia"/>
                <a:ea typeface="Georgia"/>
                <a:cs typeface="Georgia"/>
              </a:defRPr>
            </a:pPr>
            <a:r>
              <a:rPr sz="2550" b="1" i="0">
                <a:solidFill>
                  <a:srgbClr val="FFFFFF"/>
                </a:solidFill>
                <a:latin typeface="Georgia"/>
                <a:ea typeface="Georgia"/>
                <a:cs typeface="Georgia"/>
              </a:rPr>
              <a:t>A state requires extensive schooling and an exam before someone may offer a service.</a:t>
            </a:r>
          </a:p>
        </p:txBody>
      </p:sp>
      <p:sp>
        <p:nvSpPr>
          <p:cNvPr id="8" name="">
            <a:extLst xmlns:a="http://schemas.openxmlformats.org/drawingml/2006/main">
              <a:ext uri="{FF2B5EF4-FFF2-40B4-BE49-F238E27FC236}">
                <a16:creationId xmlns:a16="http://schemas.microsoft.com/office/drawing/2014/main" id="{F7684C57-14A1-4818-B9DC-7766AC5ECC1A}"/>
              </a:ext>
            </a:extLst>
          </p:cNvPr>
          <p:cNvSpPr>
            <a:spLocks xmlns:a="http://schemas.openxmlformats.org/drawingml/2006/main" noGrp="1"/>
          </p:cNvSpPr>
          <p:nvPr/>
        </p:nvSpPr>
        <p:spPr>
          <a:xfrm xmlns:a="http://schemas.openxmlformats.org/drawingml/2006/main">
            <a:off x="1066800" y="27241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QUALITY RATIONALE</a:t>
            </a:r>
          </a:p>
        </p:txBody>
      </p:sp>
      <p:sp>
        <p:nvSpPr>
          <p:cNvPr id="9" name="">
            <a:extLst xmlns:a="http://schemas.openxmlformats.org/drawingml/2006/main">
              <a:ext uri="{FF2B5EF4-FFF2-40B4-BE49-F238E27FC236}">
                <a16:creationId xmlns:a16="http://schemas.microsoft.com/office/drawing/2014/main" id="{5F9A42F8-6A45-4FEE-93DE-69C82792C9FD}"/>
              </a:ext>
            </a:extLst>
          </p:cNvPr>
          <p:cNvSpPr>
            <a:spLocks xmlns:a="http://schemas.openxmlformats.org/drawingml/2006/main" noGrp="1"/>
          </p:cNvSpPr>
          <p:nvPr/>
        </p:nvSpPr>
        <p:spPr>
          <a:xfrm xmlns:a="http://schemas.openxmlformats.org/drawingml/2006/main">
            <a:off x="1104900" y="311467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1282852B-2F04-4FAB-95E0-07460C6FBC45}"/>
              </a:ext>
            </a:extLst>
          </p:cNvPr>
          <p:cNvSpPr>
            <a:spLocks xmlns:a="http://schemas.openxmlformats.org/drawingml/2006/main" noGrp="1"/>
          </p:cNvSpPr>
          <p:nvPr/>
        </p:nvSpPr>
        <p:spPr>
          <a:xfrm xmlns:a="http://schemas.openxmlformats.org/drawingml/2006/main">
            <a:off x="1428750" y="312420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Screen dangerous incompetence</a:t>
            </a:r>
          </a:p>
        </p:txBody>
      </p:sp>
      <p:sp>
        <p:nvSpPr>
          <p:cNvPr id="11" name="">
            <a:extLst xmlns:a="http://schemas.openxmlformats.org/drawingml/2006/main">
              <a:ext uri="{FF2B5EF4-FFF2-40B4-BE49-F238E27FC236}">
                <a16:creationId xmlns:a16="http://schemas.microsoft.com/office/drawing/2014/main" id="{CFEEC444-92AA-4944-8E18-3DF395111FD8}"/>
              </a:ext>
            </a:extLst>
          </p:cNvPr>
          <p:cNvSpPr>
            <a:spLocks xmlns:a="http://schemas.openxmlformats.org/drawingml/2006/main" noGrp="1"/>
          </p:cNvSpPr>
          <p:nvPr/>
        </p:nvSpPr>
        <p:spPr>
          <a:xfrm xmlns:a="http://schemas.openxmlformats.org/drawingml/2006/main">
            <a:off x="1104900" y="3600450"/>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1658AB9F-36B5-46D5-A8B5-50684B239F08}"/>
              </a:ext>
            </a:extLst>
          </p:cNvPr>
          <p:cNvSpPr>
            <a:spLocks xmlns:a="http://schemas.openxmlformats.org/drawingml/2006/main" noGrp="1"/>
          </p:cNvSpPr>
          <p:nvPr/>
        </p:nvSpPr>
        <p:spPr>
          <a:xfrm xmlns:a="http://schemas.openxmlformats.org/drawingml/2006/main">
            <a:off x="1428750" y="3609975"/>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Make credentials legible</a:t>
            </a:r>
          </a:p>
        </p:txBody>
      </p:sp>
      <p:sp>
        <p:nvSpPr>
          <p:cNvPr id="13" name="">
            <a:extLst xmlns:a="http://schemas.openxmlformats.org/drawingml/2006/main">
              <a:ext uri="{FF2B5EF4-FFF2-40B4-BE49-F238E27FC236}">
                <a16:creationId xmlns:a16="http://schemas.microsoft.com/office/drawing/2014/main" id="{E2740F90-B18B-4B22-81C6-6C9440693282}"/>
              </a:ext>
            </a:extLst>
          </p:cNvPr>
          <p:cNvSpPr>
            <a:spLocks xmlns:a="http://schemas.openxmlformats.org/drawingml/2006/main" noGrp="1"/>
          </p:cNvSpPr>
          <p:nvPr/>
        </p:nvSpPr>
        <p:spPr>
          <a:xfrm xmlns:a="http://schemas.openxmlformats.org/drawingml/2006/main">
            <a:off x="1104900" y="408622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BFF4D511-301C-4080-9461-474C721B411C}"/>
              </a:ext>
            </a:extLst>
          </p:cNvPr>
          <p:cNvSpPr>
            <a:spLocks xmlns:a="http://schemas.openxmlformats.org/drawingml/2006/main" noGrp="1"/>
          </p:cNvSpPr>
          <p:nvPr/>
        </p:nvSpPr>
        <p:spPr>
          <a:xfrm xmlns:a="http://schemas.openxmlformats.org/drawingml/2006/main">
            <a:off x="1428750" y="409575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Support discipline</a:t>
            </a:r>
          </a:p>
        </p:txBody>
      </p:sp>
      <p:sp>
        <p:nvSpPr>
          <p:cNvPr id="15" name="">
            <a:extLst xmlns:a="http://schemas.openxmlformats.org/drawingml/2006/main">
              <a:ext uri="{FF2B5EF4-FFF2-40B4-BE49-F238E27FC236}">
                <a16:creationId xmlns:a16="http://schemas.microsoft.com/office/drawing/2014/main" id="{8F7FEEBD-12AF-455D-B6EB-8CD066BEDD40}"/>
              </a:ext>
            </a:extLst>
          </p:cNvPr>
          <p:cNvSpPr>
            <a:spLocks xmlns:a="http://schemas.openxmlformats.org/drawingml/2006/main" noGrp="1"/>
          </p:cNvSpPr>
          <p:nvPr/>
        </p:nvSpPr>
        <p:spPr>
          <a:xfrm xmlns:a="http://schemas.openxmlformats.org/drawingml/2006/main">
            <a:off x="6096000" y="2686050"/>
            <a:ext cx="9525" cy="2381250"/>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E91D2766-DEF3-42D2-AD19-5489B935A451}"/>
              </a:ext>
            </a:extLst>
          </p:cNvPr>
          <p:cNvSpPr>
            <a:spLocks xmlns:a="http://schemas.openxmlformats.org/drawingml/2006/main" noGrp="1"/>
          </p:cNvSpPr>
          <p:nvPr/>
        </p:nvSpPr>
        <p:spPr>
          <a:xfrm xmlns:a="http://schemas.openxmlformats.org/drawingml/2006/main">
            <a:off x="6705600" y="27241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ENTRY CONCERN</a:t>
            </a:r>
          </a:p>
        </p:txBody>
      </p:sp>
      <p:sp>
        <p:nvSpPr>
          <p:cNvPr id="17" name="">
            <a:extLst xmlns:a="http://schemas.openxmlformats.org/drawingml/2006/main">
              <a:ext uri="{FF2B5EF4-FFF2-40B4-BE49-F238E27FC236}">
                <a16:creationId xmlns:a16="http://schemas.microsoft.com/office/drawing/2014/main" id="{9F0A5F39-36DD-43F6-950A-045F5034C671}"/>
              </a:ext>
            </a:extLst>
          </p:cNvPr>
          <p:cNvSpPr>
            <a:spLocks xmlns:a="http://schemas.openxmlformats.org/drawingml/2006/main" noGrp="1"/>
          </p:cNvSpPr>
          <p:nvPr/>
        </p:nvSpPr>
        <p:spPr>
          <a:xfrm xmlns:a="http://schemas.openxmlformats.org/drawingml/2006/main">
            <a:off x="6743700" y="311467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B2EA1042-27FE-430A-B325-999B102DA06A}"/>
              </a:ext>
            </a:extLst>
          </p:cNvPr>
          <p:cNvSpPr>
            <a:spLocks xmlns:a="http://schemas.openxmlformats.org/drawingml/2006/main" noGrp="1"/>
          </p:cNvSpPr>
          <p:nvPr/>
        </p:nvSpPr>
        <p:spPr>
          <a:xfrm xmlns:a="http://schemas.openxmlformats.org/drawingml/2006/main">
            <a:off x="7067550" y="312420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Raise price and reduce access</a:t>
            </a:r>
          </a:p>
        </p:txBody>
      </p:sp>
      <p:sp>
        <p:nvSpPr>
          <p:cNvPr id="19" name="">
            <a:extLst xmlns:a="http://schemas.openxmlformats.org/drawingml/2006/main">
              <a:ext uri="{FF2B5EF4-FFF2-40B4-BE49-F238E27FC236}">
                <a16:creationId xmlns:a16="http://schemas.microsoft.com/office/drawing/2014/main" id="{AB6E7BFD-75A3-487B-B036-948FA320B5DE}"/>
              </a:ext>
            </a:extLst>
          </p:cNvPr>
          <p:cNvSpPr>
            <a:spLocks xmlns:a="http://schemas.openxmlformats.org/drawingml/2006/main" noGrp="1"/>
          </p:cNvSpPr>
          <p:nvPr/>
        </p:nvSpPr>
        <p:spPr>
          <a:xfrm xmlns:a="http://schemas.openxmlformats.org/drawingml/2006/main">
            <a:off x="6743700" y="3600450"/>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0" name="">
            <a:extLst xmlns:a="http://schemas.openxmlformats.org/drawingml/2006/main">
              <a:ext uri="{FF2B5EF4-FFF2-40B4-BE49-F238E27FC236}">
                <a16:creationId xmlns:a16="http://schemas.microsoft.com/office/drawing/2014/main" id="{4A0FC91A-3212-4579-8A8D-D8010A8D059B}"/>
              </a:ext>
            </a:extLst>
          </p:cNvPr>
          <p:cNvSpPr>
            <a:spLocks xmlns:a="http://schemas.openxmlformats.org/drawingml/2006/main" noGrp="1"/>
          </p:cNvSpPr>
          <p:nvPr/>
        </p:nvSpPr>
        <p:spPr>
          <a:xfrm xmlns:a="http://schemas.openxmlformats.org/drawingml/2006/main">
            <a:off x="7067550" y="3609975"/>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Protect incumbents</a:t>
            </a:r>
          </a:p>
        </p:txBody>
      </p:sp>
      <p:sp>
        <p:nvSpPr>
          <p:cNvPr id="21" name="">
            <a:extLst xmlns:a="http://schemas.openxmlformats.org/drawingml/2006/main">
              <a:ext uri="{FF2B5EF4-FFF2-40B4-BE49-F238E27FC236}">
                <a16:creationId xmlns:a16="http://schemas.microsoft.com/office/drawing/2014/main" id="{9926E5C9-BA96-4956-ADBC-62123012D1E4}"/>
              </a:ext>
            </a:extLst>
          </p:cNvPr>
          <p:cNvSpPr>
            <a:spLocks xmlns:a="http://schemas.openxmlformats.org/drawingml/2006/main" noGrp="1"/>
          </p:cNvSpPr>
          <p:nvPr/>
        </p:nvSpPr>
        <p:spPr>
          <a:xfrm xmlns:a="http://schemas.openxmlformats.org/drawingml/2006/main">
            <a:off x="6743700" y="408622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2" name="">
            <a:extLst xmlns:a="http://schemas.openxmlformats.org/drawingml/2006/main">
              <a:ext uri="{FF2B5EF4-FFF2-40B4-BE49-F238E27FC236}">
                <a16:creationId xmlns:a16="http://schemas.microsoft.com/office/drawing/2014/main" id="{D8F48DEF-1693-4DEA-8156-0AD03057AC57}"/>
              </a:ext>
            </a:extLst>
          </p:cNvPr>
          <p:cNvSpPr>
            <a:spLocks xmlns:a="http://schemas.openxmlformats.org/drawingml/2006/main" noGrp="1"/>
          </p:cNvSpPr>
          <p:nvPr/>
        </p:nvSpPr>
        <p:spPr>
          <a:xfrm xmlns:a="http://schemas.openxmlformats.org/drawingml/2006/main">
            <a:off x="7067550" y="409575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Exclude alternative training</a:t>
            </a:r>
          </a:p>
        </p:txBody>
      </p:sp>
      <p:sp>
        <p:nvSpPr>
          <p:cNvPr id="23" name="">
            <a:extLst xmlns:a="http://schemas.openxmlformats.org/drawingml/2006/main">
              <a:ext uri="{FF2B5EF4-FFF2-40B4-BE49-F238E27FC236}">
                <a16:creationId xmlns:a16="http://schemas.microsoft.com/office/drawing/2014/main" id="{53324E19-F5A2-4048-BC99-2BE6DA1A269F}"/>
              </a:ext>
            </a:extLst>
          </p:cNvPr>
          <p:cNvSpPr>
            <a:spLocks xmlns:a="http://schemas.openxmlformats.org/drawingml/2006/main" noGrp="1"/>
          </p:cNvSpPr>
          <p:nvPr/>
        </p:nvSpPr>
        <p:spPr>
          <a:xfrm xmlns:a="http://schemas.openxmlformats.org/drawingml/2006/main">
            <a:off x="1200150" y="55054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8437"/>
          </a:bodyPr>
          <a:lstStyle xmlns:a="http://schemas.openxmlformats.org/drawingml/2006/main"/>
          <a:p xmlns:a="http://schemas.openxmlformats.org/drawingml/2006/main">
            <a:pPr algn="ctr">
              <a:lnSpc>
                <a:spcPct val="105000"/>
              </a:lnSpc>
              <a:buNone/>
              <a:defRPr sz="1950" b="1" i="0">
                <a:solidFill>
                  <a:srgbClr val="B88424"/>
                </a:solidFill>
                <a:latin typeface="Georgia"/>
                <a:ea typeface="Georgia"/>
                <a:cs typeface="Georgia"/>
              </a:defRPr>
            </a:pPr>
            <a:r>
              <a:rPr sz="1950" b="1" i="0">
                <a:solidFill>
                  <a:srgbClr val="B88424"/>
                </a:solidFill>
                <a:latin typeface="Georgia"/>
                <a:ea typeface="Georgia"/>
                <a:cs typeface="Georgia"/>
              </a:rPr>
              <a:t>Could certification, disclosure, bonding, or narrower scope rules work better?</a:t>
            </a:r>
          </a:p>
        </p:txBody>
      </p:sp>
    </p:spTree>
    <p:extLst>
      <p:ext uri="{BB962C8B-B14F-4D97-AF65-F5344CB8AC3E}">
        <p14:creationId xmlns:p14="http://schemas.microsoft.com/office/powerpoint/2010/main" val="1102680241"/>
      </p:ext>
    </p:extLst>
  </p:cSld>
</p:sld>
</file>

<file path=ppt/slides/slide2.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5D24EAD6-F2CB-4891-A091-D067D9D850F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27304D0-6338-4E9A-AF8A-D429BDFDBF64}"/>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FD84ABB4-5967-4650-9A08-154E27DDD87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Two plants share one airshed</a:t>
            </a:r>
          </a:p>
        </p:txBody>
      </p:sp>
      <p:sp>
        <p:nvSpPr>
          <p:cNvPr id="4" name="">
            <a:extLst xmlns:a="http://schemas.openxmlformats.org/drawingml/2006/main">
              <a:ext uri="{FF2B5EF4-FFF2-40B4-BE49-F238E27FC236}">
                <a16:creationId xmlns:a16="http://schemas.microsoft.com/office/drawing/2014/main" id="{F02436F1-4FA6-4AFB-82BA-2D115FBD269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D3672F8-2E79-42D9-AE31-37CA0E2304A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C4ABD87B-FBDE-4185-8795-7D5B6F82D297}"/>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2</a:t>
            </a:r>
          </a:p>
        </p:txBody>
      </p:sp>
      <p:sp>
        <p:nvSpPr>
          <p:cNvPr id="7" name="">
            <a:extLst xmlns:a="http://schemas.openxmlformats.org/drawingml/2006/main">
              <a:ext uri="{FF2B5EF4-FFF2-40B4-BE49-F238E27FC236}">
                <a16:creationId xmlns:a16="http://schemas.microsoft.com/office/drawing/2014/main" id="{A570967E-8526-4B9B-B428-70548DAA02C6}"/>
              </a:ext>
            </a:extLst>
          </p:cNvPr>
          <p:cNvSpPr>
            <a:spLocks xmlns:a="http://schemas.openxmlformats.org/drawingml/2006/main" noGrp="1"/>
          </p:cNvSpPr>
          <p:nvPr/>
        </p:nvSpPr>
        <p:spPr>
          <a:xfrm xmlns:a="http://schemas.openxmlformats.org/drawingml/2006/main">
            <a:off x="1066800" y="1504950"/>
            <a:ext cx="100584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705"/>
          </a:bodyPr>
          <a:lstStyle xmlns:a="http://schemas.openxmlformats.org/drawingml/2006/main"/>
          <a:p xmlns:a="http://schemas.openxmlformats.org/drawingml/2006/main">
            <a:pPr algn="ctr">
              <a:lnSpc>
                <a:spcPct val="105000"/>
              </a:lnSpc>
              <a:buNone/>
              <a:defRPr sz="2550" b="1" i="0">
                <a:solidFill>
                  <a:srgbClr val="FFFFFF"/>
                </a:solidFill>
                <a:latin typeface="Georgia"/>
                <a:ea typeface="Georgia"/>
                <a:cs typeface="Georgia"/>
              </a:defRPr>
            </a:pPr>
            <a:r>
              <a:rPr sz="2550" b="1" i="0">
                <a:solidFill>
                  <a:srgbClr val="FFFFFF"/>
                </a:solidFill>
                <a:latin typeface="Georgia"/>
                <a:ea typeface="Georgia"/>
                <a:cs typeface="Georgia"/>
              </a:rPr>
              <a:t>Both plants can reduce pollution, but one can eliminate a ton at far lower cost than the other.</a:t>
            </a:r>
          </a:p>
        </p:txBody>
      </p:sp>
      <p:sp>
        <p:nvSpPr>
          <p:cNvPr id="8" name="">
            <a:extLst xmlns:a="http://schemas.openxmlformats.org/drawingml/2006/main">
              <a:ext uri="{FF2B5EF4-FFF2-40B4-BE49-F238E27FC236}">
                <a16:creationId xmlns:a16="http://schemas.microsoft.com/office/drawing/2014/main" id="{1F466864-4436-43CB-9686-3543054863B7}"/>
              </a:ext>
            </a:extLst>
          </p:cNvPr>
          <p:cNvSpPr>
            <a:spLocks xmlns:a="http://schemas.openxmlformats.org/drawingml/2006/main" noGrp="1"/>
          </p:cNvSpPr>
          <p:nvPr/>
        </p:nvSpPr>
        <p:spPr>
          <a:xfrm xmlns:a="http://schemas.openxmlformats.org/drawingml/2006/main">
            <a:off x="1066800" y="27241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PLANT A</a:t>
            </a:r>
          </a:p>
        </p:txBody>
      </p:sp>
      <p:sp>
        <p:nvSpPr>
          <p:cNvPr id="9" name="">
            <a:extLst xmlns:a="http://schemas.openxmlformats.org/drawingml/2006/main">
              <a:ext uri="{FF2B5EF4-FFF2-40B4-BE49-F238E27FC236}">
                <a16:creationId xmlns:a16="http://schemas.microsoft.com/office/drawing/2014/main" id="{8C52A58A-AE40-4F8E-97D2-C59AE1413A63}"/>
              </a:ext>
            </a:extLst>
          </p:cNvPr>
          <p:cNvSpPr>
            <a:spLocks xmlns:a="http://schemas.openxmlformats.org/drawingml/2006/main" noGrp="1"/>
          </p:cNvSpPr>
          <p:nvPr/>
        </p:nvSpPr>
        <p:spPr>
          <a:xfrm xmlns:a="http://schemas.openxmlformats.org/drawingml/2006/main">
            <a:off x="1104900" y="311467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7E75CC52-455D-4733-9F11-AA149EC5B415}"/>
              </a:ext>
            </a:extLst>
          </p:cNvPr>
          <p:cNvSpPr>
            <a:spLocks xmlns:a="http://schemas.openxmlformats.org/drawingml/2006/main" noGrp="1"/>
          </p:cNvSpPr>
          <p:nvPr/>
        </p:nvSpPr>
        <p:spPr>
          <a:xfrm xmlns:a="http://schemas.openxmlformats.org/drawingml/2006/main">
            <a:off x="1428750" y="312420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Older technology</a:t>
            </a:r>
          </a:p>
        </p:txBody>
      </p:sp>
      <p:sp>
        <p:nvSpPr>
          <p:cNvPr id="11" name="">
            <a:extLst xmlns:a="http://schemas.openxmlformats.org/drawingml/2006/main">
              <a:ext uri="{FF2B5EF4-FFF2-40B4-BE49-F238E27FC236}">
                <a16:creationId xmlns:a16="http://schemas.microsoft.com/office/drawing/2014/main" id="{1BB51D33-1B0C-4D22-B978-556E306FE275}"/>
              </a:ext>
            </a:extLst>
          </p:cNvPr>
          <p:cNvSpPr>
            <a:spLocks xmlns:a="http://schemas.openxmlformats.org/drawingml/2006/main" noGrp="1"/>
          </p:cNvSpPr>
          <p:nvPr/>
        </p:nvSpPr>
        <p:spPr>
          <a:xfrm xmlns:a="http://schemas.openxmlformats.org/drawingml/2006/main">
            <a:off x="1104900" y="3600450"/>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29EBF1E8-B96A-4597-9357-0E7659AC98A8}"/>
              </a:ext>
            </a:extLst>
          </p:cNvPr>
          <p:cNvSpPr>
            <a:spLocks xmlns:a="http://schemas.openxmlformats.org/drawingml/2006/main" noGrp="1"/>
          </p:cNvSpPr>
          <p:nvPr/>
        </p:nvSpPr>
        <p:spPr>
          <a:xfrm xmlns:a="http://schemas.openxmlformats.org/drawingml/2006/main">
            <a:off x="1428750" y="3609975"/>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High abatement cost</a:t>
            </a:r>
          </a:p>
        </p:txBody>
      </p:sp>
      <p:sp>
        <p:nvSpPr>
          <p:cNvPr id="13" name="">
            <a:extLst xmlns:a="http://schemas.openxmlformats.org/drawingml/2006/main">
              <a:ext uri="{FF2B5EF4-FFF2-40B4-BE49-F238E27FC236}">
                <a16:creationId xmlns:a16="http://schemas.microsoft.com/office/drawing/2014/main" id="{87A4433A-ECA7-4C89-BAE0-2FC5033BA976}"/>
              </a:ext>
            </a:extLst>
          </p:cNvPr>
          <p:cNvSpPr>
            <a:spLocks xmlns:a="http://schemas.openxmlformats.org/drawingml/2006/main" noGrp="1"/>
          </p:cNvSpPr>
          <p:nvPr/>
        </p:nvSpPr>
        <p:spPr>
          <a:xfrm xmlns:a="http://schemas.openxmlformats.org/drawingml/2006/main">
            <a:off x="1104900" y="408622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C0ADEEC3-BE31-443B-B508-0438E04E0509}"/>
              </a:ext>
            </a:extLst>
          </p:cNvPr>
          <p:cNvSpPr>
            <a:spLocks xmlns:a="http://schemas.openxmlformats.org/drawingml/2006/main" noGrp="1"/>
          </p:cNvSpPr>
          <p:nvPr/>
        </p:nvSpPr>
        <p:spPr>
          <a:xfrm xmlns:a="http://schemas.openxmlformats.org/drawingml/2006/main">
            <a:off x="1428750" y="409575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Large local employer</a:t>
            </a:r>
          </a:p>
        </p:txBody>
      </p:sp>
      <p:sp>
        <p:nvSpPr>
          <p:cNvPr id="15" name="">
            <a:extLst xmlns:a="http://schemas.openxmlformats.org/drawingml/2006/main">
              <a:ext uri="{FF2B5EF4-FFF2-40B4-BE49-F238E27FC236}">
                <a16:creationId xmlns:a16="http://schemas.microsoft.com/office/drawing/2014/main" id="{30DFDEE5-38CD-4A9F-83EB-1141D5653586}"/>
              </a:ext>
            </a:extLst>
          </p:cNvPr>
          <p:cNvSpPr>
            <a:spLocks xmlns:a="http://schemas.openxmlformats.org/drawingml/2006/main" noGrp="1"/>
          </p:cNvSpPr>
          <p:nvPr/>
        </p:nvSpPr>
        <p:spPr>
          <a:xfrm xmlns:a="http://schemas.openxmlformats.org/drawingml/2006/main">
            <a:off x="6096000" y="2686050"/>
            <a:ext cx="9525" cy="2381250"/>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212C11DD-788D-4866-9059-D61204B724B0}"/>
              </a:ext>
            </a:extLst>
          </p:cNvPr>
          <p:cNvSpPr>
            <a:spLocks xmlns:a="http://schemas.openxmlformats.org/drawingml/2006/main" noGrp="1"/>
          </p:cNvSpPr>
          <p:nvPr/>
        </p:nvSpPr>
        <p:spPr>
          <a:xfrm xmlns:a="http://schemas.openxmlformats.org/drawingml/2006/main">
            <a:off x="6705600" y="27241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PLANT B</a:t>
            </a:r>
          </a:p>
        </p:txBody>
      </p:sp>
      <p:sp>
        <p:nvSpPr>
          <p:cNvPr id="17" name="">
            <a:extLst xmlns:a="http://schemas.openxmlformats.org/drawingml/2006/main">
              <a:ext uri="{FF2B5EF4-FFF2-40B4-BE49-F238E27FC236}">
                <a16:creationId xmlns:a16="http://schemas.microsoft.com/office/drawing/2014/main" id="{88F40A6B-FBD7-40C1-ADC7-EA3653BD8631}"/>
              </a:ext>
            </a:extLst>
          </p:cNvPr>
          <p:cNvSpPr>
            <a:spLocks xmlns:a="http://schemas.openxmlformats.org/drawingml/2006/main" noGrp="1"/>
          </p:cNvSpPr>
          <p:nvPr/>
        </p:nvSpPr>
        <p:spPr>
          <a:xfrm xmlns:a="http://schemas.openxmlformats.org/drawingml/2006/main">
            <a:off x="6743700" y="311467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46300EFC-1528-420F-8B84-521C1E88FF88}"/>
              </a:ext>
            </a:extLst>
          </p:cNvPr>
          <p:cNvSpPr>
            <a:spLocks xmlns:a="http://schemas.openxmlformats.org/drawingml/2006/main" noGrp="1"/>
          </p:cNvSpPr>
          <p:nvPr/>
        </p:nvSpPr>
        <p:spPr>
          <a:xfrm xmlns:a="http://schemas.openxmlformats.org/drawingml/2006/main">
            <a:off x="7067550" y="312420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Cheaper reductions</a:t>
            </a:r>
          </a:p>
        </p:txBody>
      </p:sp>
      <p:sp>
        <p:nvSpPr>
          <p:cNvPr id="19" name="">
            <a:extLst xmlns:a="http://schemas.openxmlformats.org/drawingml/2006/main">
              <a:ext uri="{FF2B5EF4-FFF2-40B4-BE49-F238E27FC236}">
                <a16:creationId xmlns:a16="http://schemas.microsoft.com/office/drawing/2014/main" id="{372ECD3B-320B-4FEB-BE55-131EADC33A63}"/>
              </a:ext>
            </a:extLst>
          </p:cNvPr>
          <p:cNvSpPr>
            <a:spLocks xmlns:a="http://schemas.openxmlformats.org/drawingml/2006/main" noGrp="1"/>
          </p:cNvSpPr>
          <p:nvPr/>
        </p:nvSpPr>
        <p:spPr>
          <a:xfrm xmlns:a="http://schemas.openxmlformats.org/drawingml/2006/main">
            <a:off x="6743700" y="3600450"/>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0" name="">
            <a:extLst xmlns:a="http://schemas.openxmlformats.org/drawingml/2006/main">
              <a:ext uri="{FF2B5EF4-FFF2-40B4-BE49-F238E27FC236}">
                <a16:creationId xmlns:a16="http://schemas.microsoft.com/office/drawing/2014/main" id="{78953601-F534-4211-9152-2ED693C316FE}"/>
              </a:ext>
            </a:extLst>
          </p:cNvPr>
          <p:cNvSpPr>
            <a:spLocks xmlns:a="http://schemas.openxmlformats.org/drawingml/2006/main" noGrp="1"/>
          </p:cNvSpPr>
          <p:nvPr/>
        </p:nvSpPr>
        <p:spPr>
          <a:xfrm xmlns:a="http://schemas.openxmlformats.org/drawingml/2006/main">
            <a:off x="7067550" y="3609975"/>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Better measurement</a:t>
            </a:r>
          </a:p>
        </p:txBody>
      </p:sp>
      <p:sp>
        <p:nvSpPr>
          <p:cNvPr id="21" name="">
            <a:extLst xmlns:a="http://schemas.openxmlformats.org/drawingml/2006/main">
              <a:ext uri="{FF2B5EF4-FFF2-40B4-BE49-F238E27FC236}">
                <a16:creationId xmlns:a16="http://schemas.microsoft.com/office/drawing/2014/main" id="{B28F3346-0495-47B5-BB4F-8BFAF53D5698}"/>
              </a:ext>
            </a:extLst>
          </p:cNvPr>
          <p:cNvSpPr>
            <a:spLocks xmlns:a="http://schemas.openxmlformats.org/drawingml/2006/main" noGrp="1"/>
          </p:cNvSpPr>
          <p:nvPr/>
        </p:nvSpPr>
        <p:spPr>
          <a:xfrm xmlns:a="http://schemas.openxmlformats.org/drawingml/2006/main">
            <a:off x="6743700" y="408622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2" name="">
            <a:extLst xmlns:a="http://schemas.openxmlformats.org/drawingml/2006/main">
              <a:ext uri="{FF2B5EF4-FFF2-40B4-BE49-F238E27FC236}">
                <a16:creationId xmlns:a16="http://schemas.microsoft.com/office/drawing/2014/main" id="{F103ED5E-A025-435C-9FCE-A49BAF4F33FB}"/>
              </a:ext>
            </a:extLst>
          </p:cNvPr>
          <p:cNvSpPr>
            <a:spLocks xmlns:a="http://schemas.openxmlformats.org/drawingml/2006/main" noGrp="1"/>
          </p:cNvSpPr>
          <p:nvPr/>
        </p:nvSpPr>
        <p:spPr>
          <a:xfrm xmlns:a="http://schemas.openxmlformats.org/drawingml/2006/main">
            <a:off x="7067550" y="409575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May expand output</a:t>
            </a:r>
          </a:p>
        </p:txBody>
      </p:sp>
      <p:sp>
        <p:nvSpPr>
          <p:cNvPr id="23" name="">
            <a:extLst xmlns:a="http://schemas.openxmlformats.org/drawingml/2006/main">
              <a:ext uri="{FF2B5EF4-FFF2-40B4-BE49-F238E27FC236}">
                <a16:creationId xmlns:a16="http://schemas.microsoft.com/office/drawing/2014/main" id="{6774AB18-218D-4935-AC23-D5D21ACA5931}"/>
              </a:ext>
            </a:extLst>
          </p:cNvPr>
          <p:cNvSpPr>
            <a:spLocks xmlns:a="http://schemas.openxmlformats.org/drawingml/2006/main" noGrp="1"/>
          </p:cNvSpPr>
          <p:nvPr/>
        </p:nvSpPr>
        <p:spPr>
          <a:xfrm xmlns:a="http://schemas.openxmlformats.org/drawingml/2006/main">
            <a:off x="1200150" y="55054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B88424"/>
                </a:solidFill>
                <a:latin typeface="Georgia"/>
                <a:ea typeface="Georgia"/>
                <a:cs typeface="Georgia"/>
              </a:defRPr>
            </a:pPr>
            <a:r>
              <a:rPr sz="1950" b="1" i="0">
                <a:solidFill>
                  <a:srgbClr val="B88424"/>
                </a:solidFill>
                <a:latin typeface="Georgia"/>
                <a:ea typeface="Georgia"/>
                <a:cs typeface="Georgia"/>
              </a:rPr>
              <a:t>How much pollution should be reduced, and who should reduce it?</a:t>
            </a:r>
          </a:p>
        </p:txBody>
      </p:sp>
    </p:spTree>
    <p:extLst>
      <p:ext uri="{BB962C8B-B14F-4D97-AF65-F5344CB8AC3E}">
        <p14:creationId xmlns:p14="http://schemas.microsoft.com/office/powerpoint/2010/main" val="1550851951"/>
      </p:ext>
    </p:extLst>
  </p:cSld>
</p:sld>
</file>

<file path=ppt/slides/slide20.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9F59519D-E0F5-44BD-B6CB-2970C9D4478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3E140DDC-E336-4AA4-B920-607415ABB760}"/>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B1BB5A9E-E865-4A38-90FD-6BBC48CA52D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626"/>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Natural monopoly does not imply one permanent remedy</a:t>
            </a:r>
          </a:p>
        </p:txBody>
      </p:sp>
      <p:sp>
        <p:nvSpPr>
          <p:cNvPr id="4" name="">
            <a:extLst xmlns:a="http://schemas.openxmlformats.org/drawingml/2006/main">
              <a:ext uri="{FF2B5EF4-FFF2-40B4-BE49-F238E27FC236}">
                <a16:creationId xmlns:a16="http://schemas.microsoft.com/office/drawing/2014/main" id="{EF2B9AB3-2AD8-470D-815E-CE57A2F717C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F0E3EBD-C548-489D-BDEE-34D7B0D8B808}"/>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6C6DC388-B3F2-4AB0-9F6D-064CCB803F09}"/>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20</a:t>
            </a:r>
          </a:p>
        </p:txBody>
      </p:sp>
      <p:sp>
        <p:nvSpPr>
          <p:cNvPr id="7" name="">
            <a:extLst xmlns:a="http://schemas.openxmlformats.org/drawingml/2006/main">
              <a:ext uri="{FF2B5EF4-FFF2-40B4-BE49-F238E27FC236}">
                <a16:creationId xmlns:a16="http://schemas.microsoft.com/office/drawing/2014/main" id="{3653641B-4138-44E4-A4F4-7118B9246B10}"/>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RATE REGULATION</a:t>
            </a:r>
          </a:p>
        </p:txBody>
      </p:sp>
      <p:sp>
        <p:nvSpPr>
          <p:cNvPr id="8" name="">
            <a:extLst xmlns:a="http://schemas.openxmlformats.org/drawingml/2006/main">
              <a:ext uri="{FF2B5EF4-FFF2-40B4-BE49-F238E27FC236}">
                <a16:creationId xmlns:a16="http://schemas.microsoft.com/office/drawing/2014/main" id="{3730B349-7E9B-4D90-9A9D-4A6C8BA41F88}"/>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3FEBDFA9-51C4-42E7-BF6A-F1E533BD5B5B}"/>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Control price of a single network</a:t>
            </a:r>
          </a:p>
        </p:txBody>
      </p:sp>
      <p:sp>
        <p:nvSpPr>
          <p:cNvPr id="10" name="">
            <a:extLst xmlns:a="http://schemas.openxmlformats.org/drawingml/2006/main">
              <a:ext uri="{FF2B5EF4-FFF2-40B4-BE49-F238E27FC236}">
                <a16:creationId xmlns:a16="http://schemas.microsoft.com/office/drawing/2014/main" id="{DCA4F190-622A-4DE1-948C-18C707B9ADC6}"/>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FRANCHISE AUCTION</a:t>
            </a:r>
          </a:p>
        </p:txBody>
      </p:sp>
      <p:sp>
        <p:nvSpPr>
          <p:cNvPr id="11" name="">
            <a:extLst xmlns:a="http://schemas.openxmlformats.org/drawingml/2006/main">
              <a:ext uri="{FF2B5EF4-FFF2-40B4-BE49-F238E27FC236}">
                <a16:creationId xmlns:a16="http://schemas.microsoft.com/office/drawing/2014/main" id="{C8543110-1B1F-4C42-BB49-A2AED7359C04}"/>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810FD1E0-B03C-43C5-8067-7686BB7BA472}"/>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Competition for the field</a:t>
            </a:r>
          </a:p>
        </p:txBody>
      </p:sp>
      <p:sp>
        <p:nvSpPr>
          <p:cNvPr id="13" name="">
            <a:extLst xmlns:a="http://schemas.openxmlformats.org/drawingml/2006/main">
              <a:ext uri="{FF2B5EF4-FFF2-40B4-BE49-F238E27FC236}">
                <a16:creationId xmlns:a16="http://schemas.microsoft.com/office/drawing/2014/main" id="{31C46F7F-B09E-4BDD-92CD-742FF2FDD177}"/>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ACCESS RULE</a:t>
            </a:r>
          </a:p>
        </p:txBody>
      </p:sp>
      <p:sp>
        <p:nvSpPr>
          <p:cNvPr id="14" name="">
            <a:extLst xmlns:a="http://schemas.openxmlformats.org/drawingml/2006/main">
              <a:ext uri="{FF2B5EF4-FFF2-40B4-BE49-F238E27FC236}">
                <a16:creationId xmlns:a16="http://schemas.microsoft.com/office/drawing/2014/main" id="{95C77D25-961C-45B4-A97C-FFE0ACA3DCD8}"/>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B1E5253D-94D6-4A91-B532-7D11A0848F0C}"/>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Share bottleneck with competing services</a:t>
            </a:r>
          </a:p>
        </p:txBody>
      </p:sp>
      <p:sp>
        <p:nvSpPr>
          <p:cNvPr id="16" name="">
            <a:extLst xmlns:a="http://schemas.openxmlformats.org/drawingml/2006/main">
              <a:ext uri="{FF2B5EF4-FFF2-40B4-BE49-F238E27FC236}">
                <a16:creationId xmlns:a16="http://schemas.microsoft.com/office/drawing/2014/main" id="{34F2F3D7-0241-4845-8A95-6BE33ED3E160}"/>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3056"/>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Compare production scale with information, commitment, and regulatory capture.</a:t>
            </a:r>
          </a:p>
        </p:txBody>
      </p:sp>
    </p:spTree>
    <p:extLst>
      <p:ext uri="{BB962C8B-B14F-4D97-AF65-F5344CB8AC3E}">
        <p14:creationId xmlns:p14="http://schemas.microsoft.com/office/powerpoint/2010/main" val="2115347046"/>
      </p:ext>
    </p:extLst>
  </p:cSld>
</p:sld>
</file>

<file path=ppt/slides/slide2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492FD516-3FEA-40BE-8C40-558F5BECF11E}"/>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8FBCF07-7C93-4447-B7BF-5BAD5B2A71D3}"/>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593BB3F8-0F63-4A00-8349-9467D3AE1BA2}"/>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Public choice has a constitutional level</a:t>
            </a:r>
          </a:p>
        </p:txBody>
      </p:sp>
      <p:sp>
        <p:nvSpPr>
          <p:cNvPr id="4" name="">
            <a:extLst xmlns:a="http://schemas.openxmlformats.org/drawingml/2006/main">
              <a:ext uri="{FF2B5EF4-FFF2-40B4-BE49-F238E27FC236}">
                <a16:creationId xmlns:a16="http://schemas.microsoft.com/office/drawing/2014/main" id="{658F88BF-596E-43DE-8BE1-801DFD1B61F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62C33A4-D7C4-438D-AFF5-55A578124B33}"/>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915EEE9A-F3CC-4315-8FAC-87222DFE9E3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21</a:t>
            </a:r>
          </a:p>
        </p:txBody>
      </p:sp>
      <p:sp>
        <p:nvSpPr>
          <p:cNvPr id="7" name="">
            <a:extLst xmlns:a="http://schemas.openxmlformats.org/drawingml/2006/main">
              <a:ext uri="{FF2B5EF4-FFF2-40B4-BE49-F238E27FC236}">
                <a16:creationId xmlns:a16="http://schemas.microsoft.com/office/drawing/2014/main" id="{1419D87D-3210-4BFB-A322-75344A76B005}"/>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Before choosing a policy, choose the rules that allocate authority, constrain discretion, and permit correction.</a:t>
            </a:r>
          </a:p>
        </p:txBody>
      </p:sp>
      <p:sp>
        <p:nvSpPr>
          <p:cNvPr id="8" name="">
            <a:extLst xmlns:a="http://schemas.openxmlformats.org/drawingml/2006/main">
              <a:ext uri="{FF2B5EF4-FFF2-40B4-BE49-F238E27FC236}">
                <a16:creationId xmlns:a16="http://schemas.microsoft.com/office/drawing/2014/main" id="{8373D4D4-5700-4F85-A357-6494C61AFEED}"/>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Delegation, separation of powers, judicial review, procedure, and removal rules shape the regulator's incentives and information.</a:t>
            </a:r>
          </a:p>
        </p:txBody>
      </p:sp>
    </p:spTree>
    <p:extLst>
      <p:ext uri="{BB962C8B-B14F-4D97-AF65-F5344CB8AC3E}">
        <p14:creationId xmlns:p14="http://schemas.microsoft.com/office/powerpoint/2010/main" val="285999965"/>
      </p:ext>
    </p:extLst>
  </p:cSld>
</p:sld>
</file>

<file path=ppt/slides/slide22.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8" name="">
            <a:extLst xmlns:a="http://schemas.openxmlformats.org/drawingml/2006/main">
              <a:ext uri="{FF2B5EF4-FFF2-40B4-BE49-F238E27FC236}">
                <a16:creationId xmlns:a16="http://schemas.microsoft.com/office/drawing/2014/main" id="{0961107E-DA24-4B2E-A0AA-B0F6FBC65D49}"/>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97DFE75-C687-4DAF-8D1D-C4403754E5C2}"/>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4863E12A-29B7-4158-96B9-4489DD202F1F}"/>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984"/>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Recent administrative-law decisions reallocate authority</a:t>
            </a:r>
          </a:p>
        </p:txBody>
      </p:sp>
      <p:sp>
        <p:nvSpPr>
          <p:cNvPr id="4" name="">
            <a:extLst xmlns:a="http://schemas.openxmlformats.org/drawingml/2006/main">
              <a:ext uri="{FF2B5EF4-FFF2-40B4-BE49-F238E27FC236}">
                <a16:creationId xmlns:a16="http://schemas.microsoft.com/office/drawing/2014/main" id="{C3E9089A-900D-47BB-8BF1-4A2BAD01197E}"/>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D8C372C-BD15-41D4-AFF6-5F2B799647BA}"/>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61398A67-FB34-4280-89F0-F2E89E5B8595}"/>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22</a:t>
            </a:r>
          </a:p>
        </p:txBody>
      </p:sp>
      <p:sp>
        <p:nvSpPr>
          <p:cNvPr id="7" name="">
            <a:extLst xmlns:a="http://schemas.openxmlformats.org/drawingml/2006/main">
              <a:ext uri="{FF2B5EF4-FFF2-40B4-BE49-F238E27FC236}">
                <a16:creationId xmlns:a16="http://schemas.microsoft.com/office/drawing/2014/main" id="{98E615CA-D552-4BA2-9B3E-4CCF96C946A7}"/>
              </a:ext>
            </a:extLst>
          </p:cNvPr>
          <p:cNvSpPr>
            <a:spLocks xmlns:a="http://schemas.openxmlformats.org/drawingml/2006/main" noGrp="1"/>
          </p:cNvSpPr>
          <p:nvPr/>
        </p:nvSpPr>
        <p:spPr>
          <a:xfrm xmlns:a="http://schemas.openxmlformats.org/drawingml/2006/main">
            <a:off x="809625" y="1676400"/>
            <a:ext cx="3429000" cy="6286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18545B84-3FE2-459A-B77C-915FA5322E89}"/>
              </a:ext>
            </a:extLst>
          </p:cNvPr>
          <p:cNvSpPr>
            <a:spLocks xmlns:a="http://schemas.openxmlformats.org/drawingml/2006/main" noGrp="1"/>
          </p:cNvSpPr>
          <p:nvPr/>
        </p:nvSpPr>
        <p:spPr>
          <a:xfrm xmlns:a="http://schemas.openxmlformats.org/drawingml/2006/main">
            <a:off x="885825" y="1733550"/>
            <a:ext cx="32766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Doctrine or decision</a:t>
            </a:r>
          </a:p>
        </p:txBody>
      </p:sp>
      <p:sp>
        <p:nvSpPr>
          <p:cNvPr id="9" name="">
            <a:extLst xmlns:a="http://schemas.openxmlformats.org/drawingml/2006/main">
              <a:ext uri="{FF2B5EF4-FFF2-40B4-BE49-F238E27FC236}">
                <a16:creationId xmlns:a16="http://schemas.microsoft.com/office/drawing/2014/main" id="{5563D639-4446-43D7-9D80-85F5E3FE9A41}"/>
              </a:ext>
            </a:extLst>
          </p:cNvPr>
          <p:cNvSpPr>
            <a:spLocks xmlns:a="http://schemas.openxmlformats.org/drawingml/2006/main" noGrp="1"/>
          </p:cNvSpPr>
          <p:nvPr/>
        </p:nvSpPr>
        <p:spPr>
          <a:xfrm xmlns:a="http://schemas.openxmlformats.org/drawingml/2006/main">
            <a:off x="4238625" y="1676400"/>
            <a:ext cx="7143750" cy="6286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8FB2DA70-0CFB-4B81-B040-958E2ED178AE}"/>
              </a:ext>
            </a:extLst>
          </p:cNvPr>
          <p:cNvSpPr>
            <a:spLocks xmlns:a="http://schemas.openxmlformats.org/drawingml/2006/main" noGrp="1"/>
          </p:cNvSpPr>
          <p:nvPr/>
        </p:nvSpPr>
        <p:spPr>
          <a:xfrm xmlns:a="http://schemas.openxmlformats.org/drawingml/2006/main">
            <a:off x="4314825" y="1733550"/>
            <a:ext cx="69913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Institutional effect</a:t>
            </a:r>
          </a:p>
        </p:txBody>
      </p:sp>
      <p:sp>
        <p:nvSpPr>
          <p:cNvPr id="11" name="">
            <a:extLst xmlns:a="http://schemas.openxmlformats.org/drawingml/2006/main">
              <a:ext uri="{FF2B5EF4-FFF2-40B4-BE49-F238E27FC236}">
                <a16:creationId xmlns:a16="http://schemas.microsoft.com/office/drawing/2014/main" id="{42D0E3B4-566D-43FA-BCEB-FEC7CBEADB99}"/>
              </a:ext>
            </a:extLst>
          </p:cNvPr>
          <p:cNvSpPr>
            <a:spLocks xmlns:a="http://schemas.openxmlformats.org/drawingml/2006/main" noGrp="1"/>
          </p:cNvSpPr>
          <p:nvPr/>
        </p:nvSpPr>
        <p:spPr>
          <a:xfrm xmlns:a="http://schemas.openxmlformats.org/drawingml/2006/main">
            <a:off x="809625" y="2305050"/>
            <a:ext cx="342900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326BE5EC-82E0-45B4-95B1-056E94BF0D19}"/>
              </a:ext>
            </a:extLst>
          </p:cNvPr>
          <p:cNvSpPr>
            <a:spLocks xmlns:a="http://schemas.openxmlformats.org/drawingml/2006/main" noGrp="1"/>
          </p:cNvSpPr>
          <p:nvPr/>
        </p:nvSpPr>
        <p:spPr>
          <a:xfrm xmlns:a="http://schemas.openxmlformats.org/drawingml/2006/main">
            <a:off x="885825" y="2362200"/>
            <a:ext cx="32766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Major questions doctrine</a:t>
            </a:r>
          </a:p>
        </p:txBody>
      </p:sp>
      <p:sp>
        <p:nvSpPr>
          <p:cNvPr id="13" name="">
            <a:extLst xmlns:a="http://schemas.openxmlformats.org/drawingml/2006/main">
              <a:ext uri="{FF2B5EF4-FFF2-40B4-BE49-F238E27FC236}">
                <a16:creationId xmlns:a16="http://schemas.microsoft.com/office/drawing/2014/main" id="{860C9D95-0BFF-4E54-A5A0-0655FB4DEA5A}"/>
              </a:ext>
            </a:extLst>
          </p:cNvPr>
          <p:cNvSpPr>
            <a:spLocks xmlns:a="http://schemas.openxmlformats.org/drawingml/2006/main" noGrp="1"/>
          </p:cNvSpPr>
          <p:nvPr/>
        </p:nvSpPr>
        <p:spPr>
          <a:xfrm xmlns:a="http://schemas.openxmlformats.org/drawingml/2006/main">
            <a:off x="4238625" y="2305050"/>
            <a:ext cx="71437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4" name="">
            <a:extLst xmlns:a="http://schemas.openxmlformats.org/drawingml/2006/main">
              <a:ext uri="{FF2B5EF4-FFF2-40B4-BE49-F238E27FC236}">
                <a16:creationId xmlns:a16="http://schemas.microsoft.com/office/drawing/2014/main" id="{CCF2D739-D268-4A83-BCAB-B98F8A6D932E}"/>
              </a:ext>
            </a:extLst>
          </p:cNvPr>
          <p:cNvSpPr>
            <a:spLocks xmlns:a="http://schemas.openxmlformats.org/drawingml/2006/main" noGrp="1"/>
          </p:cNvSpPr>
          <p:nvPr/>
        </p:nvSpPr>
        <p:spPr>
          <a:xfrm xmlns:a="http://schemas.openxmlformats.org/drawingml/2006/main">
            <a:off x="4314825" y="2362200"/>
            <a:ext cx="69913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Demands clear congressional authorization for decisions of vast significance</a:t>
            </a:r>
          </a:p>
        </p:txBody>
      </p:sp>
      <p:sp>
        <p:nvSpPr>
          <p:cNvPr id="15" name="">
            <a:extLst xmlns:a="http://schemas.openxmlformats.org/drawingml/2006/main">
              <a:ext uri="{FF2B5EF4-FFF2-40B4-BE49-F238E27FC236}">
                <a16:creationId xmlns:a16="http://schemas.microsoft.com/office/drawing/2014/main" id="{D996EF01-5C77-420C-9516-3B8625F510CC}"/>
              </a:ext>
            </a:extLst>
          </p:cNvPr>
          <p:cNvSpPr>
            <a:spLocks xmlns:a="http://schemas.openxmlformats.org/drawingml/2006/main" noGrp="1"/>
          </p:cNvSpPr>
          <p:nvPr/>
        </p:nvSpPr>
        <p:spPr>
          <a:xfrm xmlns:a="http://schemas.openxmlformats.org/drawingml/2006/main">
            <a:off x="809625" y="2933700"/>
            <a:ext cx="3429000" cy="6286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F4704FB9-CFD6-4A71-98F8-1333777618F7}"/>
              </a:ext>
            </a:extLst>
          </p:cNvPr>
          <p:cNvSpPr>
            <a:spLocks xmlns:a="http://schemas.openxmlformats.org/drawingml/2006/main" noGrp="1"/>
          </p:cNvSpPr>
          <p:nvPr/>
        </p:nvSpPr>
        <p:spPr>
          <a:xfrm xmlns:a="http://schemas.openxmlformats.org/drawingml/2006/main">
            <a:off x="885825" y="2990850"/>
            <a:ext cx="32766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Loper Bright</a:t>
            </a:r>
          </a:p>
        </p:txBody>
      </p:sp>
      <p:sp>
        <p:nvSpPr>
          <p:cNvPr id="17" name="">
            <a:extLst xmlns:a="http://schemas.openxmlformats.org/drawingml/2006/main">
              <a:ext uri="{FF2B5EF4-FFF2-40B4-BE49-F238E27FC236}">
                <a16:creationId xmlns:a16="http://schemas.microsoft.com/office/drawing/2014/main" id="{A244B5EE-54B9-447D-8C86-8D3319CD79A8}"/>
              </a:ext>
            </a:extLst>
          </p:cNvPr>
          <p:cNvSpPr>
            <a:spLocks xmlns:a="http://schemas.openxmlformats.org/drawingml/2006/main" noGrp="1"/>
          </p:cNvSpPr>
          <p:nvPr/>
        </p:nvSpPr>
        <p:spPr>
          <a:xfrm xmlns:a="http://schemas.openxmlformats.org/drawingml/2006/main">
            <a:off x="4238625" y="2933700"/>
            <a:ext cx="7143750" cy="6286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21D29B07-02A1-4940-AD94-2AADF10BEA98}"/>
              </a:ext>
            </a:extLst>
          </p:cNvPr>
          <p:cNvSpPr>
            <a:spLocks xmlns:a="http://schemas.openxmlformats.org/drawingml/2006/main" noGrp="1"/>
          </p:cNvSpPr>
          <p:nvPr/>
        </p:nvSpPr>
        <p:spPr>
          <a:xfrm xmlns:a="http://schemas.openxmlformats.org/drawingml/2006/main">
            <a:off x="4314825" y="2990850"/>
            <a:ext cx="69913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Ends Chevron's mandatory deference framework for statutory ambiguity</a:t>
            </a:r>
          </a:p>
        </p:txBody>
      </p:sp>
      <p:sp>
        <p:nvSpPr>
          <p:cNvPr id="19" name="">
            <a:extLst xmlns:a="http://schemas.openxmlformats.org/drawingml/2006/main">
              <a:ext uri="{FF2B5EF4-FFF2-40B4-BE49-F238E27FC236}">
                <a16:creationId xmlns:a16="http://schemas.microsoft.com/office/drawing/2014/main" id="{861CD0C8-E88E-4DA2-959C-C3E3B2080437}"/>
              </a:ext>
            </a:extLst>
          </p:cNvPr>
          <p:cNvSpPr>
            <a:spLocks xmlns:a="http://schemas.openxmlformats.org/drawingml/2006/main" noGrp="1"/>
          </p:cNvSpPr>
          <p:nvPr/>
        </p:nvSpPr>
        <p:spPr>
          <a:xfrm xmlns:a="http://schemas.openxmlformats.org/drawingml/2006/main">
            <a:off x="809625" y="3562350"/>
            <a:ext cx="342900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7F8A0B74-CA2C-49B6-9290-4CAF367F2AE9}"/>
              </a:ext>
            </a:extLst>
          </p:cNvPr>
          <p:cNvSpPr>
            <a:spLocks xmlns:a="http://schemas.openxmlformats.org/drawingml/2006/main" noGrp="1"/>
          </p:cNvSpPr>
          <p:nvPr/>
        </p:nvSpPr>
        <p:spPr>
          <a:xfrm xmlns:a="http://schemas.openxmlformats.org/drawingml/2006/main">
            <a:off x="885825" y="3619500"/>
            <a:ext cx="32766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SEC v. Jarkesy</a:t>
            </a:r>
          </a:p>
        </p:txBody>
      </p:sp>
      <p:sp>
        <p:nvSpPr>
          <p:cNvPr id="21" name="">
            <a:extLst xmlns:a="http://schemas.openxmlformats.org/drawingml/2006/main">
              <a:ext uri="{FF2B5EF4-FFF2-40B4-BE49-F238E27FC236}">
                <a16:creationId xmlns:a16="http://schemas.microsoft.com/office/drawing/2014/main" id="{713CD750-1BA6-4BA6-8BBB-715E266F0BD8}"/>
              </a:ext>
            </a:extLst>
          </p:cNvPr>
          <p:cNvSpPr>
            <a:spLocks xmlns:a="http://schemas.openxmlformats.org/drawingml/2006/main" noGrp="1"/>
          </p:cNvSpPr>
          <p:nvPr/>
        </p:nvSpPr>
        <p:spPr>
          <a:xfrm xmlns:a="http://schemas.openxmlformats.org/drawingml/2006/main">
            <a:off x="4238625" y="3562350"/>
            <a:ext cx="71437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2" name="">
            <a:extLst xmlns:a="http://schemas.openxmlformats.org/drawingml/2006/main">
              <a:ext uri="{FF2B5EF4-FFF2-40B4-BE49-F238E27FC236}">
                <a16:creationId xmlns:a16="http://schemas.microsoft.com/office/drawing/2014/main" id="{652D64AC-8E8F-4070-B506-99AE27F37B64}"/>
              </a:ext>
            </a:extLst>
          </p:cNvPr>
          <p:cNvSpPr>
            <a:spLocks xmlns:a="http://schemas.openxmlformats.org/drawingml/2006/main" noGrp="1"/>
          </p:cNvSpPr>
          <p:nvPr/>
        </p:nvSpPr>
        <p:spPr>
          <a:xfrm xmlns:a="http://schemas.openxmlformats.org/drawingml/2006/main">
            <a:off x="4314825" y="3619500"/>
            <a:ext cx="69913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Constrains selected agency adjudication through the jury-trial right</a:t>
            </a:r>
          </a:p>
        </p:txBody>
      </p:sp>
      <p:sp>
        <p:nvSpPr>
          <p:cNvPr id="23" name="">
            <a:extLst xmlns:a="http://schemas.openxmlformats.org/drawingml/2006/main">
              <a:ext uri="{FF2B5EF4-FFF2-40B4-BE49-F238E27FC236}">
                <a16:creationId xmlns:a16="http://schemas.microsoft.com/office/drawing/2014/main" id="{3D22CF12-35DF-4396-A10C-9ABAE79A7D22}"/>
              </a:ext>
            </a:extLst>
          </p:cNvPr>
          <p:cNvSpPr>
            <a:spLocks xmlns:a="http://schemas.openxmlformats.org/drawingml/2006/main" noGrp="1"/>
          </p:cNvSpPr>
          <p:nvPr/>
        </p:nvSpPr>
        <p:spPr>
          <a:xfrm xmlns:a="http://schemas.openxmlformats.org/drawingml/2006/main">
            <a:off x="809625" y="4191000"/>
            <a:ext cx="3429000" cy="6286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4" name="">
            <a:extLst xmlns:a="http://schemas.openxmlformats.org/drawingml/2006/main">
              <a:ext uri="{FF2B5EF4-FFF2-40B4-BE49-F238E27FC236}">
                <a16:creationId xmlns:a16="http://schemas.microsoft.com/office/drawing/2014/main" id="{8530ECD2-0169-41D3-9A66-55134B8BD9D1}"/>
              </a:ext>
            </a:extLst>
          </p:cNvPr>
          <p:cNvSpPr>
            <a:spLocks xmlns:a="http://schemas.openxmlformats.org/drawingml/2006/main" noGrp="1"/>
          </p:cNvSpPr>
          <p:nvPr/>
        </p:nvSpPr>
        <p:spPr>
          <a:xfrm xmlns:a="http://schemas.openxmlformats.org/drawingml/2006/main">
            <a:off x="885825" y="4248150"/>
            <a:ext cx="32766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Removal and review cases</a:t>
            </a:r>
          </a:p>
        </p:txBody>
      </p:sp>
      <p:sp>
        <p:nvSpPr>
          <p:cNvPr id="25" name="">
            <a:extLst xmlns:a="http://schemas.openxmlformats.org/drawingml/2006/main">
              <a:ext uri="{FF2B5EF4-FFF2-40B4-BE49-F238E27FC236}">
                <a16:creationId xmlns:a16="http://schemas.microsoft.com/office/drawing/2014/main" id="{922F0EBD-348D-4026-A97C-70A740178E8C}"/>
              </a:ext>
            </a:extLst>
          </p:cNvPr>
          <p:cNvSpPr>
            <a:spLocks xmlns:a="http://schemas.openxmlformats.org/drawingml/2006/main" noGrp="1"/>
          </p:cNvSpPr>
          <p:nvPr/>
        </p:nvSpPr>
        <p:spPr>
          <a:xfrm xmlns:a="http://schemas.openxmlformats.org/drawingml/2006/main">
            <a:off x="4238625" y="4191000"/>
            <a:ext cx="7143750" cy="6286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6" name="">
            <a:extLst xmlns:a="http://schemas.openxmlformats.org/drawingml/2006/main">
              <a:ext uri="{FF2B5EF4-FFF2-40B4-BE49-F238E27FC236}">
                <a16:creationId xmlns:a16="http://schemas.microsoft.com/office/drawing/2014/main" id="{302EE0BB-F2B9-4C8F-A50F-C034FB5810CC}"/>
              </a:ext>
            </a:extLst>
          </p:cNvPr>
          <p:cNvSpPr>
            <a:spLocks xmlns:a="http://schemas.openxmlformats.org/drawingml/2006/main" noGrp="1"/>
          </p:cNvSpPr>
          <p:nvPr/>
        </p:nvSpPr>
        <p:spPr>
          <a:xfrm xmlns:a="http://schemas.openxmlformats.org/drawingml/2006/main">
            <a:off x="4314825" y="4248150"/>
            <a:ext cx="69913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Test independence, accountability, and judicial control</a:t>
            </a:r>
          </a:p>
        </p:txBody>
      </p:sp>
      <p:sp>
        <p:nvSpPr>
          <p:cNvPr id="27" name="">
            <a:extLst xmlns:a="http://schemas.openxmlformats.org/drawingml/2006/main">
              <a:ext uri="{FF2B5EF4-FFF2-40B4-BE49-F238E27FC236}">
                <a16:creationId xmlns:a16="http://schemas.microsoft.com/office/drawing/2014/main" id="{701A1F04-D225-4605-96E7-3D8F2E130C53}"/>
              </a:ext>
            </a:extLst>
          </p:cNvPr>
          <p:cNvSpPr>
            <a:spLocks xmlns:a="http://schemas.openxmlformats.org/drawingml/2006/main" noGrp="1"/>
          </p:cNvSpPr>
          <p:nvPr/>
        </p:nvSpPr>
        <p:spPr>
          <a:xfrm xmlns:a="http://schemas.openxmlformats.org/drawingml/2006/main">
            <a:off x="1200150" y="5715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547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Court has strengthened judicial and congressional checks on administrative discretion.</a:t>
            </a:r>
          </a:p>
        </p:txBody>
      </p:sp>
    </p:spTree>
    <p:extLst>
      <p:ext uri="{BB962C8B-B14F-4D97-AF65-F5344CB8AC3E}">
        <p14:creationId xmlns:p14="http://schemas.microsoft.com/office/powerpoint/2010/main" val="1374682237"/>
      </p:ext>
    </p:extLst>
  </p:cSld>
</p:sld>
</file>

<file path=ppt/slides/slide2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1021373C-4339-4C83-9DE1-9C35046554E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240EA65-DCEE-4DEC-9CC6-139A77357829}"/>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5929DEFC-C296-4F20-8690-351747F3AEC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559"/>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Deference raises both information and incentive concerns</a:t>
            </a:r>
          </a:p>
        </p:txBody>
      </p:sp>
      <p:sp>
        <p:nvSpPr>
          <p:cNvPr id="4" name="">
            <a:extLst xmlns:a="http://schemas.openxmlformats.org/drawingml/2006/main">
              <a:ext uri="{FF2B5EF4-FFF2-40B4-BE49-F238E27FC236}">
                <a16:creationId xmlns:a16="http://schemas.microsoft.com/office/drawing/2014/main" id="{9526B9A1-D4CE-4708-A743-F4159F9EBB8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C9374C7-FD6F-40CE-AE3F-12C4EFC74D1E}"/>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9981A35-9D71-4F17-9A37-FCD2766D15D3}"/>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23</a:t>
            </a:r>
          </a:p>
        </p:txBody>
      </p:sp>
      <p:sp>
        <p:nvSpPr>
          <p:cNvPr id="7" name="">
            <a:extLst xmlns:a="http://schemas.openxmlformats.org/drawingml/2006/main">
              <a:ext uri="{FF2B5EF4-FFF2-40B4-BE49-F238E27FC236}">
                <a16:creationId xmlns:a16="http://schemas.microsoft.com/office/drawing/2014/main" id="{EA3E38BB-72DF-4D15-9A16-B88509F0581E}"/>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INFORMATION CAUTION</a:t>
            </a:r>
          </a:p>
        </p:txBody>
      </p:sp>
      <p:sp>
        <p:nvSpPr>
          <p:cNvPr id="8" name="">
            <a:extLst xmlns:a="http://schemas.openxmlformats.org/drawingml/2006/main">
              <a:ext uri="{FF2B5EF4-FFF2-40B4-BE49-F238E27FC236}">
                <a16:creationId xmlns:a16="http://schemas.microsoft.com/office/drawing/2014/main" id="{AD435E39-C6E2-41A7-9D34-D7E49AE5A84B}"/>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E82F5842-9F12-4929-A4FD-EAE25FED77E2}"/>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Expertise cannot eliminate uncertainty, dispersed knowledge, or strategic reporting</a:t>
            </a:r>
          </a:p>
        </p:txBody>
      </p:sp>
      <p:sp>
        <p:nvSpPr>
          <p:cNvPr id="10" name="">
            <a:extLst xmlns:a="http://schemas.openxmlformats.org/drawingml/2006/main">
              <a:ext uri="{FF2B5EF4-FFF2-40B4-BE49-F238E27FC236}">
                <a16:creationId xmlns:a16="http://schemas.microsoft.com/office/drawing/2014/main" id="{0075430B-4044-462D-98B3-EFEB92182E82}"/>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INCENTIVE CAUTION</a:t>
            </a:r>
          </a:p>
        </p:txBody>
      </p:sp>
      <p:sp>
        <p:nvSpPr>
          <p:cNvPr id="11" name="">
            <a:extLst xmlns:a="http://schemas.openxmlformats.org/drawingml/2006/main">
              <a:ext uri="{FF2B5EF4-FFF2-40B4-BE49-F238E27FC236}">
                <a16:creationId xmlns:a16="http://schemas.microsoft.com/office/drawing/2014/main" id="{3CC0F0B5-1530-4022-A6EA-ADE8C26A4B02}"/>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096EEED1-FCE4-4A8B-8B79-3E241F156700}"/>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Agencies can pursue budgets, constituencies, ideology, or political principals</a:t>
            </a:r>
          </a:p>
        </p:txBody>
      </p:sp>
      <p:sp>
        <p:nvSpPr>
          <p:cNvPr id="13" name="">
            <a:extLst xmlns:a="http://schemas.openxmlformats.org/drawingml/2006/main">
              <a:ext uri="{FF2B5EF4-FFF2-40B4-BE49-F238E27FC236}">
                <a16:creationId xmlns:a16="http://schemas.microsoft.com/office/drawing/2014/main" id="{10864C90-9A2A-43D1-9C74-CFFC10D23FCA}"/>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COUNTERVAILING CONCERN</a:t>
            </a:r>
          </a:p>
        </p:txBody>
      </p:sp>
      <p:sp>
        <p:nvSpPr>
          <p:cNvPr id="14" name="">
            <a:extLst xmlns:a="http://schemas.openxmlformats.org/drawingml/2006/main">
              <a:ext uri="{FF2B5EF4-FFF2-40B4-BE49-F238E27FC236}">
                <a16:creationId xmlns:a16="http://schemas.microsoft.com/office/drawing/2014/main" id="{8C960570-6FE6-4973-8CEE-99FD7688B87D}"/>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270CDE4D-DE20-401A-837A-6EDAC575EBAD}"/>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Generalist courts also lack expertise and face interpretive error</a:t>
            </a:r>
          </a:p>
        </p:txBody>
      </p:sp>
      <p:sp>
        <p:nvSpPr>
          <p:cNvPr id="16" name="">
            <a:extLst xmlns:a="http://schemas.openxmlformats.org/drawingml/2006/main">
              <a:ext uri="{FF2B5EF4-FFF2-40B4-BE49-F238E27FC236}">
                <a16:creationId xmlns:a16="http://schemas.microsoft.com/office/drawing/2014/main" id="{4674E128-AE43-4409-914D-6DF3B6B2A6A8}"/>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real choice is how to divide authority among imperfect institutions.</a:t>
            </a:r>
          </a:p>
        </p:txBody>
      </p:sp>
    </p:spTree>
    <p:extLst>
      <p:ext uri="{BB962C8B-B14F-4D97-AF65-F5344CB8AC3E}">
        <p14:creationId xmlns:p14="http://schemas.microsoft.com/office/powerpoint/2010/main" val="1171608841"/>
      </p:ext>
    </p:extLst>
  </p:cSld>
</p:sld>
</file>

<file path=ppt/slides/slide2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77052E05-3F4B-4F87-BA91-9790B90A55E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B60B8A3-B5BD-49AC-86EC-4A8194AC02CC}"/>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6F723CD7-CACD-4E68-82A0-1DDFF6C81FEB}"/>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Regulation and liability can collide</a:t>
            </a:r>
          </a:p>
        </p:txBody>
      </p:sp>
      <p:sp>
        <p:nvSpPr>
          <p:cNvPr id="4" name="">
            <a:extLst xmlns:a="http://schemas.openxmlformats.org/drawingml/2006/main">
              <a:ext uri="{FF2B5EF4-FFF2-40B4-BE49-F238E27FC236}">
                <a16:creationId xmlns:a16="http://schemas.microsoft.com/office/drawing/2014/main" id="{4FD8A3F0-8C2B-4EC0-8E38-B72384DDCC0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0D2BEB0-F31E-41D9-AF7F-F60CFB7181E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9624DEBB-91D4-4BED-9090-51D95FD26DBE}"/>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24</a:t>
            </a:r>
          </a:p>
        </p:txBody>
      </p:sp>
      <p:sp>
        <p:nvSpPr>
          <p:cNvPr id="7" name="">
            <a:extLst xmlns:a="http://schemas.openxmlformats.org/drawingml/2006/main">
              <a:ext uri="{FF2B5EF4-FFF2-40B4-BE49-F238E27FC236}">
                <a16:creationId xmlns:a16="http://schemas.microsoft.com/office/drawing/2014/main" id="{49B03EEA-F37C-4574-9E78-E2B723501DBC}"/>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Compliance with a public standard may inform a tort case without proving that every private precaution was reasonable.</a:t>
            </a:r>
          </a:p>
        </p:txBody>
      </p:sp>
      <p:sp>
        <p:nvSpPr>
          <p:cNvPr id="8" name="">
            <a:extLst xmlns:a="http://schemas.openxmlformats.org/drawingml/2006/main">
              <a:ext uri="{FF2B5EF4-FFF2-40B4-BE49-F238E27FC236}">
                <a16:creationId xmlns:a16="http://schemas.microsoft.com/office/drawing/2014/main" id="{FFA5FDEB-FD24-415B-ACA7-1F02052EE31B}"/>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Conflicting rules can duplicate cost, dilute responsibility, or leave gaps when each institution expects the other to act.</a:t>
            </a:r>
          </a:p>
        </p:txBody>
      </p:sp>
    </p:spTree>
    <p:extLst>
      <p:ext uri="{BB962C8B-B14F-4D97-AF65-F5344CB8AC3E}">
        <p14:creationId xmlns:p14="http://schemas.microsoft.com/office/powerpoint/2010/main" val="1302198194"/>
      </p:ext>
    </p:extLst>
  </p:cSld>
</p:sld>
</file>

<file path=ppt/slides/slide2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342692BC-58D3-44FB-A520-45DEE4B912C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65A8BE2-DCC2-409B-9EC9-3A8C08769E03}"/>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4E489612-D541-435E-A63A-2B18D9317212}"/>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Design a regulatory institution, not only a rule</a:t>
            </a:r>
          </a:p>
        </p:txBody>
      </p:sp>
      <p:sp>
        <p:nvSpPr>
          <p:cNvPr id="4" name="">
            <a:extLst xmlns:a="http://schemas.openxmlformats.org/drawingml/2006/main">
              <a:ext uri="{FF2B5EF4-FFF2-40B4-BE49-F238E27FC236}">
                <a16:creationId xmlns:a16="http://schemas.microsoft.com/office/drawing/2014/main" id="{F2FCAD98-7786-445D-B932-5DDECD55711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A885E3C-112A-45B9-A988-E65EE7985D04}"/>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98F03F4-3865-450B-A214-EEEB84E29DF3}"/>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25</a:t>
            </a:r>
          </a:p>
        </p:txBody>
      </p:sp>
      <p:sp>
        <p:nvSpPr>
          <p:cNvPr id="7" name="">
            <a:extLst xmlns:a="http://schemas.openxmlformats.org/drawingml/2006/main">
              <a:ext uri="{FF2B5EF4-FFF2-40B4-BE49-F238E27FC236}">
                <a16:creationId xmlns:a16="http://schemas.microsoft.com/office/drawing/2014/main" id="{C05F61CE-CDCD-463A-9F6C-08517450B829}"/>
              </a:ext>
            </a:extLst>
          </p:cNvPr>
          <p:cNvSpPr>
            <a:spLocks xmlns:a="http://schemas.openxmlformats.org/drawingml/2006/main" noGrp="1"/>
          </p:cNvSpPr>
          <p:nvPr/>
        </p:nvSpPr>
        <p:spPr>
          <a:xfrm xmlns:a="http://schemas.openxmlformats.org/drawingml/2006/main">
            <a:off x="762000" y="2171700"/>
            <a:ext cx="2352675" cy="1809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B0F265A0-7A0C-4778-9ACD-527DA3D29041}"/>
              </a:ext>
            </a:extLst>
          </p:cNvPr>
          <p:cNvSpPr>
            <a:spLocks xmlns:a="http://schemas.openxmlformats.org/drawingml/2006/main" noGrp="1"/>
          </p:cNvSpPr>
          <p:nvPr/>
        </p:nvSpPr>
        <p:spPr>
          <a:xfrm xmlns:a="http://schemas.openxmlformats.org/drawingml/2006/main">
            <a:off x="87630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24594E"/>
                </a:solidFill>
                <a:latin typeface="Aptos"/>
                <a:ea typeface="Aptos"/>
                <a:cs typeface="Aptos"/>
              </a:defRPr>
            </a:pPr>
            <a:r>
              <a:rPr sz="1200" b="1" i="0">
                <a:solidFill>
                  <a:srgbClr val="24594E"/>
                </a:solidFill>
                <a:latin typeface="Aptos"/>
                <a:ea typeface="Aptos"/>
                <a:cs typeface="Aptos"/>
              </a:rPr>
              <a:t>FAILURE</a:t>
            </a:r>
          </a:p>
        </p:txBody>
      </p:sp>
      <p:sp>
        <p:nvSpPr>
          <p:cNvPr id="9" name="">
            <a:extLst xmlns:a="http://schemas.openxmlformats.org/drawingml/2006/main">
              <a:ext uri="{FF2B5EF4-FFF2-40B4-BE49-F238E27FC236}">
                <a16:creationId xmlns:a16="http://schemas.microsoft.com/office/drawing/2014/main" id="{8CE8C54A-A7DC-456C-8F34-4807D0A284F3}"/>
              </a:ext>
            </a:extLst>
          </p:cNvPr>
          <p:cNvSpPr>
            <a:spLocks xmlns:a="http://schemas.openxmlformats.org/drawingml/2006/main" noGrp="1"/>
          </p:cNvSpPr>
          <p:nvPr/>
        </p:nvSpPr>
        <p:spPr>
          <a:xfrm xmlns:a="http://schemas.openxmlformats.org/drawingml/2006/main">
            <a:off x="91440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State the market or governance problem</a:t>
            </a:r>
          </a:p>
        </p:txBody>
      </p:sp>
      <p:sp>
        <p:nvSpPr>
          <p:cNvPr id="10" name="">
            <a:extLst xmlns:a="http://schemas.openxmlformats.org/drawingml/2006/main">
              <a:ext uri="{FF2B5EF4-FFF2-40B4-BE49-F238E27FC236}">
                <a16:creationId xmlns:a16="http://schemas.microsoft.com/office/drawing/2014/main" id="{EE53F5DC-897F-441D-B262-0D4ED1028AFD}"/>
              </a:ext>
            </a:extLst>
          </p:cNvPr>
          <p:cNvSpPr>
            <a:spLocks xmlns:a="http://schemas.openxmlformats.org/drawingml/2006/main" noGrp="1"/>
          </p:cNvSpPr>
          <p:nvPr/>
        </p:nvSpPr>
        <p:spPr>
          <a:xfrm xmlns:a="http://schemas.openxmlformats.org/drawingml/2006/main">
            <a:off x="311467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65750227-5A77-4447-85DA-10CC64D03B07}"/>
              </a:ext>
            </a:extLst>
          </p:cNvPr>
          <p:cNvSpPr>
            <a:spLocks xmlns:a="http://schemas.openxmlformats.org/drawingml/2006/main" noGrp="1"/>
          </p:cNvSpPr>
          <p:nvPr/>
        </p:nvSpPr>
        <p:spPr>
          <a:xfrm xmlns:a="http://schemas.openxmlformats.org/drawingml/2006/main">
            <a:off x="3533775" y="2171700"/>
            <a:ext cx="2352675" cy="18097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F2D826FE-DFC6-4286-BBC0-4B9A4E410055}"/>
              </a:ext>
            </a:extLst>
          </p:cNvPr>
          <p:cNvSpPr>
            <a:spLocks xmlns:a="http://schemas.openxmlformats.org/drawingml/2006/main" noGrp="1"/>
          </p:cNvSpPr>
          <p:nvPr/>
        </p:nvSpPr>
        <p:spPr>
          <a:xfrm xmlns:a="http://schemas.openxmlformats.org/drawingml/2006/main">
            <a:off x="364807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75530D"/>
                </a:solidFill>
                <a:latin typeface="Aptos"/>
                <a:ea typeface="Aptos"/>
                <a:cs typeface="Aptos"/>
              </a:defRPr>
            </a:pPr>
            <a:r>
              <a:rPr sz="1200" b="1" i="0">
                <a:solidFill>
                  <a:srgbClr val="75530D"/>
                </a:solidFill>
                <a:latin typeface="Aptos"/>
                <a:ea typeface="Aptos"/>
                <a:cs typeface="Aptos"/>
              </a:rPr>
              <a:t>INSTRUMENT</a:t>
            </a:r>
          </a:p>
        </p:txBody>
      </p:sp>
      <p:sp>
        <p:nvSpPr>
          <p:cNvPr id="13" name="">
            <a:extLst xmlns:a="http://schemas.openxmlformats.org/drawingml/2006/main">
              <a:ext uri="{FF2B5EF4-FFF2-40B4-BE49-F238E27FC236}">
                <a16:creationId xmlns:a16="http://schemas.microsoft.com/office/drawing/2014/main" id="{AFA96233-D54C-499E-8D4C-939CAEB3301C}"/>
              </a:ext>
            </a:extLst>
          </p:cNvPr>
          <p:cNvSpPr>
            <a:spLocks xmlns:a="http://schemas.openxmlformats.org/drawingml/2006/main" noGrp="1"/>
          </p:cNvSpPr>
          <p:nvPr/>
        </p:nvSpPr>
        <p:spPr>
          <a:xfrm xmlns:a="http://schemas.openxmlformats.org/drawingml/2006/main">
            <a:off x="368617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Match information and incentive needs</a:t>
            </a:r>
          </a:p>
        </p:txBody>
      </p:sp>
      <p:sp>
        <p:nvSpPr>
          <p:cNvPr id="14" name="">
            <a:extLst xmlns:a="http://schemas.openxmlformats.org/drawingml/2006/main">
              <a:ext uri="{FF2B5EF4-FFF2-40B4-BE49-F238E27FC236}">
                <a16:creationId xmlns:a16="http://schemas.microsoft.com/office/drawing/2014/main" id="{44F68A08-995E-41A6-8944-32D2A4B70AB1}"/>
              </a:ext>
            </a:extLst>
          </p:cNvPr>
          <p:cNvSpPr>
            <a:spLocks xmlns:a="http://schemas.openxmlformats.org/drawingml/2006/main" noGrp="1"/>
          </p:cNvSpPr>
          <p:nvPr/>
        </p:nvSpPr>
        <p:spPr>
          <a:xfrm xmlns:a="http://schemas.openxmlformats.org/drawingml/2006/main">
            <a:off x="5886450"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741877DD-DC50-4DEB-962E-F5D700214556}"/>
              </a:ext>
            </a:extLst>
          </p:cNvPr>
          <p:cNvSpPr>
            <a:spLocks xmlns:a="http://schemas.openxmlformats.org/drawingml/2006/main" noGrp="1"/>
          </p:cNvSpPr>
          <p:nvPr/>
        </p:nvSpPr>
        <p:spPr>
          <a:xfrm xmlns:a="http://schemas.openxmlformats.org/drawingml/2006/main">
            <a:off x="6305550" y="2171700"/>
            <a:ext cx="2352675" cy="1809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A33F31AD-7A44-4E2E-A729-C5415A372350}"/>
              </a:ext>
            </a:extLst>
          </p:cNvPr>
          <p:cNvSpPr>
            <a:spLocks xmlns:a="http://schemas.openxmlformats.org/drawingml/2006/main" noGrp="1"/>
          </p:cNvSpPr>
          <p:nvPr/>
        </p:nvSpPr>
        <p:spPr>
          <a:xfrm xmlns:a="http://schemas.openxmlformats.org/drawingml/2006/main">
            <a:off x="641985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9A462F"/>
                </a:solidFill>
                <a:latin typeface="Aptos"/>
                <a:ea typeface="Aptos"/>
                <a:cs typeface="Aptos"/>
              </a:defRPr>
            </a:pPr>
            <a:r>
              <a:rPr sz="1200" b="1" i="0">
                <a:solidFill>
                  <a:srgbClr val="9A462F"/>
                </a:solidFill>
                <a:latin typeface="Aptos"/>
                <a:ea typeface="Aptos"/>
                <a:cs typeface="Aptos"/>
              </a:rPr>
              <a:t>AUTHORITY</a:t>
            </a:r>
          </a:p>
        </p:txBody>
      </p:sp>
      <p:sp>
        <p:nvSpPr>
          <p:cNvPr id="17" name="">
            <a:extLst xmlns:a="http://schemas.openxmlformats.org/drawingml/2006/main">
              <a:ext uri="{FF2B5EF4-FFF2-40B4-BE49-F238E27FC236}">
                <a16:creationId xmlns:a16="http://schemas.microsoft.com/office/drawing/2014/main" id="{A6350895-0B39-487D-9747-96F50C46EF9E}"/>
              </a:ext>
            </a:extLst>
          </p:cNvPr>
          <p:cNvSpPr>
            <a:spLocks xmlns:a="http://schemas.openxmlformats.org/drawingml/2006/main" noGrp="1"/>
          </p:cNvSpPr>
          <p:nvPr/>
        </p:nvSpPr>
        <p:spPr>
          <a:xfrm xmlns:a="http://schemas.openxmlformats.org/drawingml/2006/main">
            <a:off x="645795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Allocate discretion, review, and update</a:t>
            </a:r>
          </a:p>
        </p:txBody>
      </p:sp>
      <p:sp>
        <p:nvSpPr>
          <p:cNvPr id="18" name="">
            <a:extLst xmlns:a="http://schemas.openxmlformats.org/drawingml/2006/main">
              <a:ext uri="{FF2B5EF4-FFF2-40B4-BE49-F238E27FC236}">
                <a16:creationId xmlns:a16="http://schemas.microsoft.com/office/drawing/2014/main" id="{6A213205-001F-47BA-9750-57AFA4E24B49}"/>
              </a:ext>
            </a:extLst>
          </p:cNvPr>
          <p:cNvSpPr>
            <a:spLocks xmlns:a="http://schemas.openxmlformats.org/drawingml/2006/main" noGrp="1"/>
          </p:cNvSpPr>
          <p:nvPr/>
        </p:nvSpPr>
        <p:spPr>
          <a:xfrm xmlns:a="http://schemas.openxmlformats.org/drawingml/2006/main">
            <a:off x="865822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AFD83E52-9673-461F-8336-18AEDA11ECD5}"/>
              </a:ext>
            </a:extLst>
          </p:cNvPr>
          <p:cNvSpPr>
            <a:spLocks xmlns:a="http://schemas.openxmlformats.org/drawingml/2006/main" noGrp="1"/>
          </p:cNvSpPr>
          <p:nvPr/>
        </p:nvSpPr>
        <p:spPr>
          <a:xfrm xmlns:a="http://schemas.openxmlformats.org/drawingml/2006/main">
            <a:off x="9077325" y="2171700"/>
            <a:ext cx="2352675" cy="18097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E5AB6A8B-4B48-461C-BC55-FE224EBB49EA}"/>
              </a:ext>
            </a:extLst>
          </p:cNvPr>
          <p:cNvSpPr>
            <a:spLocks xmlns:a="http://schemas.openxmlformats.org/drawingml/2006/main" noGrp="1"/>
          </p:cNvSpPr>
          <p:nvPr/>
        </p:nvSpPr>
        <p:spPr>
          <a:xfrm xmlns:a="http://schemas.openxmlformats.org/drawingml/2006/main">
            <a:off x="919162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315F75"/>
                </a:solidFill>
                <a:latin typeface="Aptos"/>
                <a:ea typeface="Aptos"/>
                <a:cs typeface="Aptos"/>
              </a:defRPr>
            </a:pPr>
            <a:r>
              <a:rPr sz="1200" b="1" i="0">
                <a:solidFill>
                  <a:srgbClr val="315F75"/>
                </a:solidFill>
                <a:latin typeface="Aptos"/>
                <a:ea typeface="Aptos"/>
                <a:cs typeface="Aptos"/>
              </a:rPr>
              <a:t>AUDIT</a:t>
            </a:r>
          </a:p>
        </p:txBody>
      </p:sp>
      <p:sp>
        <p:nvSpPr>
          <p:cNvPr id="21" name="">
            <a:extLst xmlns:a="http://schemas.openxmlformats.org/drawingml/2006/main">
              <a:ext uri="{FF2B5EF4-FFF2-40B4-BE49-F238E27FC236}">
                <a16:creationId xmlns:a16="http://schemas.microsoft.com/office/drawing/2014/main" id="{47D8AA47-9CD6-4FF5-A670-A194F1864744}"/>
              </a:ext>
            </a:extLst>
          </p:cNvPr>
          <p:cNvSpPr>
            <a:spLocks xmlns:a="http://schemas.openxmlformats.org/drawingml/2006/main" noGrp="1"/>
          </p:cNvSpPr>
          <p:nvPr/>
        </p:nvSpPr>
        <p:spPr>
          <a:xfrm xmlns:a="http://schemas.openxmlformats.org/drawingml/2006/main">
            <a:off x="922972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Measure outcomes, entry, error, and capture</a:t>
            </a:r>
          </a:p>
        </p:txBody>
      </p:sp>
      <p:sp>
        <p:nvSpPr>
          <p:cNvPr id="22" name="">
            <a:extLst xmlns:a="http://schemas.openxmlformats.org/drawingml/2006/main">
              <a:ext uri="{FF2B5EF4-FFF2-40B4-BE49-F238E27FC236}">
                <a16:creationId xmlns:a16="http://schemas.microsoft.com/office/drawing/2014/main" id="{8164274C-3909-416C-8C7C-3CEB678D40F8}"/>
              </a:ext>
            </a:extLst>
          </p:cNvPr>
          <p:cNvSpPr>
            <a:spLocks xmlns:a="http://schemas.openxmlformats.org/drawingml/2006/main" noGrp="1"/>
          </p:cNvSpPr>
          <p:nvPr/>
        </p:nvSpPr>
        <p:spPr>
          <a:xfrm xmlns:a="http://schemas.openxmlformats.org/drawingml/2006/main">
            <a:off x="1200150" y="49720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9748"/>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 technically elegant instrument can fail inside a poorly governed institution.</a:t>
            </a:r>
          </a:p>
        </p:txBody>
      </p:sp>
    </p:spTree>
    <p:extLst>
      <p:ext uri="{BB962C8B-B14F-4D97-AF65-F5344CB8AC3E}">
        <p14:creationId xmlns:p14="http://schemas.microsoft.com/office/powerpoint/2010/main" val="894977401"/>
      </p:ext>
    </p:extLst>
  </p:cSld>
</p:sld>
</file>

<file path=ppt/slides/slide26.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30CB02EC-F869-41DE-9835-5E8C07E0369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BFA085C-C782-4824-BAC6-C3C2F268EE33}"/>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0E08E570-5F0D-4474-BCD8-E6D59EE05904}"/>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Regulation must solve two problems at once</a:t>
            </a:r>
          </a:p>
        </p:txBody>
      </p:sp>
      <p:sp>
        <p:nvSpPr>
          <p:cNvPr id="4" name="">
            <a:extLst xmlns:a="http://schemas.openxmlformats.org/drawingml/2006/main">
              <a:ext uri="{FF2B5EF4-FFF2-40B4-BE49-F238E27FC236}">
                <a16:creationId xmlns:a16="http://schemas.microsoft.com/office/drawing/2014/main" id="{B4956E50-0023-4827-B0CC-C092ABB3464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D5143AA-0ACC-4EB4-BC7D-7F4C32AADE52}"/>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E7226B1E-6918-42FE-905C-A359AFC729C9}"/>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26</a:t>
            </a:r>
          </a:p>
        </p:txBody>
      </p:sp>
      <p:sp>
        <p:nvSpPr>
          <p:cNvPr id="7" name="">
            <a:extLst xmlns:a="http://schemas.openxmlformats.org/drawingml/2006/main">
              <a:ext uri="{FF2B5EF4-FFF2-40B4-BE49-F238E27FC236}">
                <a16:creationId xmlns:a16="http://schemas.microsoft.com/office/drawing/2014/main" id="{869D7058-7974-430D-93A2-CFABBE1EADF5}"/>
              </a:ext>
            </a:extLst>
          </p:cNvPr>
          <p:cNvSpPr>
            <a:spLocks xmlns:a="http://schemas.openxmlformats.org/drawingml/2006/main" noGrp="1"/>
          </p:cNvSpPr>
          <p:nvPr/>
        </p:nvSpPr>
        <p:spPr>
          <a:xfrm xmlns:a="http://schemas.openxmlformats.org/drawingml/2006/main">
            <a:off x="1352550" y="14954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8" name="">
            <a:extLst xmlns:a="http://schemas.openxmlformats.org/drawingml/2006/main">
              <a:ext uri="{FF2B5EF4-FFF2-40B4-BE49-F238E27FC236}">
                <a16:creationId xmlns:a16="http://schemas.microsoft.com/office/drawing/2014/main" id="{C1123B79-7B1D-4189-B797-E50090895EAF}"/>
              </a:ext>
            </a:extLst>
          </p:cNvPr>
          <p:cNvSpPr>
            <a:spLocks xmlns:a="http://schemas.openxmlformats.org/drawingml/2006/main" noGrp="1"/>
          </p:cNvSpPr>
          <p:nvPr/>
        </p:nvSpPr>
        <p:spPr>
          <a:xfrm xmlns:a="http://schemas.openxmlformats.org/drawingml/2006/main">
            <a:off x="1676400" y="15049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What failure or public objective justifies action?</a:t>
            </a:r>
          </a:p>
        </p:txBody>
      </p:sp>
      <p:sp>
        <p:nvSpPr>
          <p:cNvPr id="9" name="">
            <a:extLst xmlns:a="http://schemas.openxmlformats.org/drawingml/2006/main">
              <a:ext uri="{FF2B5EF4-FFF2-40B4-BE49-F238E27FC236}">
                <a16:creationId xmlns:a16="http://schemas.microsoft.com/office/drawing/2014/main" id="{945268CA-18EB-4240-8BC4-39301E57BC5B}"/>
              </a:ext>
            </a:extLst>
          </p:cNvPr>
          <p:cNvSpPr>
            <a:spLocks xmlns:a="http://schemas.openxmlformats.org/drawingml/2006/main" noGrp="1"/>
          </p:cNvSpPr>
          <p:nvPr/>
        </p:nvSpPr>
        <p:spPr>
          <a:xfrm xmlns:a="http://schemas.openxmlformats.org/drawingml/2006/main">
            <a:off x="1352550" y="20097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815854B6-A1A4-4A5F-A472-FCA5104D499D}"/>
              </a:ext>
            </a:extLst>
          </p:cNvPr>
          <p:cNvSpPr>
            <a:spLocks xmlns:a="http://schemas.openxmlformats.org/drawingml/2006/main" noGrp="1"/>
          </p:cNvSpPr>
          <p:nvPr/>
        </p:nvSpPr>
        <p:spPr>
          <a:xfrm xmlns:a="http://schemas.openxmlformats.org/drawingml/2006/main">
            <a:off x="1676400" y="20193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How much protection is worth its marginal cost?</a:t>
            </a:r>
          </a:p>
        </p:txBody>
      </p:sp>
      <p:sp>
        <p:nvSpPr>
          <p:cNvPr id="11" name="">
            <a:extLst xmlns:a="http://schemas.openxmlformats.org/drawingml/2006/main">
              <a:ext uri="{FF2B5EF4-FFF2-40B4-BE49-F238E27FC236}">
                <a16:creationId xmlns:a16="http://schemas.microsoft.com/office/drawing/2014/main" id="{C5722610-72DE-43B3-935E-8542B70E0D34}"/>
              </a:ext>
            </a:extLst>
          </p:cNvPr>
          <p:cNvSpPr>
            <a:spLocks xmlns:a="http://schemas.openxmlformats.org/drawingml/2006/main" noGrp="1"/>
          </p:cNvSpPr>
          <p:nvPr/>
        </p:nvSpPr>
        <p:spPr>
          <a:xfrm xmlns:a="http://schemas.openxmlformats.org/drawingml/2006/main">
            <a:off x="1352550" y="25241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611D3CB2-962A-46D0-A31C-5FC2CD3F4EB9}"/>
              </a:ext>
            </a:extLst>
          </p:cNvPr>
          <p:cNvSpPr>
            <a:spLocks xmlns:a="http://schemas.openxmlformats.org/drawingml/2006/main" noGrp="1"/>
          </p:cNvSpPr>
          <p:nvPr/>
        </p:nvSpPr>
        <p:spPr>
          <a:xfrm xmlns:a="http://schemas.openxmlformats.org/drawingml/2006/main">
            <a:off x="1676400" y="25336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Which instrument uses dispersed information well?</a:t>
            </a:r>
          </a:p>
        </p:txBody>
      </p:sp>
      <p:sp>
        <p:nvSpPr>
          <p:cNvPr id="13" name="">
            <a:extLst xmlns:a="http://schemas.openxmlformats.org/drawingml/2006/main">
              <a:ext uri="{FF2B5EF4-FFF2-40B4-BE49-F238E27FC236}">
                <a16:creationId xmlns:a16="http://schemas.microsoft.com/office/drawing/2014/main" id="{FA9097DE-4E12-48D8-875F-A3FD750A6143}"/>
              </a:ext>
            </a:extLst>
          </p:cNvPr>
          <p:cNvSpPr>
            <a:spLocks xmlns:a="http://schemas.openxmlformats.org/drawingml/2006/main" noGrp="1"/>
          </p:cNvSpPr>
          <p:nvPr/>
        </p:nvSpPr>
        <p:spPr>
          <a:xfrm xmlns:a="http://schemas.openxmlformats.org/drawingml/2006/main">
            <a:off x="1352550" y="30384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F04F0E21-15EF-4E86-903F-36767B46A934}"/>
              </a:ext>
            </a:extLst>
          </p:cNvPr>
          <p:cNvSpPr>
            <a:spLocks xmlns:a="http://schemas.openxmlformats.org/drawingml/2006/main" noGrp="1"/>
          </p:cNvSpPr>
          <p:nvPr/>
        </p:nvSpPr>
        <p:spPr>
          <a:xfrm xmlns:a="http://schemas.openxmlformats.org/drawingml/2006/main">
            <a:off x="1676400" y="30480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Who bears the burden after behavioral adjustment?</a:t>
            </a:r>
          </a:p>
        </p:txBody>
      </p:sp>
      <p:sp>
        <p:nvSpPr>
          <p:cNvPr id="15" name="">
            <a:extLst xmlns:a="http://schemas.openxmlformats.org/drawingml/2006/main">
              <a:ext uri="{FF2B5EF4-FFF2-40B4-BE49-F238E27FC236}">
                <a16:creationId xmlns:a16="http://schemas.microsoft.com/office/drawing/2014/main" id="{FBCDB332-6271-4D0B-8057-0979753681BA}"/>
              </a:ext>
            </a:extLst>
          </p:cNvPr>
          <p:cNvSpPr>
            <a:spLocks xmlns:a="http://schemas.openxmlformats.org/drawingml/2006/main" noGrp="1"/>
          </p:cNvSpPr>
          <p:nvPr/>
        </p:nvSpPr>
        <p:spPr>
          <a:xfrm xmlns:a="http://schemas.openxmlformats.org/drawingml/2006/main">
            <a:off x="1352550" y="35528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6" name="">
            <a:extLst xmlns:a="http://schemas.openxmlformats.org/drawingml/2006/main">
              <a:ext uri="{FF2B5EF4-FFF2-40B4-BE49-F238E27FC236}">
                <a16:creationId xmlns:a16="http://schemas.microsoft.com/office/drawing/2014/main" id="{2E897830-D60D-4812-A415-10B0AC0DA2FE}"/>
              </a:ext>
            </a:extLst>
          </p:cNvPr>
          <p:cNvSpPr>
            <a:spLocks xmlns:a="http://schemas.openxmlformats.org/drawingml/2006/main" noGrp="1"/>
          </p:cNvSpPr>
          <p:nvPr/>
        </p:nvSpPr>
        <p:spPr>
          <a:xfrm xmlns:a="http://schemas.openxmlformats.org/drawingml/2006/main">
            <a:off x="1676400" y="35623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Which political incentives and rents shape implementation?</a:t>
            </a:r>
          </a:p>
        </p:txBody>
      </p:sp>
      <p:sp>
        <p:nvSpPr>
          <p:cNvPr id="17" name="">
            <a:extLst xmlns:a="http://schemas.openxmlformats.org/drawingml/2006/main">
              <a:ext uri="{FF2B5EF4-FFF2-40B4-BE49-F238E27FC236}">
                <a16:creationId xmlns:a16="http://schemas.microsoft.com/office/drawing/2014/main" id="{80EFAEBB-F6C5-4B77-94B5-786300D53CA6}"/>
              </a:ext>
            </a:extLst>
          </p:cNvPr>
          <p:cNvSpPr>
            <a:spLocks xmlns:a="http://schemas.openxmlformats.org/drawingml/2006/main" noGrp="1"/>
          </p:cNvSpPr>
          <p:nvPr/>
        </p:nvSpPr>
        <p:spPr>
          <a:xfrm xmlns:a="http://schemas.openxmlformats.org/drawingml/2006/main">
            <a:off x="1352550" y="40671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0C95F029-06F3-40A5-8E15-677DA841BA60}"/>
              </a:ext>
            </a:extLst>
          </p:cNvPr>
          <p:cNvSpPr>
            <a:spLocks xmlns:a="http://schemas.openxmlformats.org/drawingml/2006/main" noGrp="1"/>
          </p:cNvSpPr>
          <p:nvPr/>
        </p:nvSpPr>
        <p:spPr>
          <a:xfrm xmlns:a="http://schemas.openxmlformats.org/drawingml/2006/main">
            <a:off x="1676400" y="40767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How should authority, review, and updating constrain error?</a:t>
            </a:r>
          </a:p>
        </p:txBody>
      </p:sp>
      <p:sp>
        <p:nvSpPr>
          <p:cNvPr id="19" name="">
            <a:extLst xmlns:a="http://schemas.openxmlformats.org/drawingml/2006/main">
              <a:ext uri="{FF2B5EF4-FFF2-40B4-BE49-F238E27FC236}">
                <a16:creationId xmlns:a16="http://schemas.microsoft.com/office/drawing/2014/main" id="{3BFA857C-9243-4A89-86F4-68E4A592C632}"/>
              </a:ext>
            </a:extLst>
          </p:cNvPr>
          <p:cNvSpPr>
            <a:spLocks xmlns:a="http://schemas.openxmlformats.org/drawingml/2006/main" noGrp="1"/>
          </p:cNvSpPr>
          <p:nvPr/>
        </p:nvSpPr>
        <p:spPr>
          <a:xfrm xmlns:a="http://schemas.openxmlformats.org/drawingml/2006/main">
            <a:off x="1200150" y="56388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B88424"/>
                </a:solidFill>
                <a:latin typeface="Georgia"/>
                <a:ea typeface="Georgia"/>
                <a:cs typeface="Georgia"/>
              </a:defRPr>
            </a:pPr>
            <a:r>
              <a:rPr sz="1950" b="1" i="0">
                <a:solidFill>
                  <a:srgbClr val="B88424"/>
                </a:solidFill>
                <a:latin typeface="Georgia"/>
                <a:ea typeface="Georgia"/>
                <a:cs typeface="Georgia"/>
              </a:rPr>
              <a:t>Regulate the market failure without assuming away government failure.</a:t>
            </a:r>
          </a:p>
        </p:txBody>
      </p:sp>
    </p:spTree>
    <p:extLst>
      <p:ext uri="{BB962C8B-B14F-4D97-AF65-F5344CB8AC3E}">
        <p14:creationId xmlns:p14="http://schemas.microsoft.com/office/powerpoint/2010/main" val="1035204746"/>
      </p:ext>
    </p:extLst>
  </p:cSld>
</p:sld>
</file>

<file path=ppt/slides/slide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FCB59F14-27F6-4418-83BE-7C3EB68E849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4E239F0-5ABB-42CA-9927-33BF9824CD1C}"/>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0F279E89-C114-4C3A-90AF-3B230A244054}"/>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9951"/>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Regulation begins with a diagnosed coordination failure</a:t>
            </a:r>
          </a:p>
        </p:txBody>
      </p:sp>
      <p:sp>
        <p:nvSpPr>
          <p:cNvPr id="4" name="">
            <a:extLst xmlns:a="http://schemas.openxmlformats.org/drawingml/2006/main">
              <a:ext uri="{FF2B5EF4-FFF2-40B4-BE49-F238E27FC236}">
                <a16:creationId xmlns:a16="http://schemas.microsoft.com/office/drawing/2014/main" id="{5DCA5579-CFAE-403C-8B14-E8FE74BD1E8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7A2F355-CA80-4C39-9921-FB0D4B3555EA}"/>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05E9812-CF86-48ED-AECC-CCF1D318206E}"/>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3</a:t>
            </a:r>
          </a:p>
        </p:txBody>
      </p:sp>
      <p:sp>
        <p:nvSpPr>
          <p:cNvPr id="7" name="">
            <a:extLst xmlns:a="http://schemas.openxmlformats.org/drawingml/2006/main">
              <a:ext uri="{FF2B5EF4-FFF2-40B4-BE49-F238E27FC236}">
                <a16:creationId xmlns:a16="http://schemas.microsoft.com/office/drawing/2014/main" id="{FDF90DEE-6720-4DD3-A182-1D8AC5412EB7}"/>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Government action is not justified by the word ‘market failure’ alone.</a:t>
            </a:r>
          </a:p>
        </p:txBody>
      </p:sp>
      <p:sp>
        <p:nvSpPr>
          <p:cNvPr id="8" name="">
            <a:extLst xmlns:a="http://schemas.openxmlformats.org/drawingml/2006/main">
              <a:ext uri="{FF2B5EF4-FFF2-40B4-BE49-F238E27FC236}">
                <a16:creationId xmlns:a16="http://schemas.microsoft.com/office/drawing/2014/main" id="{18A0DD26-247B-4747-92E8-830889D199DF}"/>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Identify the externality, public good, information problem, compatibility problem, market power, distributional objective, or paternalistic concern.</a:t>
            </a:r>
          </a:p>
        </p:txBody>
      </p:sp>
    </p:spTree>
    <p:extLst>
      <p:ext uri="{BB962C8B-B14F-4D97-AF65-F5344CB8AC3E}">
        <p14:creationId xmlns:p14="http://schemas.microsoft.com/office/powerpoint/2010/main" val="590442304"/>
      </p:ext>
    </p:extLst>
  </p:cSld>
</p:sld>
</file>

<file path=ppt/slides/slide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DB235CC4-6A97-456A-82D4-EC1CC62FC61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B34E7D7-DD86-46CB-8856-C3F61CF8EE25}"/>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E6030AF6-4B5D-4ECD-9E25-8B2E1BCAAD73}"/>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Why regulate? Several mechanisms recur</a:t>
            </a:r>
          </a:p>
        </p:txBody>
      </p:sp>
      <p:sp>
        <p:nvSpPr>
          <p:cNvPr id="4" name="">
            <a:extLst xmlns:a="http://schemas.openxmlformats.org/drawingml/2006/main">
              <a:ext uri="{FF2B5EF4-FFF2-40B4-BE49-F238E27FC236}">
                <a16:creationId xmlns:a16="http://schemas.microsoft.com/office/drawing/2014/main" id="{3220AF81-6A70-4359-8C1B-E613D3EC525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177C225-F8D0-4267-9305-1BA0DA1CFD49}"/>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F04BBE31-0C9B-4B33-83BE-FEFF03AECCC1}"/>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4</a:t>
            </a:r>
          </a:p>
        </p:txBody>
      </p:sp>
      <p:sp>
        <p:nvSpPr>
          <p:cNvPr id="7" name="">
            <a:extLst xmlns:a="http://schemas.openxmlformats.org/drawingml/2006/main">
              <a:ext uri="{FF2B5EF4-FFF2-40B4-BE49-F238E27FC236}">
                <a16:creationId xmlns:a16="http://schemas.microsoft.com/office/drawing/2014/main" id="{1DD9D594-0250-4678-BF71-D294B0F0B7E6}"/>
              </a:ext>
            </a:extLst>
          </p:cNvPr>
          <p:cNvSpPr>
            <a:spLocks xmlns:a="http://schemas.openxmlformats.org/drawingml/2006/main" noGrp="1"/>
          </p:cNvSpPr>
          <p:nvPr/>
        </p:nvSpPr>
        <p:spPr>
          <a:xfrm xmlns:a="http://schemas.openxmlformats.org/drawingml/2006/main">
            <a:off x="666750" y="1790700"/>
            <a:ext cx="2528888"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EXTERNALITY</a:t>
            </a:r>
          </a:p>
        </p:txBody>
      </p:sp>
      <p:sp>
        <p:nvSpPr>
          <p:cNvPr id="8" name="">
            <a:extLst xmlns:a="http://schemas.openxmlformats.org/drawingml/2006/main">
              <a:ext uri="{FF2B5EF4-FFF2-40B4-BE49-F238E27FC236}">
                <a16:creationId xmlns:a16="http://schemas.microsoft.com/office/drawing/2014/main" id="{E5EA2BE1-5F21-476C-B049-0BAD442736E8}"/>
              </a:ext>
            </a:extLst>
          </p:cNvPr>
          <p:cNvSpPr>
            <a:spLocks xmlns:a="http://schemas.openxmlformats.org/drawingml/2006/main" noGrp="1"/>
          </p:cNvSpPr>
          <p:nvPr/>
        </p:nvSpPr>
        <p:spPr>
          <a:xfrm xmlns:a="http://schemas.openxmlformats.org/drawingml/2006/main">
            <a:off x="666750" y="2228850"/>
            <a:ext cx="2528888"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DD4EA6D8-2999-4FEA-B1E0-D7E440A4724B}"/>
              </a:ext>
            </a:extLst>
          </p:cNvPr>
          <p:cNvSpPr>
            <a:spLocks xmlns:a="http://schemas.openxmlformats.org/drawingml/2006/main" noGrp="1"/>
          </p:cNvSpPr>
          <p:nvPr/>
        </p:nvSpPr>
        <p:spPr>
          <a:xfrm xmlns:a="http://schemas.openxmlformats.org/drawingml/2006/main">
            <a:off x="857250" y="2438400"/>
            <a:ext cx="2147888"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75" b="0" i="0">
                <a:solidFill>
                  <a:srgbClr val="17242D"/>
                </a:solidFill>
                <a:latin typeface="Aptos"/>
                <a:ea typeface="Aptos"/>
                <a:cs typeface="Aptos"/>
              </a:defRPr>
            </a:pPr>
            <a:r>
              <a:rPr sz="1575" b="0" i="0">
                <a:solidFill>
                  <a:srgbClr val="17242D"/>
                </a:solidFill>
                <a:latin typeface="Aptos"/>
                <a:ea typeface="Aptos"/>
                <a:cs typeface="Aptos"/>
              </a:rPr>
              <a:t>Private choice omits costs or benefits imposed on others</a:t>
            </a:r>
          </a:p>
        </p:txBody>
      </p:sp>
      <p:sp>
        <p:nvSpPr>
          <p:cNvPr id="10" name="">
            <a:extLst xmlns:a="http://schemas.openxmlformats.org/drawingml/2006/main">
              <a:ext uri="{FF2B5EF4-FFF2-40B4-BE49-F238E27FC236}">
                <a16:creationId xmlns:a16="http://schemas.microsoft.com/office/drawing/2014/main" id="{09719CAB-E67D-4DFE-92C4-FFFBB67CC3A9}"/>
              </a:ext>
            </a:extLst>
          </p:cNvPr>
          <p:cNvSpPr>
            <a:spLocks xmlns:a="http://schemas.openxmlformats.org/drawingml/2006/main" noGrp="1"/>
          </p:cNvSpPr>
          <p:nvPr/>
        </p:nvSpPr>
        <p:spPr>
          <a:xfrm xmlns:a="http://schemas.openxmlformats.org/drawingml/2006/main">
            <a:off x="3443288" y="1790700"/>
            <a:ext cx="2528888"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INFORMATION</a:t>
            </a:r>
          </a:p>
        </p:txBody>
      </p:sp>
      <p:sp>
        <p:nvSpPr>
          <p:cNvPr id="11" name="">
            <a:extLst xmlns:a="http://schemas.openxmlformats.org/drawingml/2006/main">
              <a:ext uri="{FF2B5EF4-FFF2-40B4-BE49-F238E27FC236}">
                <a16:creationId xmlns:a16="http://schemas.microsoft.com/office/drawing/2014/main" id="{85216DE8-B2B7-40BB-95E6-5A97958F6C4E}"/>
              </a:ext>
            </a:extLst>
          </p:cNvPr>
          <p:cNvSpPr>
            <a:spLocks xmlns:a="http://schemas.openxmlformats.org/drawingml/2006/main" noGrp="1"/>
          </p:cNvSpPr>
          <p:nvPr/>
        </p:nvSpPr>
        <p:spPr>
          <a:xfrm xmlns:a="http://schemas.openxmlformats.org/drawingml/2006/main">
            <a:off x="3443288" y="2228850"/>
            <a:ext cx="2528888" cy="26098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E2FCBF02-E7F8-4FCB-8F47-A7426E4A4B9C}"/>
              </a:ext>
            </a:extLst>
          </p:cNvPr>
          <p:cNvSpPr>
            <a:spLocks xmlns:a="http://schemas.openxmlformats.org/drawingml/2006/main" noGrp="1"/>
          </p:cNvSpPr>
          <p:nvPr/>
        </p:nvSpPr>
        <p:spPr>
          <a:xfrm xmlns:a="http://schemas.openxmlformats.org/drawingml/2006/main">
            <a:off x="3633788" y="2438400"/>
            <a:ext cx="2147888"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75" b="0" i="0">
                <a:solidFill>
                  <a:srgbClr val="17242D"/>
                </a:solidFill>
                <a:latin typeface="Aptos"/>
                <a:ea typeface="Aptos"/>
                <a:cs typeface="Aptos"/>
              </a:defRPr>
            </a:pPr>
            <a:r>
              <a:rPr sz="1575" b="0" i="0">
                <a:solidFill>
                  <a:srgbClr val="17242D"/>
                </a:solidFill>
                <a:latin typeface="Aptos"/>
                <a:ea typeface="Aptos"/>
                <a:cs typeface="Aptos"/>
              </a:rPr>
              <a:t>Quality, risk, or terms are costly to verify</a:t>
            </a:r>
          </a:p>
        </p:txBody>
      </p:sp>
      <p:sp>
        <p:nvSpPr>
          <p:cNvPr id="13" name="">
            <a:extLst xmlns:a="http://schemas.openxmlformats.org/drawingml/2006/main">
              <a:ext uri="{FF2B5EF4-FFF2-40B4-BE49-F238E27FC236}">
                <a16:creationId xmlns:a16="http://schemas.microsoft.com/office/drawing/2014/main" id="{97AD2AE9-393E-4935-9DC6-E982526711C9}"/>
              </a:ext>
            </a:extLst>
          </p:cNvPr>
          <p:cNvSpPr>
            <a:spLocks xmlns:a="http://schemas.openxmlformats.org/drawingml/2006/main" noGrp="1"/>
          </p:cNvSpPr>
          <p:nvPr/>
        </p:nvSpPr>
        <p:spPr>
          <a:xfrm xmlns:a="http://schemas.openxmlformats.org/drawingml/2006/main">
            <a:off x="6219825" y="1790700"/>
            <a:ext cx="2528888"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COORDINATION</a:t>
            </a:r>
          </a:p>
        </p:txBody>
      </p:sp>
      <p:sp>
        <p:nvSpPr>
          <p:cNvPr id="14" name="">
            <a:extLst xmlns:a="http://schemas.openxmlformats.org/drawingml/2006/main">
              <a:ext uri="{FF2B5EF4-FFF2-40B4-BE49-F238E27FC236}">
                <a16:creationId xmlns:a16="http://schemas.microsoft.com/office/drawing/2014/main" id="{36C5B33C-11A9-4CD3-B549-4BE9BF58B57F}"/>
              </a:ext>
            </a:extLst>
          </p:cNvPr>
          <p:cNvSpPr>
            <a:spLocks xmlns:a="http://schemas.openxmlformats.org/drawingml/2006/main" noGrp="1"/>
          </p:cNvSpPr>
          <p:nvPr/>
        </p:nvSpPr>
        <p:spPr>
          <a:xfrm xmlns:a="http://schemas.openxmlformats.org/drawingml/2006/main">
            <a:off x="6219825" y="2228850"/>
            <a:ext cx="2528888"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136DEC59-D95C-4FAF-A793-259B0F5A780D}"/>
              </a:ext>
            </a:extLst>
          </p:cNvPr>
          <p:cNvSpPr>
            <a:spLocks xmlns:a="http://schemas.openxmlformats.org/drawingml/2006/main" noGrp="1"/>
          </p:cNvSpPr>
          <p:nvPr/>
        </p:nvSpPr>
        <p:spPr>
          <a:xfrm xmlns:a="http://schemas.openxmlformats.org/drawingml/2006/main">
            <a:off x="6410325" y="2438400"/>
            <a:ext cx="2147888"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75" b="0" i="0">
                <a:solidFill>
                  <a:srgbClr val="17242D"/>
                </a:solidFill>
                <a:latin typeface="Aptos"/>
                <a:ea typeface="Aptos"/>
                <a:cs typeface="Aptos"/>
              </a:defRPr>
            </a:pPr>
            <a:r>
              <a:rPr sz="1575" b="0" i="0">
                <a:solidFill>
                  <a:srgbClr val="17242D"/>
                </a:solidFill>
                <a:latin typeface="Aptos"/>
                <a:ea typeface="Aptos"/>
                <a:cs typeface="Aptos"/>
              </a:rPr>
              <a:t>Standards and networks require compatible choices</a:t>
            </a:r>
          </a:p>
        </p:txBody>
      </p:sp>
      <p:sp>
        <p:nvSpPr>
          <p:cNvPr id="16" name="">
            <a:extLst xmlns:a="http://schemas.openxmlformats.org/drawingml/2006/main">
              <a:ext uri="{FF2B5EF4-FFF2-40B4-BE49-F238E27FC236}">
                <a16:creationId xmlns:a16="http://schemas.microsoft.com/office/drawing/2014/main" id="{EC8CBF19-F1B5-46FD-8B87-0293DACE23AF}"/>
              </a:ext>
            </a:extLst>
          </p:cNvPr>
          <p:cNvSpPr>
            <a:spLocks xmlns:a="http://schemas.openxmlformats.org/drawingml/2006/main" noGrp="1"/>
          </p:cNvSpPr>
          <p:nvPr/>
        </p:nvSpPr>
        <p:spPr>
          <a:xfrm xmlns:a="http://schemas.openxmlformats.org/drawingml/2006/main">
            <a:off x="8996363" y="1790700"/>
            <a:ext cx="2528888"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MARKET POWER</a:t>
            </a:r>
          </a:p>
        </p:txBody>
      </p:sp>
      <p:sp>
        <p:nvSpPr>
          <p:cNvPr id="17" name="">
            <a:extLst xmlns:a="http://schemas.openxmlformats.org/drawingml/2006/main">
              <a:ext uri="{FF2B5EF4-FFF2-40B4-BE49-F238E27FC236}">
                <a16:creationId xmlns:a16="http://schemas.microsoft.com/office/drawing/2014/main" id="{3F756B04-4A05-42C0-BF57-DAC617416054}"/>
              </a:ext>
            </a:extLst>
          </p:cNvPr>
          <p:cNvSpPr>
            <a:spLocks xmlns:a="http://schemas.openxmlformats.org/drawingml/2006/main" noGrp="1"/>
          </p:cNvSpPr>
          <p:nvPr/>
        </p:nvSpPr>
        <p:spPr>
          <a:xfrm xmlns:a="http://schemas.openxmlformats.org/drawingml/2006/main">
            <a:off x="8996363" y="2228850"/>
            <a:ext cx="2528888"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2792A2B8-51FA-465C-BE14-48F98FCFB29E}"/>
              </a:ext>
            </a:extLst>
          </p:cNvPr>
          <p:cNvSpPr>
            <a:spLocks xmlns:a="http://schemas.openxmlformats.org/drawingml/2006/main" noGrp="1"/>
          </p:cNvSpPr>
          <p:nvPr/>
        </p:nvSpPr>
        <p:spPr>
          <a:xfrm xmlns:a="http://schemas.openxmlformats.org/drawingml/2006/main">
            <a:off x="9186863" y="2438400"/>
            <a:ext cx="2147888"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75" b="0" i="0">
                <a:solidFill>
                  <a:srgbClr val="17242D"/>
                </a:solidFill>
                <a:latin typeface="Aptos"/>
                <a:ea typeface="Aptos"/>
                <a:cs typeface="Aptos"/>
              </a:defRPr>
            </a:pPr>
            <a:r>
              <a:rPr sz="1575" b="0" i="0">
                <a:solidFill>
                  <a:srgbClr val="17242D"/>
                </a:solidFill>
                <a:latin typeface="Aptos"/>
                <a:ea typeface="Aptos"/>
                <a:cs typeface="Aptos"/>
              </a:rPr>
              <a:t>Scale or entry barriers weaken competition</a:t>
            </a:r>
          </a:p>
        </p:txBody>
      </p:sp>
      <p:sp>
        <p:nvSpPr>
          <p:cNvPr id="19" name="">
            <a:extLst xmlns:a="http://schemas.openxmlformats.org/drawingml/2006/main">
              <a:ext uri="{FF2B5EF4-FFF2-40B4-BE49-F238E27FC236}">
                <a16:creationId xmlns:a16="http://schemas.microsoft.com/office/drawing/2014/main" id="{A6BAE191-072A-430A-99F7-254976BCF78D}"/>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4171"/>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Distribution and paternalism are separate rationales and should be stated openly.</a:t>
            </a:r>
          </a:p>
        </p:txBody>
      </p:sp>
    </p:spTree>
    <p:extLst>
      <p:ext uri="{BB962C8B-B14F-4D97-AF65-F5344CB8AC3E}">
        <p14:creationId xmlns:p14="http://schemas.microsoft.com/office/powerpoint/2010/main" val="632223669"/>
      </p:ext>
    </p:extLst>
  </p:cSld>
</p:sld>
</file>

<file path=ppt/slides/slide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50" name="">
            <a:extLst xmlns:a="http://schemas.openxmlformats.org/drawingml/2006/main">
              <a:ext uri="{FF2B5EF4-FFF2-40B4-BE49-F238E27FC236}">
                <a16:creationId xmlns:a16="http://schemas.microsoft.com/office/drawing/2014/main" id="{849D1CE9-5753-4D13-837C-2BFAF701F44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9A3B2CA-C8B6-4A58-9CA0-41E04A6308D5}"/>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8B53B4CA-7585-4229-B7D4-9375D7052553}"/>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Regulatory instruments use different information</a:t>
            </a:r>
          </a:p>
        </p:txBody>
      </p:sp>
      <p:sp>
        <p:nvSpPr>
          <p:cNvPr id="4" name="">
            <a:extLst xmlns:a="http://schemas.openxmlformats.org/drawingml/2006/main">
              <a:ext uri="{FF2B5EF4-FFF2-40B4-BE49-F238E27FC236}">
                <a16:creationId xmlns:a16="http://schemas.microsoft.com/office/drawing/2014/main" id="{686594A2-016C-4B8A-A515-DCBEF5319BD4}"/>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A0C485B-5B92-4B1A-BBD5-4DC9F42C8E2D}"/>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18C3C5C-DA4D-43FB-9CCD-E3910C97F04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5</a:t>
            </a:r>
          </a:p>
        </p:txBody>
      </p:sp>
      <p:sp>
        <p:nvSpPr>
          <p:cNvPr id="7" name="">
            <a:extLst xmlns:a="http://schemas.openxmlformats.org/drawingml/2006/main">
              <a:ext uri="{FF2B5EF4-FFF2-40B4-BE49-F238E27FC236}">
                <a16:creationId xmlns:a16="http://schemas.microsoft.com/office/drawing/2014/main" id="{EEAD3969-5B01-4716-8184-C8D8BCBC3A48}"/>
              </a:ext>
            </a:extLst>
          </p:cNvPr>
          <p:cNvSpPr>
            <a:spLocks xmlns:a="http://schemas.openxmlformats.org/drawingml/2006/main" noGrp="1"/>
          </p:cNvSpPr>
          <p:nvPr/>
        </p:nvSpPr>
        <p:spPr>
          <a:xfrm xmlns:a="http://schemas.openxmlformats.org/drawingml/2006/main">
            <a:off x="809625" y="1676400"/>
            <a:ext cx="2476500" cy="57150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2315A343-EA3B-40E2-BA36-19CB25E5E826}"/>
              </a:ext>
            </a:extLst>
          </p:cNvPr>
          <p:cNvSpPr>
            <a:spLocks xmlns:a="http://schemas.openxmlformats.org/drawingml/2006/main" noGrp="1"/>
          </p:cNvSpPr>
          <p:nvPr/>
        </p:nvSpPr>
        <p:spPr>
          <a:xfrm xmlns:a="http://schemas.openxmlformats.org/drawingml/2006/main">
            <a:off x="885825" y="1733550"/>
            <a:ext cx="2324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Instrument</a:t>
            </a:r>
          </a:p>
        </p:txBody>
      </p:sp>
      <p:sp>
        <p:nvSpPr>
          <p:cNvPr id="9" name="">
            <a:extLst xmlns:a="http://schemas.openxmlformats.org/drawingml/2006/main">
              <a:ext uri="{FF2B5EF4-FFF2-40B4-BE49-F238E27FC236}">
                <a16:creationId xmlns:a16="http://schemas.microsoft.com/office/drawing/2014/main" id="{6943FDFA-5BCD-474C-BFDD-8E82DF5BC574}"/>
              </a:ext>
            </a:extLst>
          </p:cNvPr>
          <p:cNvSpPr>
            <a:spLocks xmlns:a="http://schemas.openxmlformats.org/drawingml/2006/main" noGrp="1"/>
          </p:cNvSpPr>
          <p:nvPr/>
        </p:nvSpPr>
        <p:spPr>
          <a:xfrm xmlns:a="http://schemas.openxmlformats.org/drawingml/2006/main">
            <a:off x="3286125" y="1676400"/>
            <a:ext cx="3333750" cy="57150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61E9AAB5-3A45-4355-8A80-AF50256240A0}"/>
              </a:ext>
            </a:extLst>
          </p:cNvPr>
          <p:cNvSpPr>
            <a:spLocks xmlns:a="http://schemas.openxmlformats.org/drawingml/2006/main" noGrp="1"/>
          </p:cNvSpPr>
          <p:nvPr/>
        </p:nvSpPr>
        <p:spPr>
          <a:xfrm xmlns:a="http://schemas.openxmlformats.org/drawingml/2006/main">
            <a:off x="3362325" y="1733550"/>
            <a:ext cx="3181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What it sets</a:t>
            </a:r>
          </a:p>
        </p:txBody>
      </p:sp>
      <p:sp>
        <p:nvSpPr>
          <p:cNvPr id="11" name="">
            <a:extLst xmlns:a="http://schemas.openxmlformats.org/drawingml/2006/main">
              <a:ext uri="{FF2B5EF4-FFF2-40B4-BE49-F238E27FC236}">
                <a16:creationId xmlns:a16="http://schemas.microsoft.com/office/drawing/2014/main" id="{402896AC-97CA-4F3D-BDC5-D426C092CA31}"/>
              </a:ext>
            </a:extLst>
          </p:cNvPr>
          <p:cNvSpPr>
            <a:spLocks xmlns:a="http://schemas.openxmlformats.org/drawingml/2006/main" noGrp="1"/>
          </p:cNvSpPr>
          <p:nvPr/>
        </p:nvSpPr>
        <p:spPr>
          <a:xfrm xmlns:a="http://schemas.openxmlformats.org/drawingml/2006/main">
            <a:off x="6619875" y="1676400"/>
            <a:ext cx="4762500" cy="57150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D1BB71A7-9802-4339-8BEC-1C423BDCF84D}"/>
              </a:ext>
            </a:extLst>
          </p:cNvPr>
          <p:cNvSpPr>
            <a:spLocks xmlns:a="http://schemas.openxmlformats.org/drawingml/2006/main" noGrp="1"/>
          </p:cNvSpPr>
          <p:nvPr/>
        </p:nvSpPr>
        <p:spPr>
          <a:xfrm xmlns:a="http://schemas.openxmlformats.org/drawingml/2006/main">
            <a:off x="6696075" y="1733550"/>
            <a:ext cx="4610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Characteristic strength</a:t>
            </a:r>
          </a:p>
        </p:txBody>
      </p:sp>
      <p:sp>
        <p:nvSpPr>
          <p:cNvPr id="13" name="">
            <a:extLst xmlns:a="http://schemas.openxmlformats.org/drawingml/2006/main">
              <a:ext uri="{FF2B5EF4-FFF2-40B4-BE49-F238E27FC236}">
                <a16:creationId xmlns:a16="http://schemas.microsoft.com/office/drawing/2014/main" id="{55EBEE6B-380D-46EA-9030-FC67D6C6F44D}"/>
              </a:ext>
            </a:extLst>
          </p:cNvPr>
          <p:cNvSpPr>
            <a:spLocks xmlns:a="http://schemas.openxmlformats.org/drawingml/2006/main" noGrp="1"/>
          </p:cNvSpPr>
          <p:nvPr/>
        </p:nvSpPr>
        <p:spPr>
          <a:xfrm xmlns:a="http://schemas.openxmlformats.org/drawingml/2006/main">
            <a:off x="809625" y="2247900"/>
            <a:ext cx="2476500" cy="5715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4" name="">
            <a:extLst xmlns:a="http://schemas.openxmlformats.org/drawingml/2006/main">
              <a:ext uri="{FF2B5EF4-FFF2-40B4-BE49-F238E27FC236}">
                <a16:creationId xmlns:a16="http://schemas.microsoft.com/office/drawing/2014/main" id="{1101DA3C-6348-4121-B771-95EFEA330410}"/>
              </a:ext>
            </a:extLst>
          </p:cNvPr>
          <p:cNvSpPr>
            <a:spLocks xmlns:a="http://schemas.openxmlformats.org/drawingml/2006/main" noGrp="1"/>
          </p:cNvSpPr>
          <p:nvPr/>
        </p:nvSpPr>
        <p:spPr>
          <a:xfrm xmlns:a="http://schemas.openxmlformats.org/drawingml/2006/main">
            <a:off x="885825" y="2305050"/>
            <a:ext cx="2324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Technology mandate</a:t>
            </a:r>
          </a:p>
        </p:txBody>
      </p:sp>
      <p:sp>
        <p:nvSpPr>
          <p:cNvPr id="15" name="">
            <a:extLst xmlns:a="http://schemas.openxmlformats.org/drawingml/2006/main">
              <a:ext uri="{FF2B5EF4-FFF2-40B4-BE49-F238E27FC236}">
                <a16:creationId xmlns:a16="http://schemas.microsoft.com/office/drawing/2014/main" id="{C551C277-C34F-4AED-88B8-BB4E9C346985}"/>
              </a:ext>
            </a:extLst>
          </p:cNvPr>
          <p:cNvSpPr>
            <a:spLocks xmlns:a="http://schemas.openxmlformats.org/drawingml/2006/main" noGrp="1"/>
          </p:cNvSpPr>
          <p:nvPr/>
        </p:nvSpPr>
        <p:spPr>
          <a:xfrm xmlns:a="http://schemas.openxmlformats.org/drawingml/2006/main">
            <a:off x="3286125" y="2247900"/>
            <a:ext cx="3333750" cy="5715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C125FBF3-C981-49D3-8066-E712B140CD2E}"/>
              </a:ext>
            </a:extLst>
          </p:cNvPr>
          <p:cNvSpPr>
            <a:spLocks xmlns:a="http://schemas.openxmlformats.org/drawingml/2006/main" noGrp="1"/>
          </p:cNvSpPr>
          <p:nvPr/>
        </p:nvSpPr>
        <p:spPr>
          <a:xfrm xmlns:a="http://schemas.openxmlformats.org/drawingml/2006/main">
            <a:off x="3362325" y="2305050"/>
            <a:ext cx="3181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Required method</a:t>
            </a:r>
          </a:p>
        </p:txBody>
      </p:sp>
      <p:sp>
        <p:nvSpPr>
          <p:cNvPr id="17" name="">
            <a:extLst xmlns:a="http://schemas.openxmlformats.org/drawingml/2006/main">
              <a:ext uri="{FF2B5EF4-FFF2-40B4-BE49-F238E27FC236}">
                <a16:creationId xmlns:a16="http://schemas.microsoft.com/office/drawing/2014/main" id="{E95A552D-708B-4086-97B3-866E810F4535}"/>
              </a:ext>
            </a:extLst>
          </p:cNvPr>
          <p:cNvSpPr>
            <a:spLocks xmlns:a="http://schemas.openxmlformats.org/drawingml/2006/main" noGrp="1"/>
          </p:cNvSpPr>
          <p:nvPr/>
        </p:nvSpPr>
        <p:spPr>
          <a:xfrm xmlns:a="http://schemas.openxmlformats.org/drawingml/2006/main">
            <a:off x="6619875" y="2247900"/>
            <a:ext cx="4762500" cy="5715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6EB1A4D3-B802-49E8-9A4C-F52A79D0E4F8}"/>
              </a:ext>
            </a:extLst>
          </p:cNvPr>
          <p:cNvSpPr>
            <a:spLocks xmlns:a="http://schemas.openxmlformats.org/drawingml/2006/main" noGrp="1"/>
          </p:cNvSpPr>
          <p:nvPr/>
        </p:nvSpPr>
        <p:spPr>
          <a:xfrm xmlns:a="http://schemas.openxmlformats.org/drawingml/2006/main">
            <a:off x="6696075" y="2305050"/>
            <a:ext cx="4610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Simple compliance and targeted precaution</a:t>
            </a:r>
          </a:p>
        </p:txBody>
      </p:sp>
      <p:sp>
        <p:nvSpPr>
          <p:cNvPr id="19" name="">
            <a:extLst xmlns:a="http://schemas.openxmlformats.org/drawingml/2006/main">
              <a:ext uri="{FF2B5EF4-FFF2-40B4-BE49-F238E27FC236}">
                <a16:creationId xmlns:a16="http://schemas.microsoft.com/office/drawing/2014/main" id="{5D3F47F1-2759-4E13-9715-46E682E64A92}"/>
              </a:ext>
            </a:extLst>
          </p:cNvPr>
          <p:cNvSpPr>
            <a:spLocks xmlns:a="http://schemas.openxmlformats.org/drawingml/2006/main" noGrp="1"/>
          </p:cNvSpPr>
          <p:nvPr/>
        </p:nvSpPr>
        <p:spPr>
          <a:xfrm xmlns:a="http://schemas.openxmlformats.org/drawingml/2006/main">
            <a:off x="809625" y="2819400"/>
            <a:ext cx="2476500" cy="5715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0E082185-CA0B-4E33-9010-F448DD5CF47F}"/>
              </a:ext>
            </a:extLst>
          </p:cNvPr>
          <p:cNvSpPr>
            <a:spLocks xmlns:a="http://schemas.openxmlformats.org/drawingml/2006/main" noGrp="1"/>
          </p:cNvSpPr>
          <p:nvPr/>
        </p:nvSpPr>
        <p:spPr>
          <a:xfrm xmlns:a="http://schemas.openxmlformats.org/drawingml/2006/main">
            <a:off x="885825" y="2876550"/>
            <a:ext cx="2324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Performance standard</a:t>
            </a:r>
          </a:p>
        </p:txBody>
      </p:sp>
      <p:sp>
        <p:nvSpPr>
          <p:cNvPr id="21" name="">
            <a:extLst xmlns:a="http://schemas.openxmlformats.org/drawingml/2006/main">
              <a:ext uri="{FF2B5EF4-FFF2-40B4-BE49-F238E27FC236}">
                <a16:creationId xmlns:a16="http://schemas.microsoft.com/office/drawing/2014/main" id="{C5931967-41DF-4F68-B1FF-BCF7115AC33C}"/>
              </a:ext>
            </a:extLst>
          </p:cNvPr>
          <p:cNvSpPr>
            <a:spLocks xmlns:a="http://schemas.openxmlformats.org/drawingml/2006/main" noGrp="1"/>
          </p:cNvSpPr>
          <p:nvPr/>
        </p:nvSpPr>
        <p:spPr>
          <a:xfrm xmlns:a="http://schemas.openxmlformats.org/drawingml/2006/main">
            <a:off x="3286125" y="2819400"/>
            <a:ext cx="3333750" cy="5715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2" name="">
            <a:extLst xmlns:a="http://schemas.openxmlformats.org/drawingml/2006/main">
              <a:ext uri="{FF2B5EF4-FFF2-40B4-BE49-F238E27FC236}">
                <a16:creationId xmlns:a16="http://schemas.microsoft.com/office/drawing/2014/main" id="{C50FAB34-1C1C-468F-9C97-B8BB800893AC}"/>
              </a:ext>
            </a:extLst>
          </p:cNvPr>
          <p:cNvSpPr>
            <a:spLocks xmlns:a="http://schemas.openxmlformats.org/drawingml/2006/main" noGrp="1"/>
          </p:cNvSpPr>
          <p:nvPr/>
        </p:nvSpPr>
        <p:spPr>
          <a:xfrm xmlns:a="http://schemas.openxmlformats.org/drawingml/2006/main">
            <a:off x="3362325" y="2876550"/>
            <a:ext cx="3181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Outcome threshold</a:t>
            </a:r>
          </a:p>
        </p:txBody>
      </p:sp>
      <p:sp>
        <p:nvSpPr>
          <p:cNvPr id="23" name="">
            <a:extLst xmlns:a="http://schemas.openxmlformats.org/drawingml/2006/main">
              <a:ext uri="{FF2B5EF4-FFF2-40B4-BE49-F238E27FC236}">
                <a16:creationId xmlns:a16="http://schemas.microsoft.com/office/drawing/2014/main" id="{4CB08164-550A-4D60-BEDB-48E8784496CE}"/>
              </a:ext>
            </a:extLst>
          </p:cNvPr>
          <p:cNvSpPr>
            <a:spLocks xmlns:a="http://schemas.openxmlformats.org/drawingml/2006/main" noGrp="1"/>
          </p:cNvSpPr>
          <p:nvPr/>
        </p:nvSpPr>
        <p:spPr>
          <a:xfrm xmlns:a="http://schemas.openxmlformats.org/drawingml/2006/main">
            <a:off x="6619875" y="2819400"/>
            <a:ext cx="4762500" cy="5715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4" name="">
            <a:extLst xmlns:a="http://schemas.openxmlformats.org/drawingml/2006/main">
              <a:ext uri="{FF2B5EF4-FFF2-40B4-BE49-F238E27FC236}">
                <a16:creationId xmlns:a16="http://schemas.microsoft.com/office/drawing/2014/main" id="{53802F69-DFA4-465D-90FB-23313369C891}"/>
              </a:ext>
            </a:extLst>
          </p:cNvPr>
          <p:cNvSpPr>
            <a:spLocks xmlns:a="http://schemas.openxmlformats.org/drawingml/2006/main" noGrp="1"/>
          </p:cNvSpPr>
          <p:nvPr/>
        </p:nvSpPr>
        <p:spPr>
          <a:xfrm xmlns:a="http://schemas.openxmlformats.org/drawingml/2006/main">
            <a:off x="6696075" y="2876550"/>
            <a:ext cx="4610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Allows choice of method</a:t>
            </a:r>
          </a:p>
        </p:txBody>
      </p:sp>
      <p:sp>
        <p:nvSpPr>
          <p:cNvPr id="25" name="">
            <a:extLst xmlns:a="http://schemas.openxmlformats.org/drawingml/2006/main">
              <a:ext uri="{FF2B5EF4-FFF2-40B4-BE49-F238E27FC236}">
                <a16:creationId xmlns:a16="http://schemas.microsoft.com/office/drawing/2014/main" id="{48CC44A1-ED88-4258-A0DC-C77771932651}"/>
              </a:ext>
            </a:extLst>
          </p:cNvPr>
          <p:cNvSpPr>
            <a:spLocks xmlns:a="http://schemas.openxmlformats.org/drawingml/2006/main" noGrp="1"/>
          </p:cNvSpPr>
          <p:nvPr/>
        </p:nvSpPr>
        <p:spPr>
          <a:xfrm xmlns:a="http://schemas.openxmlformats.org/drawingml/2006/main">
            <a:off x="809625" y="3390900"/>
            <a:ext cx="2476500" cy="5715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6" name="">
            <a:extLst xmlns:a="http://schemas.openxmlformats.org/drawingml/2006/main">
              <a:ext uri="{FF2B5EF4-FFF2-40B4-BE49-F238E27FC236}">
                <a16:creationId xmlns:a16="http://schemas.microsoft.com/office/drawing/2014/main" id="{BFE0835C-A654-49CE-8EC1-1C3AAF4EF8F7}"/>
              </a:ext>
            </a:extLst>
          </p:cNvPr>
          <p:cNvSpPr>
            <a:spLocks xmlns:a="http://schemas.openxmlformats.org/drawingml/2006/main" noGrp="1"/>
          </p:cNvSpPr>
          <p:nvPr/>
        </p:nvSpPr>
        <p:spPr>
          <a:xfrm xmlns:a="http://schemas.openxmlformats.org/drawingml/2006/main">
            <a:off x="885825" y="3448050"/>
            <a:ext cx="2324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Corrective tax</a:t>
            </a:r>
          </a:p>
        </p:txBody>
      </p:sp>
      <p:sp>
        <p:nvSpPr>
          <p:cNvPr id="27" name="">
            <a:extLst xmlns:a="http://schemas.openxmlformats.org/drawingml/2006/main">
              <a:ext uri="{FF2B5EF4-FFF2-40B4-BE49-F238E27FC236}">
                <a16:creationId xmlns:a16="http://schemas.microsoft.com/office/drawing/2014/main" id="{DE765AF9-7316-40C1-AC26-2420C5F838BA}"/>
              </a:ext>
            </a:extLst>
          </p:cNvPr>
          <p:cNvSpPr>
            <a:spLocks xmlns:a="http://schemas.openxmlformats.org/drawingml/2006/main" noGrp="1"/>
          </p:cNvSpPr>
          <p:nvPr/>
        </p:nvSpPr>
        <p:spPr>
          <a:xfrm xmlns:a="http://schemas.openxmlformats.org/drawingml/2006/main">
            <a:off x="3286125" y="3390900"/>
            <a:ext cx="3333750" cy="5715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8" name="">
            <a:extLst xmlns:a="http://schemas.openxmlformats.org/drawingml/2006/main">
              <a:ext uri="{FF2B5EF4-FFF2-40B4-BE49-F238E27FC236}">
                <a16:creationId xmlns:a16="http://schemas.microsoft.com/office/drawing/2014/main" id="{B0C15A75-91DC-4EB8-B3B7-23B293AB7EB2}"/>
              </a:ext>
            </a:extLst>
          </p:cNvPr>
          <p:cNvSpPr>
            <a:spLocks xmlns:a="http://schemas.openxmlformats.org/drawingml/2006/main" noGrp="1"/>
          </p:cNvSpPr>
          <p:nvPr/>
        </p:nvSpPr>
        <p:spPr>
          <a:xfrm xmlns:a="http://schemas.openxmlformats.org/drawingml/2006/main">
            <a:off x="3362325" y="3448050"/>
            <a:ext cx="3181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Price per unit of harm</a:t>
            </a:r>
          </a:p>
        </p:txBody>
      </p:sp>
      <p:sp>
        <p:nvSpPr>
          <p:cNvPr id="29" name="">
            <a:extLst xmlns:a="http://schemas.openxmlformats.org/drawingml/2006/main">
              <a:ext uri="{FF2B5EF4-FFF2-40B4-BE49-F238E27FC236}">
                <a16:creationId xmlns:a16="http://schemas.microsoft.com/office/drawing/2014/main" id="{FBD4E951-5FCC-457C-9B58-DBA40CB06274}"/>
              </a:ext>
            </a:extLst>
          </p:cNvPr>
          <p:cNvSpPr>
            <a:spLocks xmlns:a="http://schemas.openxmlformats.org/drawingml/2006/main" noGrp="1"/>
          </p:cNvSpPr>
          <p:nvPr/>
        </p:nvSpPr>
        <p:spPr>
          <a:xfrm xmlns:a="http://schemas.openxmlformats.org/drawingml/2006/main">
            <a:off x="6619875" y="3390900"/>
            <a:ext cx="4762500" cy="5715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0" name="">
            <a:extLst xmlns:a="http://schemas.openxmlformats.org/drawingml/2006/main">
              <a:ext uri="{FF2B5EF4-FFF2-40B4-BE49-F238E27FC236}">
                <a16:creationId xmlns:a16="http://schemas.microsoft.com/office/drawing/2014/main" id="{1A9AD790-6B77-4B37-806A-6CC6EB4F1AEC}"/>
              </a:ext>
            </a:extLst>
          </p:cNvPr>
          <p:cNvSpPr>
            <a:spLocks xmlns:a="http://schemas.openxmlformats.org/drawingml/2006/main" noGrp="1"/>
          </p:cNvSpPr>
          <p:nvPr/>
        </p:nvSpPr>
        <p:spPr>
          <a:xfrm xmlns:a="http://schemas.openxmlformats.org/drawingml/2006/main">
            <a:off x="6696075" y="3448050"/>
            <a:ext cx="4610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Uses decentralized response</a:t>
            </a:r>
          </a:p>
        </p:txBody>
      </p:sp>
      <p:sp>
        <p:nvSpPr>
          <p:cNvPr id="31" name="">
            <a:extLst xmlns:a="http://schemas.openxmlformats.org/drawingml/2006/main">
              <a:ext uri="{FF2B5EF4-FFF2-40B4-BE49-F238E27FC236}">
                <a16:creationId xmlns:a16="http://schemas.microsoft.com/office/drawing/2014/main" id="{D3C52C42-4CD1-410C-9BEC-D95845EB897B}"/>
              </a:ext>
            </a:extLst>
          </p:cNvPr>
          <p:cNvSpPr>
            <a:spLocks xmlns:a="http://schemas.openxmlformats.org/drawingml/2006/main" noGrp="1"/>
          </p:cNvSpPr>
          <p:nvPr/>
        </p:nvSpPr>
        <p:spPr>
          <a:xfrm xmlns:a="http://schemas.openxmlformats.org/drawingml/2006/main">
            <a:off x="809625" y="3962400"/>
            <a:ext cx="2476500" cy="5715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2" name="">
            <a:extLst xmlns:a="http://schemas.openxmlformats.org/drawingml/2006/main">
              <a:ext uri="{FF2B5EF4-FFF2-40B4-BE49-F238E27FC236}">
                <a16:creationId xmlns:a16="http://schemas.microsoft.com/office/drawing/2014/main" id="{8C4A1D5A-6077-4259-B151-E8861BB61216}"/>
              </a:ext>
            </a:extLst>
          </p:cNvPr>
          <p:cNvSpPr>
            <a:spLocks xmlns:a="http://schemas.openxmlformats.org/drawingml/2006/main" noGrp="1"/>
          </p:cNvSpPr>
          <p:nvPr/>
        </p:nvSpPr>
        <p:spPr>
          <a:xfrm xmlns:a="http://schemas.openxmlformats.org/drawingml/2006/main">
            <a:off x="885825" y="4019550"/>
            <a:ext cx="2324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Tradable permit</a:t>
            </a:r>
          </a:p>
        </p:txBody>
      </p:sp>
      <p:sp>
        <p:nvSpPr>
          <p:cNvPr id="33" name="">
            <a:extLst xmlns:a="http://schemas.openxmlformats.org/drawingml/2006/main">
              <a:ext uri="{FF2B5EF4-FFF2-40B4-BE49-F238E27FC236}">
                <a16:creationId xmlns:a16="http://schemas.microsoft.com/office/drawing/2014/main" id="{D8820060-ABF4-4EF1-A4C5-9CFE41D732D7}"/>
              </a:ext>
            </a:extLst>
          </p:cNvPr>
          <p:cNvSpPr>
            <a:spLocks xmlns:a="http://schemas.openxmlformats.org/drawingml/2006/main" noGrp="1"/>
          </p:cNvSpPr>
          <p:nvPr/>
        </p:nvSpPr>
        <p:spPr>
          <a:xfrm xmlns:a="http://schemas.openxmlformats.org/drawingml/2006/main">
            <a:off x="3286125" y="3962400"/>
            <a:ext cx="3333750" cy="5715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4" name="">
            <a:extLst xmlns:a="http://schemas.openxmlformats.org/drawingml/2006/main">
              <a:ext uri="{FF2B5EF4-FFF2-40B4-BE49-F238E27FC236}">
                <a16:creationId xmlns:a16="http://schemas.microsoft.com/office/drawing/2014/main" id="{F409E003-D321-427B-9CC5-8D65C3C2A88C}"/>
              </a:ext>
            </a:extLst>
          </p:cNvPr>
          <p:cNvSpPr>
            <a:spLocks xmlns:a="http://schemas.openxmlformats.org/drawingml/2006/main" noGrp="1"/>
          </p:cNvSpPr>
          <p:nvPr/>
        </p:nvSpPr>
        <p:spPr>
          <a:xfrm xmlns:a="http://schemas.openxmlformats.org/drawingml/2006/main">
            <a:off x="3362325" y="4019550"/>
            <a:ext cx="3181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Total quantity plus transfer</a:t>
            </a:r>
          </a:p>
        </p:txBody>
      </p:sp>
      <p:sp>
        <p:nvSpPr>
          <p:cNvPr id="35" name="">
            <a:extLst xmlns:a="http://schemas.openxmlformats.org/drawingml/2006/main">
              <a:ext uri="{FF2B5EF4-FFF2-40B4-BE49-F238E27FC236}">
                <a16:creationId xmlns:a16="http://schemas.microsoft.com/office/drawing/2014/main" id="{86504542-522D-4C02-A0F5-9E7CE7AA0054}"/>
              </a:ext>
            </a:extLst>
          </p:cNvPr>
          <p:cNvSpPr>
            <a:spLocks xmlns:a="http://schemas.openxmlformats.org/drawingml/2006/main" noGrp="1"/>
          </p:cNvSpPr>
          <p:nvPr/>
        </p:nvSpPr>
        <p:spPr>
          <a:xfrm xmlns:a="http://schemas.openxmlformats.org/drawingml/2006/main">
            <a:off x="6619875" y="3962400"/>
            <a:ext cx="4762500" cy="5715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6" name="">
            <a:extLst xmlns:a="http://schemas.openxmlformats.org/drawingml/2006/main">
              <a:ext uri="{FF2B5EF4-FFF2-40B4-BE49-F238E27FC236}">
                <a16:creationId xmlns:a16="http://schemas.microsoft.com/office/drawing/2014/main" id="{4AE6DF13-DE50-4CA5-B105-92AC0117848A}"/>
              </a:ext>
            </a:extLst>
          </p:cNvPr>
          <p:cNvSpPr>
            <a:spLocks xmlns:a="http://schemas.openxmlformats.org/drawingml/2006/main" noGrp="1"/>
          </p:cNvSpPr>
          <p:nvPr/>
        </p:nvSpPr>
        <p:spPr>
          <a:xfrm xmlns:a="http://schemas.openxmlformats.org/drawingml/2006/main">
            <a:off x="6696075" y="4019550"/>
            <a:ext cx="4610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Equalizes marginal abatement cost</a:t>
            </a:r>
          </a:p>
        </p:txBody>
      </p:sp>
      <p:sp>
        <p:nvSpPr>
          <p:cNvPr id="37" name="">
            <a:extLst xmlns:a="http://schemas.openxmlformats.org/drawingml/2006/main">
              <a:ext uri="{FF2B5EF4-FFF2-40B4-BE49-F238E27FC236}">
                <a16:creationId xmlns:a16="http://schemas.microsoft.com/office/drawing/2014/main" id="{2E44896E-A2CD-4A85-8D72-74AD46F47369}"/>
              </a:ext>
            </a:extLst>
          </p:cNvPr>
          <p:cNvSpPr>
            <a:spLocks xmlns:a="http://schemas.openxmlformats.org/drawingml/2006/main" noGrp="1"/>
          </p:cNvSpPr>
          <p:nvPr/>
        </p:nvSpPr>
        <p:spPr>
          <a:xfrm xmlns:a="http://schemas.openxmlformats.org/drawingml/2006/main">
            <a:off x="809625" y="4533900"/>
            <a:ext cx="2476500" cy="5715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8" name="">
            <a:extLst xmlns:a="http://schemas.openxmlformats.org/drawingml/2006/main">
              <a:ext uri="{FF2B5EF4-FFF2-40B4-BE49-F238E27FC236}">
                <a16:creationId xmlns:a16="http://schemas.microsoft.com/office/drawing/2014/main" id="{AB03ED4D-5CAE-4F6E-BAA0-E519950A9CFC}"/>
              </a:ext>
            </a:extLst>
          </p:cNvPr>
          <p:cNvSpPr>
            <a:spLocks xmlns:a="http://schemas.openxmlformats.org/drawingml/2006/main" noGrp="1"/>
          </p:cNvSpPr>
          <p:nvPr/>
        </p:nvSpPr>
        <p:spPr>
          <a:xfrm xmlns:a="http://schemas.openxmlformats.org/drawingml/2006/main">
            <a:off x="885825" y="4591050"/>
            <a:ext cx="2324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Disclosure or licensing</a:t>
            </a:r>
          </a:p>
        </p:txBody>
      </p:sp>
      <p:sp>
        <p:nvSpPr>
          <p:cNvPr id="39" name="">
            <a:extLst xmlns:a="http://schemas.openxmlformats.org/drawingml/2006/main">
              <a:ext uri="{FF2B5EF4-FFF2-40B4-BE49-F238E27FC236}">
                <a16:creationId xmlns:a16="http://schemas.microsoft.com/office/drawing/2014/main" id="{258FF633-ABED-4C6B-9896-847697619F0C}"/>
              </a:ext>
            </a:extLst>
          </p:cNvPr>
          <p:cNvSpPr>
            <a:spLocks xmlns:a="http://schemas.openxmlformats.org/drawingml/2006/main" noGrp="1"/>
          </p:cNvSpPr>
          <p:nvPr/>
        </p:nvSpPr>
        <p:spPr>
          <a:xfrm xmlns:a="http://schemas.openxmlformats.org/drawingml/2006/main">
            <a:off x="3286125" y="4533900"/>
            <a:ext cx="3333750" cy="5715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40" name="">
            <a:extLst xmlns:a="http://schemas.openxmlformats.org/drawingml/2006/main">
              <a:ext uri="{FF2B5EF4-FFF2-40B4-BE49-F238E27FC236}">
                <a16:creationId xmlns:a16="http://schemas.microsoft.com/office/drawing/2014/main" id="{5A38FE94-1018-471C-941D-ADE72100E972}"/>
              </a:ext>
            </a:extLst>
          </p:cNvPr>
          <p:cNvSpPr>
            <a:spLocks xmlns:a="http://schemas.openxmlformats.org/drawingml/2006/main" noGrp="1"/>
          </p:cNvSpPr>
          <p:nvPr/>
        </p:nvSpPr>
        <p:spPr>
          <a:xfrm xmlns:a="http://schemas.openxmlformats.org/drawingml/2006/main">
            <a:off x="3362325" y="4591050"/>
            <a:ext cx="3181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Information or entry condition</a:t>
            </a:r>
          </a:p>
        </p:txBody>
      </p:sp>
      <p:sp>
        <p:nvSpPr>
          <p:cNvPr id="41" name="">
            <a:extLst xmlns:a="http://schemas.openxmlformats.org/drawingml/2006/main">
              <a:ext uri="{FF2B5EF4-FFF2-40B4-BE49-F238E27FC236}">
                <a16:creationId xmlns:a16="http://schemas.microsoft.com/office/drawing/2014/main" id="{4143862B-5726-486A-A101-479DB9DD953D}"/>
              </a:ext>
            </a:extLst>
          </p:cNvPr>
          <p:cNvSpPr>
            <a:spLocks xmlns:a="http://schemas.openxmlformats.org/drawingml/2006/main" noGrp="1"/>
          </p:cNvSpPr>
          <p:nvPr/>
        </p:nvSpPr>
        <p:spPr>
          <a:xfrm xmlns:a="http://schemas.openxmlformats.org/drawingml/2006/main">
            <a:off x="6619875" y="4533900"/>
            <a:ext cx="4762500" cy="5715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42" name="">
            <a:extLst xmlns:a="http://schemas.openxmlformats.org/drawingml/2006/main">
              <a:ext uri="{FF2B5EF4-FFF2-40B4-BE49-F238E27FC236}">
                <a16:creationId xmlns:a16="http://schemas.microsoft.com/office/drawing/2014/main" id="{DB56C4A1-8E37-4CAC-8CC6-5235D6C13B0C}"/>
              </a:ext>
            </a:extLst>
          </p:cNvPr>
          <p:cNvSpPr>
            <a:spLocks xmlns:a="http://schemas.openxmlformats.org/drawingml/2006/main" noGrp="1"/>
          </p:cNvSpPr>
          <p:nvPr/>
        </p:nvSpPr>
        <p:spPr>
          <a:xfrm xmlns:a="http://schemas.openxmlformats.org/drawingml/2006/main">
            <a:off x="6696075" y="4591050"/>
            <a:ext cx="4610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Screens quality or informs choice</a:t>
            </a:r>
          </a:p>
        </p:txBody>
      </p:sp>
      <p:sp>
        <p:nvSpPr>
          <p:cNvPr id="43" name="">
            <a:extLst xmlns:a="http://schemas.openxmlformats.org/drawingml/2006/main">
              <a:ext uri="{FF2B5EF4-FFF2-40B4-BE49-F238E27FC236}">
                <a16:creationId xmlns:a16="http://schemas.microsoft.com/office/drawing/2014/main" id="{DEEBF5EA-765F-4855-9952-EAB0BB15588C}"/>
              </a:ext>
            </a:extLst>
          </p:cNvPr>
          <p:cNvSpPr>
            <a:spLocks xmlns:a="http://schemas.openxmlformats.org/drawingml/2006/main" noGrp="1"/>
          </p:cNvSpPr>
          <p:nvPr/>
        </p:nvSpPr>
        <p:spPr>
          <a:xfrm xmlns:a="http://schemas.openxmlformats.org/drawingml/2006/main">
            <a:off x="809625" y="5105400"/>
            <a:ext cx="2476500" cy="5715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44" name="">
            <a:extLst xmlns:a="http://schemas.openxmlformats.org/drawingml/2006/main">
              <a:ext uri="{FF2B5EF4-FFF2-40B4-BE49-F238E27FC236}">
                <a16:creationId xmlns:a16="http://schemas.microsoft.com/office/drawing/2014/main" id="{6244E669-44F7-4B5B-9522-04BBA305F651}"/>
              </a:ext>
            </a:extLst>
          </p:cNvPr>
          <p:cNvSpPr>
            <a:spLocks xmlns:a="http://schemas.openxmlformats.org/drawingml/2006/main" noGrp="1"/>
          </p:cNvSpPr>
          <p:nvPr/>
        </p:nvSpPr>
        <p:spPr>
          <a:xfrm xmlns:a="http://schemas.openxmlformats.org/drawingml/2006/main">
            <a:off x="885825" y="5162550"/>
            <a:ext cx="2324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Liability</a:t>
            </a:r>
          </a:p>
        </p:txBody>
      </p:sp>
      <p:sp>
        <p:nvSpPr>
          <p:cNvPr id="45" name="">
            <a:extLst xmlns:a="http://schemas.openxmlformats.org/drawingml/2006/main">
              <a:ext uri="{FF2B5EF4-FFF2-40B4-BE49-F238E27FC236}">
                <a16:creationId xmlns:a16="http://schemas.microsoft.com/office/drawing/2014/main" id="{A0DB2A39-4CBE-4588-92CD-BC252FA44004}"/>
              </a:ext>
            </a:extLst>
          </p:cNvPr>
          <p:cNvSpPr>
            <a:spLocks xmlns:a="http://schemas.openxmlformats.org/drawingml/2006/main" noGrp="1"/>
          </p:cNvSpPr>
          <p:nvPr/>
        </p:nvSpPr>
        <p:spPr>
          <a:xfrm xmlns:a="http://schemas.openxmlformats.org/drawingml/2006/main">
            <a:off x="3286125" y="5105400"/>
            <a:ext cx="3333750" cy="5715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46" name="">
            <a:extLst xmlns:a="http://schemas.openxmlformats.org/drawingml/2006/main">
              <a:ext uri="{FF2B5EF4-FFF2-40B4-BE49-F238E27FC236}">
                <a16:creationId xmlns:a16="http://schemas.microsoft.com/office/drawing/2014/main" id="{10AE8292-2435-43E9-85A0-4AB06ED0572E}"/>
              </a:ext>
            </a:extLst>
          </p:cNvPr>
          <p:cNvSpPr>
            <a:spLocks xmlns:a="http://schemas.openxmlformats.org/drawingml/2006/main" noGrp="1"/>
          </p:cNvSpPr>
          <p:nvPr/>
        </p:nvSpPr>
        <p:spPr>
          <a:xfrm xmlns:a="http://schemas.openxmlformats.org/drawingml/2006/main">
            <a:off x="3362325" y="5162550"/>
            <a:ext cx="3181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Ex post responsibility</a:t>
            </a:r>
          </a:p>
        </p:txBody>
      </p:sp>
      <p:sp>
        <p:nvSpPr>
          <p:cNvPr id="47" name="">
            <a:extLst xmlns:a="http://schemas.openxmlformats.org/drawingml/2006/main">
              <a:ext uri="{FF2B5EF4-FFF2-40B4-BE49-F238E27FC236}">
                <a16:creationId xmlns:a16="http://schemas.microsoft.com/office/drawing/2014/main" id="{81F06A2F-DD6A-4898-8A38-0D5870DA6011}"/>
              </a:ext>
            </a:extLst>
          </p:cNvPr>
          <p:cNvSpPr>
            <a:spLocks xmlns:a="http://schemas.openxmlformats.org/drawingml/2006/main" noGrp="1"/>
          </p:cNvSpPr>
          <p:nvPr/>
        </p:nvSpPr>
        <p:spPr>
          <a:xfrm xmlns:a="http://schemas.openxmlformats.org/drawingml/2006/main">
            <a:off x="6619875" y="5105400"/>
            <a:ext cx="4762500" cy="5715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48" name="">
            <a:extLst xmlns:a="http://schemas.openxmlformats.org/drawingml/2006/main">
              <a:ext uri="{FF2B5EF4-FFF2-40B4-BE49-F238E27FC236}">
                <a16:creationId xmlns:a16="http://schemas.microsoft.com/office/drawing/2014/main" id="{D5D9B19E-7C06-4788-B16B-16318C068F40}"/>
              </a:ext>
            </a:extLst>
          </p:cNvPr>
          <p:cNvSpPr>
            <a:spLocks xmlns:a="http://schemas.openxmlformats.org/drawingml/2006/main" noGrp="1"/>
          </p:cNvSpPr>
          <p:nvPr/>
        </p:nvSpPr>
        <p:spPr>
          <a:xfrm xmlns:a="http://schemas.openxmlformats.org/drawingml/2006/main">
            <a:off x="6696075" y="5162550"/>
            <a:ext cx="4610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0" i="0">
                <a:solidFill>
                  <a:srgbClr val="17242D"/>
                </a:solidFill>
                <a:latin typeface="Aptos"/>
                <a:ea typeface="Aptos"/>
                <a:cs typeface="Aptos"/>
              </a:defRPr>
            </a:pPr>
            <a:r>
              <a:rPr sz="1200" b="0" i="0">
                <a:solidFill>
                  <a:srgbClr val="17242D"/>
                </a:solidFill>
                <a:latin typeface="Aptos"/>
                <a:ea typeface="Aptos"/>
                <a:cs typeface="Aptos"/>
              </a:rPr>
              <a:t>Uses case-specific adjudication</a:t>
            </a:r>
          </a:p>
        </p:txBody>
      </p:sp>
      <p:sp>
        <p:nvSpPr>
          <p:cNvPr id="49" name="">
            <a:extLst xmlns:a="http://schemas.openxmlformats.org/drawingml/2006/main">
              <a:ext uri="{FF2B5EF4-FFF2-40B4-BE49-F238E27FC236}">
                <a16:creationId xmlns:a16="http://schemas.microsoft.com/office/drawing/2014/main" id="{B759609A-CEE1-487C-9E7B-7C2BCCB06E8D}"/>
              </a:ext>
            </a:extLst>
          </p:cNvPr>
          <p:cNvSpPr>
            <a:spLocks xmlns:a="http://schemas.openxmlformats.org/drawingml/2006/main" noGrp="1"/>
          </p:cNvSpPr>
          <p:nvPr/>
        </p:nvSpPr>
        <p:spPr>
          <a:xfrm xmlns:a="http://schemas.openxmlformats.org/drawingml/2006/main">
            <a:off x="1200150" y="5715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5694"/>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Select the instrument after identifying information, heterogeneity, monitoring, and error.</a:t>
            </a:r>
          </a:p>
        </p:txBody>
      </p:sp>
    </p:spTree>
    <p:extLst>
      <p:ext uri="{BB962C8B-B14F-4D97-AF65-F5344CB8AC3E}">
        <p14:creationId xmlns:p14="http://schemas.microsoft.com/office/powerpoint/2010/main" val="27487502"/>
      </p:ext>
    </p:extLst>
  </p:cSld>
</p:sld>
</file>

<file path=ppt/slides/slide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CA2EA542-4257-4997-BC70-A1DAAECFF5B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91574750-35E3-40AA-82F6-5E1D6AC1E540}"/>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D8725F94-AFF1-4B6E-B7A6-DA1AF963B48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Command-and-control can miss the economic margin</a:t>
            </a:r>
          </a:p>
        </p:txBody>
      </p:sp>
      <p:sp>
        <p:nvSpPr>
          <p:cNvPr id="4" name="">
            <a:extLst xmlns:a="http://schemas.openxmlformats.org/drawingml/2006/main">
              <a:ext uri="{FF2B5EF4-FFF2-40B4-BE49-F238E27FC236}">
                <a16:creationId xmlns:a16="http://schemas.microsoft.com/office/drawing/2014/main" id="{D3EFE0C8-2E12-4B8C-A10E-DE2C6584010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B986A25-B49F-4AAF-9C2D-7872A628F342}"/>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A1D49C8-2A7A-4CBB-8D1D-336D5D81E5C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6</a:t>
            </a:r>
          </a:p>
        </p:txBody>
      </p:sp>
      <p:sp>
        <p:nvSpPr>
          <p:cNvPr id="7" name="">
            <a:extLst xmlns:a="http://schemas.openxmlformats.org/drawingml/2006/main">
              <a:ext uri="{FF2B5EF4-FFF2-40B4-BE49-F238E27FC236}">
                <a16:creationId xmlns:a16="http://schemas.microsoft.com/office/drawing/2014/main" id="{DC1EE31A-BF99-419F-B459-584819C5E9CB}"/>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UNIFORM REQUIREMENT</a:t>
            </a:r>
          </a:p>
        </p:txBody>
      </p:sp>
      <p:sp>
        <p:nvSpPr>
          <p:cNvPr id="8" name="">
            <a:extLst xmlns:a="http://schemas.openxmlformats.org/drawingml/2006/main">
              <a:ext uri="{FF2B5EF4-FFF2-40B4-BE49-F238E27FC236}">
                <a16:creationId xmlns:a16="http://schemas.microsoft.com/office/drawing/2014/main" id="{50FF2594-C3A2-4038-9D4B-55EA283571C3}"/>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D10B4742-59A7-498E-B625-EC3CD438D4CD}"/>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667"/>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Same technology or reduction at both plants</a:t>
            </a:r>
          </a:p>
        </p:txBody>
      </p:sp>
      <p:sp>
        <p:nvSpPr>
          <p:cNvPr id="10" name="">
            <a:extLst xmlns:a="http://schemas.openxmlformats.org/drawingml/2006/main">
              <a:ext uri="{FF2B5EF4-FFF2-40B4-BE49-F238E27FC236}">
                <a16:creationId xmlns:a16="http://schemas.microsoft.com/office/drawing/2014/main" id="{AACAC54B-F8E9-46E1-B8F2-A9ECCD98A60A}"/>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0AFC5E25-7837-4B27-A65B-954C0178A02F}"/>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Easy to state and inspect</a:t>
            </a:r>
          </a:p>
        </p:txBody>
      </p:sp>
      <p:sp>
        <p:nvSpPr>
          <p:cNvPr id="12" name="">
            <a:extLst xmlns:a="http://schemas.openxmlformats.org/drawingml/2006/main">
              <a:ext uri="{FF2B5EF4-FFF2-40B4-BE49-F238E27FC236}">
                <a16:creationId xmlns:a16="http://schemas.microsoft.com/office/drawing/2014/main" id="{5FCDFBC8-F5D3-489D-8746-1301DA6C1515}"/>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F6B3B4C8-52AC-4FD2-B04D-07A59B336487}"/>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Ignores heterogeneous abatement costs</a:t>
            </a:r>
          </a:p>
        </p:txBody>
      </p:sp>
      <p:sp>
        <p:nvSpPr>
          <p:cNvPr id="14" name="">
            <a:extLst xmlns:a="http://schemas.openxmlformats.org/drawingml/2006/main">
              <a:ext uri="{FF2B5EF4-FFF2-40B4-BE49-F238E27FC236}">
                <a16:creationId xmlns:a16="http://schemas.microsoft.com/office/drawing/2014/main" id="{A0BD62D8-859D-4573-AAAB-02F4961A2309}"/>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438B186C-02A4-4303-9D48-FE7B61656AE9}"/>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ECONOMIC ALLOCATION</a:t>
            </a:r>
          </a:p>
        </p:txBody>
      </p:sp>
      <p:sp>
        <p:nvSpPr>
          <p:cNvPr id="16" name="">
            <a:extLst xmlns:a="http://schemas.openxmlformats.org/drawingml/2006/main">
              <a:ext uri="{FF2B5EF4-FFF2-40B4-BE49-F238E27FC236}">
                <a16:creationId xmlns:a16="http://schemas.microsoft.com/office/drawing/2014/main" id="{73924727-3BA4-4E1B-8561-4030AEFC57F3}"/>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BDCE867B-CCEB-459B-8F4E-6593F236FD74}"/>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Reduce more where marginal cost is lower</a:t>
            </a:r>
          </a:p>
        </p:txBody>
      </p:sp>
      <p:sp>
        <p:nvSpPr>
          <p:cNvPr id="18" name="">
            <a:extLst xmlns:a="http://schemas.openxmlformats.org/drawingml/2006/main">
              <a:ext uri="{FF2B5EF4-FFF2-40B4-BE49-F238E27FC236}">
                <a16:creationId xmlns:a16="http://schemas.microsoft.com/office/drawing/2014/main" id="{21C79024-2A46-4C5F-88EA-A8A705234134}"/>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CBF80453-2CBE-4979-9575-A37C07E600CE}"/>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3985"/>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Continue until marginal benefit equals marginal cost</a:t>
            </a:r>
          </a:p>
        </p:txBody>
      </p:sp>
      <p:sp>
        <p:nvSpPr>
          <p:cNvPr id="20" name="">
            <a:extLst xmlns:a="http://schemas.openxmlformats.org/drawingml/2006/main">
              <a:ext uri="{FF2B5EF4-FFF2-40B4-BE49-F238E27FC236}">
                <a16:creationId xmlns:a16="http://schemas.microsoft.com/office/drawing/2014/main" id="{DF4AE10B-783F-41DE-8A79-2CA21569C6D3}"/>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88CDFF8C-85B9-47AD-BE47-415935AE105A}"/>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Requires prices, measurement, or flexibility</a:t>
            </a:r>
          </a:p>
        </p:txBody>
      </p:sp>
      <p:sp>
        <p:nvSpPr>
          <p:cNvPr id="22" name="">
            <a:extLst xmlns:a="http://schemas.openxmlformats.org/drawingml/2006/main">
              <a:ext uri="{FF2B5EF4-FFF2-40B4-BE49-F238E27FC236}">
                <a16:creationId xmlns:a16="http://schemas.microsoft.com/office/drawing/2014/main" id="{8E56B708-2BCA-4645-BD09-E9157486D220}"/>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547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criticism is not that regulation reduces pollution; it is that rigid rules may buy too little protection per dollar.</a:t>
            </a:r>
          </a:p>
        </p:txBody>
      </p:sp>
    </p:spTree>
    <p:extLst>
      <p:ext uri="{BB962C8B-B14F-4D97-AF65-F5344CB8AC3E}">
        <p14:creationId xmlns:p14="http://schemas.microsoft.com/office/powerpoint/2010/main" val="1284687056"/>
      </p:ext>
    </p:extLst>
  </p:cSld>
</p:sld>
</file>

<file path=ppt/slides/slide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1870C0A7-D1ED-45FC-A877-6846545BAAC2}"/>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329F37E-7D40-40EF-8321-139833C949BF}"/>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41559376-E013-43BE-8603-66424787AC1A}"/>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Choose the protection level at the margin</a:t>
            </a:r>
          </a:p>
        </p:txBody>
      </p:sp>
      <p:sp>
        <p:nvSpPr>
          <p:cNvPr id="4" name="">
            <a:extLst xmlns:a="http://schemas.openxmlformats.org/drawingml/2006/main">
              <a:ext uri="{FF2B5EF4-FFF2-40B4-BE49-F238E27FC236}">
                <a16:creationId xmlns:a16="http://schemas.microsoft.com/office/drawing/2014/main" id="{D546807B-DC5B-429F-8AA9-5FFD13A0EA9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37D04AA-5499-4E8E-82B6-D85148ADDF80}"/>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16BBD9F1-A701-4269-AB04-156B71C8336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7</a:t>
            </a:r>
          </a:p>
        </p:txBody>
      </p:sp>
      <p:sp>
        <p:nvSpPr>
          <p:cNvPr id="7" name="">
            <a:extLst xmlns:a="http://schemas.openxmlformats.org/drawingml/2006/main">
              <a:ext uri="{FF2B5EF4-FFF2-40B4-BE49-F238E27FC236}">
                <a16:creationId xmlns:a16="http://schemas.microsoft.com/office/drawing/2014/main" id="{9C15FFE7-8601-486C-9067-6CDA178F1701}"/>
              </a:ext>
            </a:extLst>
          </p:cNvPr>
          <p:cNvSpPr>
            <a:spLocks xmlns:a="http://schemas.openxmlformats.org/drawingml/2006/main" noGrp="1"/>
          </p:cNvSpPr>
          <p:nvPr/>
        </p:nvSpPr>
        <p:spPr>
          <a:xfrm xmlns:a="http://schemas.openxmlformats.org/drawingml/2006/main">
            <a:off x="2476500" y="1504950"/>
            <a:ext cx="7239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76058"/>
          </a:bodyPr>
          <a:lstStyle xmlns:a="http://schemas.openxmlformats.org/drawingml/2006/main"/>
          <a:p xmlns:a="http://schemas.openxmlformats.org/drawingml/2006/main">
            <a:pPr algn="ctr">
              <a:lnSpc>
                <a:spcPct val="105000"/>
              </a:lnSpc>
              <a:buNone/>
              <a:defRPr sz="3600" b="1" i="0">
                <a:solidFill>
                  <a:srgbClr val="173F38"/>
                </a:solidFill>
                <a:latin typeface="Georgia"/>
                <a:ea typeface="Georgia"/>
                <a:cs typeface="Georgia"/>
              </a:defRPr>
            </a:pPr>
            <a:r>
              <a:rPr sz="3600" b="1" i="0">
                <a:solidFill>
                  <a:srgbClr val="173F38"/>
                </a:solidFill>
                <a:latin typeface="Georgia"/>
                <a:ea typeface="Georgia"/>
                <a:cs typeface="Georgia"/>
              </a:rPr>
              <a:t>Reduce another unit while MB of abatement &gt; MC of abatement</a:t>
            </a:r>
          </a:p>
        </p:txBody>
      </p:sp>
      <p:sp>
        <p:nvSpPr>
          <p:cNvPr id="8" name="">
            <a:extLst xmlns:a="http://schemas.openxmlformats.org/drawingml/2006/main">
              <a:ext uri="{FF2B5EF4-FFF2-40B4-BE49-F238E27FC236}">
                <a16:creationId xmlns:a16="http://schemas.microsoft.com/office/drawing/2014/main" id="{962CB3E2-FD9F-4D5A-BC0D-8EB273B1E545}"/>
              </a:ext>
            </a:extLst>
          </p:cNvPr>
          <p:cNvSpPr>
            <a:spLocks xmlns:a="http://schemas.openxmlformats.org/drawingml/2006/main" noGrp="1"/>
          </p:cNvSpPr>
          <p:nvPr/>
        </p:nvSpPr>
        <p:spPr>
          <a:xfrm xmlns:a="http://schemas.openxmlformats.org/drawingml/2006/main">
            <a:off x="1143000" y="2724150"/>
            <a:ext cx="47910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MARGINAL BENEFIT</a:t>
            </a:r>
          </a:p>
        </p:txBody>
      </p:sp>
      <p:sp>
        <p:nvSpPr>
          <p:cNvPr id="9" name="">
            <a:extLst xmlns:a="http://schemas.openxmlformats.org/drawingml/2006/main">
              <a:ext uri="{FF2B5EF4-FFF2-40B4-BE49-F238E27FC236}">
                <a16:creationId xmlns:a16="http://schemas.microsoft.com/office/drawing/2014/main" id="{0B6F2CC3-241D-4673-8AE1-585D58893D60}"/>
              </a:ext>
            </a:extLst>
          </p:cNvPr>
          <p:cNvSpPr>
            <a:spLocks xmlns:a="http://schemas.openxmlformats.org/drawingml/2006/main" noGrp="1"/>
          </p:cNvSpPr>
          <p:nvPr/>
        </p:nvSpPr>
        <p:spPr>
          <a:xfrm xmlns:a="http://schemas.openxmlformats.org/drawingml/2006/main">
            <a:off x="1143000" y="3162300"/>
            <a:ext cx="4791075" cy="12763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44FE1D86-12ED-4398-931A-62F3615FC2BE}"/>
              </a:ext>
            </a:extLst>
          </p:cNvPr>
          <p:cNvSpPr>
            <a:spLocks xmlns:a="http://schemas.openxmlformats.org/drawingml/2006/main" noGrp="1"/>
          </p:cNvSpPr>
          <p:nvPr/>
        </p:nvSpPr>
        <p:spPr>
          <a:xfrm xmlns:a="http://schemas.openxmlformats.org/drawingml/2006/main">
            <a:off x="1333500" y="3371850"/>
            <a:ext cx="4410075"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Expected harm avoided by one more unit of reduction</a:t>
            </a:r>
          </a:p>
        </p:txBody>
      </p:sp>
      <p:sp>
        <p:nvSpPr>
          <p:cNvPr id="11" name="">
            <a:extLst xmlns:a="http://schemas.openxmlformats.org/drawingml/2006/main">
              <a:ext uri="{FF2B5EF4-FFF2-40B4-BE49-F238E27FC236}">
                <a16:creationId xmlns:a16="http://schemas.microsoft.com/office/drawing/2014/main" id="{FD8519B5-15AD-475F-B3A7-4D047878FFBF}"/>
              </a:ext>
            </a:extLst>
          </p:cNvPr>
          <p:cNvSpPr>
            <a:spLocks xmlns:a="http://schemas.openxmlformats.org/drawingml/2006/main" noGrp="1"/>
          </p:cNvSpPr>
          <p:nvPr/>
        </p:nvSpPr>
        <p:spPr>
          <a:xfrm xmlns:a="http://schemas.openxmlformats.org/drawingml/2006/main">
            <a:off x="6257925" y="2724150"/>
            <a:ext cx="47910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MARGINAL COST</a:t>
            </a:r>
          </a:p>
        </p:txBody>
      </p:sp>
      <p:sp>
        <p:nvSpPr>
          <p:cNvPr id="12" name="">
            <a:extLst xmlns:a="http://schemas.openxmlformats.org/drawingml/2006/main">
              <a:ext uri="{FF2B5EF4-FFF2-40B4-BE49-F238E27FC236}">
                <a16:creationId xmlns:a16="http://schemas.microsoft.com/office/drawing/2014/main" id="{BA05A8F6-D25C-4BB8-87AC-3BB67566D385}"/>
              </a:ext>
            </a:extLst>
          </p:cNvPr>
          <p:cNvSpPr>
            <a:spLocks xmlns:a="http://schemas.openxmlformats.org/drawingml/2006/main" noGrp="1"/>
          </p:cNvSpPr>
          <p:nvPr/>
        </p:nvSpPr>
        <p:spPr>
          <a:xfrm xmlns:a="http://schemas.openxmlformats.org/drawingml/2006/main">
            <a:off x="6257925" y="3162300"/>
            <a:ext cx="4791075" cy="12763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A728F91E-2105-46D1-9820-F1314F44B6C6}"/>
              </a:ext>
            </a:extLst>
          </p:cNvPr>
          <p:cNvSpPr>
            <a:spLocks xmlns:a="http://schemas.openxmlformats.org/drawingml/2006/main" noGrp="1"/>
          </p:cNvSpPr>
          <p:nvPr/>
        </p:nvSpPr>
        <p:spPr>
          <a:xfrm xmlns:a="http://schemas.openxmlformats.org/drawingml/2006/main">
            <a:off x="6448425" y="3371850"/>
            <a:ext cx="4410075"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Value of resources needed for that next unit</a:t>
            </a:r>
          </a:p>
        </p:txBody>
      </p:sp>
      <p:sp>
        <p:nvSpPr>
          <p:cNvPr id="14" name="">
            <a:extLst xmlns:a="http://schemas.openxmlformats.org/drawingml/2006/main">
              <a:ext uri="{FF2B5EF4-FFF2-40B4-BE49-F238E27FC236}">
                <a16:creationId xmlns:a16="http://schemas.microsoft.com/office/drawing/2014/main" id="{C24A06E1-F943-4BDE-8C29-72E87583AFA6}"/>
              </a:ext>
            </a:extLst>
          </p:cNvPr>
          <p:cNvSpPr>
            <a:spLocks xmlns:a="http://schemas.openxmlformats.org/drawingml/2006/main" noGrp="1"/>
          </p:cNvSpPr>
          <p:nvPr/>
        </p:nvSpPr>
        <p:spPr>
          <a:xfrm xmlns:a="http://schemas.openxmlformats.org/drawingml/2006/main">
            <a:off x="1619250" y="4724400"/>
            <a:ext cx="8953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025" b="1" i="0">
                <a:solidFill>
                  <a:srgbClr val="17242D"/>
                </a:solidFill>
                <a:latin typeface="Georgia"/>
                <a:ea typeface="Georgia"/>
                <a:cs typeface="Georgia"/>
              </a:defRPr>
            </a:pPr>
            <a:r>
              <a:rPr sz="2025" b="1" i="0">
                <a:solidFill>
                  <a:srgbClr val="17242D"/>
                </a:solidFill>
                <a:latin typeface="Georgia"/>
                <a:ea typeface="Georgia"/>
                <a:cs typeface="Georgia"/>
              </a:rPr>
              <a:t>The efficient benchmark lies near MB = MC, not at zero pollution.</a:t>
            </a:r>
          </a:p>
        </p:txBody>
      </p:sp>
    </p:spTree>
    <p:extLst>
      <p:ext uri="{BB962C8B-B14F-4D97-AF65-F5344CB8AC3E}">
        <p14:creationId xmlns:p14="http://schemas.microsoft.com/office/powerpoint/2010/main" val="1443059765"/>
      </p:ext>
    </p:extLst>
  </p:cSld>
</p:sld>
</file>

<file path=ppt/slides/slide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52DFE916-EFF3-4763-9F57-C5BD1406966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24D8D13-CDCE-4174-B9E2-A47D01C7638C}"/>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61CD33DE-F8FB-438D-B5FA-EB25CD2F7B2C}"/>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A common price can equalize marginal abatement cost</a:t>
            </a:r>
          </a:p>
        </p:txBody>
      </p:sp>
      <p:sp>
        <p:nvSpPr>
          <p:cNvPr id="4" name="">
            <a:extLst xmlns:a="http://schemas.openxmlformats.org/drawingml/2006/main">
              <a:ext uri="{FF2B5EF4-FFF2-40B4-BE49-F238E27FC236}">
                <a16:creationId xmlns:a16="http://schemas.microsoft.com/office/drawing/2014/main" id="{D6713037-D451-4704-8ECD-A715DB4ACCB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D6CC926-5CF3-4573-96F8-8B5B7D4E679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2F966A6A-2569-4C31-9011-F7F83E083D6C}"/>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8</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c6c428cc16bf4f89"/>
          <a:stretch xmlns:a="http://schemas.openxmlformats.org/drawingml/2006/main"/>
        </p:blipFill>
        <p:spPr>
          <a:xfrm xmlns:a="http://schemas.openxmlformats.org/drawingml/2006/main">
            <a:off x="1972416" y="1352550"/>
            <a:ext cx="8247168" cy="447675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0277288D-6146-4AB5-8D08-8C5BF0EF0B85}"/>
              </a:ext>
            </a:extLst>
          </p:cNvPr>
          <p:cNvSpPr>
            <a:spLocks xmlns:a="http://schemas.openxmlformats.org/drawingml/2006/main" noGrp="1"/>
          </p:cNvSpPr>
          <p:nvPr/>
        </p:nvSpPr>
        <p:spPr>
          <a:xfrm xmlns:a="http://schemas.openxmlformats.org/drawingml/2006/main">
            <a:off x="1200150" y="58102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Equal marginal costs achieve a fixed target at lower total resource cost.</a:t>
            </a:r>
          </a:p>
        </p:txBody>
      </p:sp>
    </p:spTree>
    <p:extLst>
      <p:ext uri="{BB962C8B-B14F-4D97-AF65-F5344CB8AC3E}">
        <p14:creationId xmlns:p14="http://schemas.microsoft.com/office/powerpoint/2010/main" val="31674166"/>
      </p:ext>
    </p:extLst>
  </p:cSld>
</p:sld>
</file>

<file path=ppt/slides/slide9.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4E8144BE-133A-4C87-8157-E8AB2FAC3D9E}"/>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CB74E9D-78AB-4D72-9DA1-B1867D08A5D5}"/>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13</a:t>
            </a:r>
          </a:p>
        </p:txBody>
      </p:sp>
      <p:sp>
        <p:nvSpPr>
          <p:cNvPr id="3" name="">
            <a:extLst xmlns:a="http://schemas.openxmlformats.org/drawingml/2006/main">
              <a:ext uri="{FF2B5EF4-FFF2-40B4-BE49-F238E27FC236}">
                <a16:creationId xmlns:a16="http://schemas.microsoft.com/office/drawing/2014/main" id="{B798A626-5AA4-4A73-AB96-DF675A80AF0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Taxes and permits separate price and quantity choices</a:t>
            </a:r>
          </a:p>
        </p:txBody>
      </p:sp>
      <p:sp>
        <p:nvSpPr>
          <p:cNvPr id="4" name="">
            <a:extLst xmlns:a="http://schemas.openxmlformats.org/drawingml/2006/main">
              <a:ext uri="{FF2B5EF4-FFF2-40B4-BE49-F238E27FC236}">
                <a16:creationId xmlns:a16="http://schemas.microsoft.com/office/drawing/2014/main" id="{FA499FD0-3592-4F0B-8076-FF6BA7D5E2A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1A0F29C-3602-4FE7-A4FF-CAE4757D778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A62E3A5-EDE1-4C6B-9373-CE520891DD56}"/>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9</a:t>
            </a:r>
          </a:p>
        </p:txBody>
      </p:sp>
      <p:sp>
        <p:nvSpPr>
          <p:cNvPr id="7" name="">
            <a:extLst xmlns:a="http://schemas.openxmlformats.org/drawingml/2006/main">
              <a:ext uri="{FF2B5EF4-FFF2-40B4-BE49-F238E27FC236}">
                <a16:creationId xmlns:a16="http://schemas.microsoft.com/office/drawing/2014/main" id="{D4CE2CC0-A168-49C9-86C7-ACBBA3F728A7}"/>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CORRECTIVE TAX</a:t>
            </a:r>
          </a:p>
        </p:txBody>
      </p:sp>
      <p:sp>
        <p:nvSpPr>
          <p:cNvPr id="8" name="">
            <a:extLst xmlns:a="http://schemas.openxmlformats.org/drawingml/2006/main">
              <a:ext uri="{FF2B5EF4-FFF2-40B4-BE49-F238E27FC236}">
                <a16:creationId xmlns:a16="http://schemas.microsoft.com/office/drawing/2014/main" id="{50EFE21E-7045-4999-B5CC-F8FBE54FE4C7}"/>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118D5047-E2AB-462F-9090-98EE2EBDFCF6}"/>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Government sets price</a:t>
            </a:r>
          </a:p>
        </p:txBody>
      </p:sp>
      <p:sp>
        <p:nvSpPr>
          <p:cNvPr id="10" name="">
            <a:extLst xmlns:a="http://schemas.openxmlformats.org/drawingml/2006/main">
              <a:ext uri="{FF2B5EF4-FFF2-40B4-BE49-F238E27FC236}">
                <a16:creationId xmlns:a16="http://schemas.microsoft.com/office/drawing/2014/main" id="{E7A20CD1-8CFF-4D36-A9D2-C97A25EB2CDC}"/>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44141C89-16F6-4F86-B038-51936F5D9DB7}"/>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Firms choose emissions quantity</a:t>
            </a:r>
          </a:p>
        </p:txBody>
      </p:sp>
      <p:sp>
        <p:nvSpPr>
          <p:cNvPr id="12" name="">
            <a:extLst xmlns:a="http://schemas.openxmlformats.org/drawingml/2006/main">
              <a:ext uri="{FF2B5EF4-FFF2-40B4-BE49-F238E27FC236}">
                <a16:creationId xmlns:a16="http://schemas.microsoft.com/office/drawing/2014/main" id="{D107F13B-C3E0-45A7-BDF5-462CFE97A79B}"/>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806D9EA6-53F2-4B13-AC2D-E7C4CA59FB34}"/>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Revenue and incidence matter</a:t>
            </a:r>
          </a:p>
        </p:txBody>
      </p:sp>
      <p:sp>
        <p:nvSpPr>
          <p:cNvPr id="14" name="">
            <a:extLst xmlns:a="http://schemas.openxmlformats.org/drawingml/2006/main">
              <a:ext uri="{FF2B5EF4-FFF2-40B4-BE49-F238E27FC236}">
                <a16:creationId xmlns:a16="http://schemas.microsoft.com/office/drawing/2014/main" id="{B3A75948-A591-4ABA-89FB-381074814A95}"/>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C17C0074-3D29-4C1E-9D0E-015F620BC11D}"/>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TRADABLE PERMITS</a:t>
            </a:r>
          </a:p>
        </p:txBody>
      </p:sp>
      <p:sp>
        <p:nvSpPr>
          <p:cNvPr id="16" name="">
            <a:extLst xmlns:a="http://schemas.openxmlformats.org/drawingml/2006/main">
              <a:ext uri="{FF2B5EF4-FFF2-40B4-BE49-F238E27FC236}">
                <a16:creationId xmlns:a16="http://schemas.microsoft.com/office/drawing/2014/main" id="{603873CE-FEA3-4783-AC17-4091FCD2E760}"/>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F6BC05BA-4A2E-4F41-AC56-ED889A4EA80E}"/>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Government sets total quantity</a:t>
            </a:r>
          </a:p>
        </p:txBody>
      </p:sp>
      <p:sp>
        <p:nvSpPr>
          <p:cNvPr id="18" name="">
            <a:extLst xmlns:a="http://schemas.openxmlformats.org/drawingml/2006/main">
              <a:ext uri="{FF2B5EF4-FFF2-40B4-BE49-F238E27FC236}">
                <a16:creationId xmlns:a16="http://schemas.microsoft.com/office/drawing/2014/main" id="{47B85F85-7945-4E27-B7DA-AEB20112BFF3}"/>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3261F7B9-D802-4047-B54B-6314FF22EE9D}"/>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Trading determines price</a:t>
            </a:r>
          </a:p>
        </p:txBody>
      </p:sp>
      <p:sp>
        <p:nvSpPr>
          <p:cNvPr id="20" name="">
            <a:extLst xmlns:a="http://schemas.openxmlformats.org/drawingml/2006/main">
              <a:ext uri="{FF2B5EF4-FFF2-40B4-BE49-F238E27FC236}">
                <a16:creationId xmlns:a16="http://schemas.microsoft.com/office/drawing/2014/main" id="{7CB3BFA3-5F71-415F-BCC0-4ADB3AEF50C7}"/>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4BCB3670-84B7-474C-A292-5377470FBF9C}"/>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Initial allocation matters</a:t>
            </a:r>
          </a:p>
        </p:txBody>
      </p:sp>
      <p:sp>
        <p:nvSpPr>
          <p:cNvPr id="22" name="">
            <a:extLst xmlns:a="http://schemas.openxmlformats.org/drawingml/2006/main">
              <a:ext uri="{FF2B5EF4-FFF2-40B4-BE49-F238E27FC236}">
                <a16:creationId xmlns:a16="http://schemas.microsoft.com/office/drawing/2014/main" id="{04C4CA0D-E144-4422-BD0B-24EB83E331A1}"/>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547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Both use decentralized information after the public authority defines the target and measurement system.</a:t>
            </a:r>
          </a:p>
        </p:txBody>
      </p:sp>
    </p:spTree>
    <p:extLst>
      <p:ext uri="{BB962C8B-B14F-4D97-AF65-F5344CB8AC3E}">
        <p14:creationId xmlns:p14="http://schemas.microsoft.com/office/powerpoint/2010/main" val="92599110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2026-08-02T15:31:28.5800000Z</dcterms:created>
  <dcterms:modified xsi:type="dcterms:W3CDTF">2026-08-02T15:31:28.5800000Z</dcterms:modified>
</coreProperties>
</file>