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604360b5f904433" /><Relationship Type="http://schemas.openxmlformats.org/officeDocument/2006/relationships/extended-properties" Target="/docProps/app.xml" Id="R9eb86673745e4853" /><Relationship Type="http://schemas.openxmlformats.org/officeDocument/2006/relationships/officeDocument" Target="/ppt/presentation.xml" Id="R0499506c5140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446e768f2442a"/>
  </p:sldMasterIdLst>
  <p:notesMasterIdLst>
    <p:notesMasterId xmlns:r="http://schemas.openxmlformats.org/officeDocument/2006/relationships" r:id="R2294a93e7e174f6e"/>
  </p:notesMasterIdLst>
  <p:sldIdLst>
    <p:sldId xmlns:r="http://schemas.openxmlformats.org/officeDocument/2006/relationships" id="256" r:id="R466c37a3bb344185"/>
    <p:sldId xmlns:r="http://schemas.openxmlformats.org/officeDocument/2006/relationships" id="257" r:id="Rb8d055d127b04e4b"/>
    <p:sldId xmlns:r="http://schemas.openxmlformats.org/officeDocument/2006/relationships" id="258" r:id="R7c468c345c5d45bd"/>
    <p:sldId xmlns:r="http://schemas.openxmlformats.org/officeDocument/2006/relationships" id="259" r:id="R719a9c9412cf44cc"/>
    <p:sldId xmlns:r="http://schemas.openxmlformats.org/officeDocument/2006/relationships" id="260" r:id="Rbcbe02bb46d34c5b"/>
    <p:sldId xmlns:r="http://schemas.openxmlformats.org/officeDocument/2006/relationships" id="261" r:id="R62ba0a8af78e46bd"/>
    <p:sldId xmlns:r="http://schemas.openxmlformats.org/officeDocument/2006/relationships" id="262" r:id="R86b733a5c60e4ab0"/>
    <p:sldId xmlns:r="http://schemas.openxmlformats.org/officeDocument/2006/relationships" id="263" r:id="R89bec1bb3fe3407a"/>
    <p:sldId xmlns:r="http://schemas.openxmlformats.org/officeDocument/2006/relationships" id="264" r:id="R15ca22549cb54a4c"/>
    <p:sldId xmlns:r="http://schemas.openxmlformats.org/officeDocument/2006/relationships" id="265" r:id="R5133dab484944edf"/>
    <p:sldId xmlns:r="http://schemas.openxmlformats.org/officeDocument/2006/relationships" id="266" r:id="Rfdf5f9127dee4dc0"/>
    <p:sldId xmlns:r="http://schemas.openxmlformats.org/officeDocument/2006/relationships" id="267" r:id="Rf501f5a0fd364253"/>
    <p:sldId xmlns:r="http://schemas.openxmlformats.org/officeDocument/2006/relationships" id="268" r:id="Rac573676057347f3"/>
    <p:sldId xmlns:r="http://schemas.openxmlformats.org/officeDocument/2006/relationships" id="269" r:id="Rba99b4bec9094483"/>
    <p:sldId xmlns:r="http://schemas.openxmlformats.org/officeDocument/2006/relationships" id="270" r:id="R32d910fa15c84a3b"/>
    <p:sldId xmlns:r="http://schemas.openxmlformats.org/officeDocument/2006/relationships" id="271" r:id="Ra0d7d16e83284329"/>
    <p:sldId xmlns:r="http://schemas.openxmlformats.org/officeDocument/2006/relationships" id="272" r:id="R0ed24d4198db48d2"/>
    <p:sldId xmlns:r="http://schemas.openxmlformats.org/officeDocument/2006/relationships" id="273" r:id="Ra9b0a29ac7b14f74"/>
    <p:sldId xmlns:r="http://schemas.openxmlformats.org/officeDocument/2006/relationships" id="274" r:id="Rfc83cfb4ef2843d7"/>
    <p:sldId xmlns:r="http://schemas.openxmlformats.org/officeDocument/2006/relationships" id="275" r:id="R117439611c6a42c9"/>
    <p:sldId xmlns:r="http://schemas.openxmlformats.org/officeDocument/2006/relationships" id="276" r:id="R06db70456c8f4878"/>
    <p:sldId xmlns:r="http://schemas.openxmlformats.org/officeDocument/2006/relationships" id="277" r:id="R173dcd88d8e146aa"/>
    <p:sldId xmlns:r="http://schemas.openxmlformats.org/officeDocument/2006/relationships" id="278" r:id="R47696a1a60504a6b"/>
    <p:sldId xmlns:r="http://schemas.openxmlformats.org/officeDocument/2006/relationships" id="279" r:id="R655a72a5fcfb471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f3acefd6e324419" /><Relationship Type="http://schemas.openxmlformats.org/officeDocument/2006/relationships/slideMaster" Target="/ppt/slideMasters/slideMaster1.xml" Id="R94c446e768f2442a" /><Relationship Type="http://schemas.openxmlformats.org/officeDocument/2006/relationships/notesMaster" Target="/ppt/notesMasters/notesMaster1.xml" Id="R2294a93e7e174f6e" /><Relationship Type="http://schemas.openxmlformats.org/officeDocument/2006/relationships/presProps" Target="/ppt/presProps.xml" Id="Rb99b4ecb12b8433d" /><Relationship Type="http://schemas.openxmlformats.org/officeDocument/2006/relationships/tableStyles" Target="/ppt/tableStyles.xml" Id="R7810e9e5a2274bea" /><Relationship Type="http://schemas.openxmlformats.org/officeDocument/2006/relationships/slide" Target="/ppt/slides/slide1.xml" Id="R466c37a3bb344185" /><Relationship Type="http://schemas.openxmlformats.org/officeDocument/2006/relationships/slide" Target="/ppt/slides/slide2.xml" Id="Rb8d055d127b04e4b" /><Relationship Type="http://schemas.openxmlformats.org/officeDocument/2006/relationships/slide" Target="/ppt/slides/slide3.xml" Id="R7c468c345c5d45bd" /><Relationship Type="http://schemas.openxmlformats.org/officeDocument/2006/relationships/slide" Target="/ppt/slides/slide4.xml" Id="R719a9c9412cf44cc" /><Relationship Type="http://schemas.openxmlformats.org/officeDocument/2006/relationships/slide" Target="/ppt/slides/slide5.xml" Id="Rbcbe02bb46d34c5b" /><Relationship Type="http://schemas.openxmlformats.org/officeDocument/2006/relationships/slide" Target="/ppt/slides/slide6.xml" Id="R62ba0a8af78e46bd" /><Relationship Type="http://schemas.openxmlformats.org/officeDocument/2006/relationships/slide" Target="/ppt/slides/slide7.xml" Id="R86b733a5c60e4ab0" /><Relationship Type="http://schemas.openxmlformats.org/officeDocument/2006/relationships/slide" Target="/ppt/slides/slide8.xml" Id="R89bec1bb3fe3407a" /><Relationship Type="http://schemas.openxmlformats.org/officeDocument/2006/relationships/slide" Target="/ppt/slides/slide9.xml" Id="R15ca22549cb54a4c" /><Relationship Type="http://schemas.openxmlformats.org/officeDocument/2006/relationships/slide" Target="/ppt/slides/slide10.xml" Id="R5133dab484944edf" /><Relationship Type="http://schemas.openxmlformats.org/officeDocument/2006/relationships/slide" Target="/ppt/slides/slide11.xml" Id="Rfdf5f9127dee4dc0" /><Relationship Type="http://schemas.openxmlformats.org/officeDocument/2006/relationships/slide" Target="/ppt/slides/slide12.xml" Id="Rf501f5a0fd364253" /><Relationship Type="http://schemas.openxmlformats.org/officeDocument/2006/relationships/slide" Target="/ppt/slides/slide13.xml" Id="Rac573676057347f3" /><Relationship Type="http://schemas.openxmlformats.org/officeDocument/2006/relationships/slide" Target="/ppt/slides/slide14.xml" Id="Rba99b4bec9094483" /><Relationship Type="http://schemas.openxmlformats.org/officeDocument/2006/relationships/slide" Target="/ppt/slides/slide15.xml" Id="R32d910fa15c84a3b" /><Relationship Type="http://schemas.openxmlformats.org/officeDocument/2006/relationships/slide" Target="/ppt/slides/slide16.xml" Id="Ra0d7d16e83284329" /><Relationship Type="http://schemas.openxmlformats.org/officeDocument/2006/relationships/slide" Target="/ppt/slides/slide17.xml" Id="R0ed24d4198db48d2" /><Relationship Type="http://schemas.openxmlformats.org/officeDocument/2006/relationships/slide" Target="/ppt/slides/slide18.xml" Id="Ra9b0a29ac7b14f74" /><Relationship Type="http://schemas.openxmlformats.org/officeDocument/2006/relationships/slide" Target="/ppt/slides/slide19.xml" Id="Rfc83cfb4ef2843d7" /><Relationship Type="http://schemas.openxmlformats.org/officeDocument/2006/relationships/slide" Target="/ppt/slides/slide20.xml" Id="R117439611c6a42c9" /><Relationship Type="http://schemas.openxmlformats.org/officeDocument/2006/relationships/slide" Target="/ppt/slides/slide21.xml" Id="R06db70456c8f4878" /><Relationship Type="http://schemas.openxmlformats.org/officeDocument/2006/relationships/slide" Target="/ppt/slides/slide22.xml" Id="R173dcd88d8e146aa" /><Relationship Type="http://schemas.openxmlformats.org/officeDocument/2006/relationships/slide" Target="/ppt/slides/slide23.xml" Id="R47696a1a60504a6b" /><Relationship Type="http://schemas.openxmlformats.org/officeDocument/2006/relationships/slide" Target="/ppt/slides/slide24.xml" Id="R655a72a5fcfb471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c46e7c8643543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027f50fb55940b1" /><Relationship Type="http://schemas.openxmlformats.org/officeDocument/2006/relationships/notesMaster" Target="/ppt/notesMasters/notesMaster1.xml" Id="R8d2b4ef06de4430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0b15f4297d648ec" /><Relationship Type="http://schemas.openxmlformats.org/officeDocument/2006/relationships/notesMaster" Target="/ppt/notesMasters/notesMaster1.xml" Id="R8cc0fb91934a417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b158a95473e4726" /><Relationship Type="http://schemas.openxmlformats.org/officeDocument/2006/relationships/notesMaster" Target="/ppt/notesMasters/notesMaster1.xml" Id="Re866d1e07be44ee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b0325546a5c444f" /><Relationship Type="http://schemas.openxmlformats.org/officeDocument/2006/relationships/notesMaster" Target="/ppt/notesMasters/notesMaster1.xml" Id="R702ca3439bdf47b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d44467ab6c24cba" /><Relationship Type="http://schemas.openxmlformats.org/officeDocument/2006/relationships/notesMaster" Target="/ppt/notesMasters/notesMaster1.xml" Id="R6159ef0f019143c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a9f468583764a73" /><Relationship Type="http://schemas.openxmlformats.org/officeDocument/2006/relationships/notesMaster" Target="/ppt/notesMasters/notesMaster1.xml" Id="Rc3164238dd954dc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281eac6a350443c" /><Relationship Type="http://schemas.openxmlformats.org/officeDocument/2006/relationships/notesMaster" Target="/ppt/notesMasters/notesMaster1.xml" Id="R459dadeb95d64ea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26c753ca1d54c46" /><Relationship Type="http://schemas.openxmlformats.org/officeDocument/2006/relationships/notesMaster" Target="/ppt/notesMasters/notesMaster1.xml" Id="Rb76f5a00928a4b1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f9abbb34e584fe8" /><Relationship Type="http://schemas.openxmlformats.org/officeDocument/2006/relationships/notesMaster" Target="/ppt/notesMasters/notesMaster1.xml" Id="R62fcf890d271487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f73e52d8cbc43ca" /><Relationship Type="http://schemas.openxmlformats.org/officeDocument/2006/relationships/notesMaster" Target="/ppt/notesMasters/notesMaster1.xml" Id="Rbbfbb5c5a032433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f1e98d4c45e45d7" /><Relationship Type="http://schemas.openxmlformats.org/officeDocument/2006/relationships/notesMaster" Target="/ppt/notesMasters/notesMaster1.xml" Id="R4b9d27b649104b3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697bc9136ef40e1" /><Relationship Type="http://schemas.openxmlformats.org/officeDocument/2006/relationships/notesMaster" Target="/ppt/notesMasters/notesMaster1.xml" Id="Rcc2810ad1f4e476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df439ee6a924014" /><Relationship Type="http://schemas.openxmlformats.org/officeDocument/2006/relationships/notesMaster" Target="/ppt/notesMasters/notesMaster1.xml" Id="R8994a78949fc4ba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a9e94b4f5f144275" /><Relationship Type="http://schemas.openxmlformats.org/officeDocument/2006/relationships/notesMaster" Target="/ppt/notesMasters/notesMaster1.xml" Id="Recb7cc16c951413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4c73ae2e8964ae3" /><Relationship Type="http://schemas.openxmlformats.org/officeDocument/2006/relationships/notesMaster" Target="/ppt/notesMasters/notesMaster1.xml" Id="R6214f1561ddf438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d0de5471e6140f6" /><Relationship Type="http://schemas.openxmlformats.org/officeDocument/2006/relationships/notesMaster" Target="/ppt/notesMasters/notesMaster1.xml" Id="R56cccd980ca74a2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a23c414c5fb4a34" /><Relationship Type="http://schemas.openxmlformats.org/officeDocument/2006/relationships/notesMaster" Target="/ppt/notesMasters/notesMaster1.xml" Id="Rf05b62c3208f4a7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98a210d05ac48a0" /><Relationship Type="http://schemas.openxmlformats.org/officeDocument/2006/relationships/notesMaster" Target="/ppt/notesMasters/notesMaster1.xml" Id="R44121fe38401479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90ca1f7d95740b1" /><Relationship Type="http://schemas.openxmlformats.org/officeDocument/2006/relationships/notesMaster" Target="/ppt/notesMasters/notesMaster1.xml" Id="R0d463c6d83004f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eb9d9a81984c74" /><Relationship Type="http://schemas.openxmlformats.org/officeDocument/2006/relationships/notesMaster" Target="/ppt/notesMasters/notesMaster1.xml" Id="Rfce81f3fd5e248e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a7efac9ac86411e" /><Relationship Type="http://schemas.openxmlformats.org/officeDocument/2006/relationships/notesMaster" Target="/ppt/notesMasters/notesMaster1.xml" Id="R49adc0e3bf04467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83efee855949f0" /><Relationship Type="http://schemas.openxmlformats.org/officeDocument/2006/relationships/notesMaster" Target="/ppt/notesMasters/notesMaster1.xml" Id="R5e34df0df2ff49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3aa8f287c714469" /><Relationship Type="http://schemas.openxmlformats.org/officeDocument/2006/relationships/notesMaster" Target="/ppt/notesMasters/notesMaster1.xml" Id="Re2edfdeb09aa46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dc429074bf412f" /><Relationship Type="http://schemas.openxmlformats.org/officeDocument/2006/relationships/notesMaster" Target="/ppt/notesMasters/notesMaster1.xml" Id="R5c03427749544ac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the corporation from the problem it solves: productive assets and relationships must endure while investors, managers, workers, and creditors change. Corporate law creates a distinct asset and authority architecture.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private contracting is impossible. The point is that statutory entity law economizes on multilateral contracting, notice, and verification.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combination helps long-lived, asset-intensive projects. Market liquidity then depends on information and credible governance.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Formal allocations vary, but the core chain separates dispersed capital from operational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central tradeoff. Voluntary creditors can often adjust terms; involuntary tort victims cannot negotiate before exposure.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bank versus an accident victim. Even voluntary creditors have information and bargaining limits, but the institutional difference is important.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third problem keeps corporate law connected to tort, contract, and regulation. The firm is not a closed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portfolio idea central. Governance tools substitute and complement one another, and each can be gamed or made too rigid.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Fiduciary duties matter partly because contracts and statutes cannot enumerate every form of opportunism.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foreshadows the capstone's securities point. Disclosure can overwhelm or mislead, so quality, comparability, verification, and enforcement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stock price perfectly measures performance. These mechanisms are noisy and can encourage short horizons, but they add checks outside the boardroom.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begin with incorporation paperwork. Begin with continuity, capital lock-in, asset partitioning, and delegated authority.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classic thesis as a durable framing. Dispersed ownership changes monitoring incentives and creates room for managerial discretion.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Their review did not make agency costs disappear. It modeled the economist's response: translate an institutional claim into observable consequences and test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identify which actor owns what and which institution handles each conflict. This reinforces the architecture rather than a vocabulary list.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Apply this to a startup, public company, nonprofit, platform subsidiary, or family corporation. The audit should expose both scalability and risk shifting.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factory that must outlive investors. The form creates enormous productive capacity because law maintains continuity while participants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firm can exist without corporate form, and a corporation can own many contractual and organizational relationships. Keep Coase's boundary question separate from corporate-law architecture.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Coase's firm insight. Changes in technology, asset specificity, and measurement can move the boundary in either direction.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Alchian-Demsetz, Williamson, and Grossman-Hart intuitions at principles level. Each emphasizes a different reason simple spot contracting may fail.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bridge from incomplete contracts to governance. Control rights shape investment incentives precisely because not every future use is contractible.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entity as a focal point for claims, duties, authority, and records. It lowers the cost of multilateral contracting and succession.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conceptual correction is essential. A shareholder cannot walk into the factory and take a proportional slice of equipment.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both directions. Strong entity shielding supports continuity; limited liability supports diversified investment. Each also changes creditor and tort-victim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12: The Corporation as a Legal Technology (canonical project draft).</a:t>
            </a:r>
          </a:p>
          <a:p xmlns:a="http://schemas.openxmlformats.org/drawingml/2006/main">
            <a:r>
              <a:t>- Law and Economics project evidence ledger: evidence/ch12_corporation_as_legal_technology.md.</a:t>
            </a:r>
          </a:p>
          <a:p xmlns:a="http://schemas.openxmlformats.org/drawingml/2006/main">
            <a:r>
              <a:t>- Project-original accepted TikZ figure and QA asset: figures/ch12_corporation_as_legal_technology/.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b9f180ee74e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4a8fb8ee464654" /><Relationship Type="http://schemas.openxmlformats.org/officeDocument/2006/relationships/slideLayout" Target="/ppt/slideLayouts/slideLayout1.xml" Id="R1af93b1bf1444e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93b1bf1444e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2dfe1abf4576" /><Relationship Type="http://schemas.openxmlformats.org/officeDocument/2006/relationships/notesSlide" Target="/ppt/notesSlides/notesSlide1.xml" Id="R33dfcb39f26a4f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494204064219" /><Relationship Type="http://schemas.openxmlformats.org/officeDocument/2006/relationships/notesSlide" Target="/ppt/notesSlides/notesSlide10.xml" Id="Rc9d777aeed3648b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eae376b94de6" /><Relationship Type="http://schemas.openxmlformats.org/officeDocument/2006/relationships/notesSlide" Target="/ppt/notesSlides/notesSlide11.xml" Id="Rfe5f6aab0dad4eb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1967815f4d38" /><Relationship Type="http://schemas.openxmlformats.org/officeDocument/2006/relationships/notesSlide" Target="/ppt/notesSlides/notesSlide12.xml" Id="R43f49d88721046c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a443aa534d37" /><Relationship Type="http://schemas.openxmlformats.org/officeDocument/2006/relationships/notesSlide" Target="/ppt/notesSlides/notesSlide13.xml" Id="R81c5f3363c46465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26eb776db4761" /><Relationship Type="http://schemas.openxmlformats.org/officeDocument/2006/relationships/notesSlide" Target="/ppt/notesSlides/notesSlide14.xml" Id="Rad58188d672e45e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9567be234321" /><Relationship Type="http://schemas.openxmlformats.org/officeDocument/2006/relationships/notesSlide" Target="/ppt/notesSlides/notesSlide15.xml" Id="Rd5e6ad3ca09d493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f92d0255402d" /><Relationship Type="http://schemas.openxmlformats.org/officeDocument/2006/relationships/notesSlide" Target="/ppt/notesSlides/notesSlide16.xml" Id="R09d6ae13859e449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2ab2d4684cfa" /><Relationship Type="http://schemas.openxmlformats.org/officeDocument/2006/relationships/notesSlide" Target="/ppt/notesSlides/notesSlide17.xml" Id="R66f0815f8c744e3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ebdf476142a0" /><Relationship Type="http://schemas.openxmlformats.org/officeDocument/2006/relationships/notesSlide" Target="/ppt/notesSlides/notesSlide18.xml" Id="Rb8620027ff19445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6638751f49ce" /><Relationship Type="http://schemas.openxmlformats.org/officeDocument/2006/relationships/notesSlide" Target="/ppt/notesSlides/notesSlide19.xml" Id="R28493b245c74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d54134fe4ac6" /><Relationship Type="http://schemas.openxmlformats.org/officeDocument/2006/relationships/notesSlide" Target="/ppt/notesSlides/notesSlide2.xml" Id="R16569f352cd04a8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fe1f41c7f4858" /><Relationship Type="http://schemas.openxmlformats.org/officeDocument/2006/relationships/notesSlide" Target="/ppt/notesSlides/notesSlide20.xml" Id="R1890d9d0f430401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2d3662bce401c" /><Relationship Type="http://schemas.openxmlformats.org/officeDocument/2006/relationships/notesSlide" Target="/ppt/notesSlides/notesSlide21.xml" Id="R4a413ab81b8a42a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d803343ba459c" /><Relationship Type="http://schemas.openxmlformats.org/officeDocument/2006/relationships/notesSlide" Target="/ppt/notesSlides/notesSlide22.xml" Id="Ra2b99b15c69e4bc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6770a33db40d3" /><Relationship Type="http://schemas.openxmlformats.org/officeDocument/2006/relationships/notesSlide" Target="/ppt/notesSlides/notesSlide23.xml" Id="Re44ee6a6c56f4e4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4e0851ec4c4d" /><Relationship Type="http://schemas.openxmlformats.org/officeDocument/2006/relationships/notesSlide" Target="/ppt/notesSlides/notesSlide24.xml" Id="Rf444472dfbca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52ee2d46471d" /><Relationship Type="http://schemas.openxmlformats.org/officeDocument/2006/relationships/notesSlide" Target="/ppt/notesSlides/notesSlide3.xml" Id="R5a3dc48e8f73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1e5cfc014a82" /><Relationship Type="http://schemas.openxmlformats.org/officeDocument/2006/relationships/notesSlide" Target="/ppt/notesSlides/notesSlide4.xml" Id="Rd4bf5f094a80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dcd145e542b2" /><Relationship Type="http://schemas.openxmlformats.org/officeDocument/2006/relationships/notesSlide" Target="/ppt/notesSlides/notesSlide5.xml" Id="R50c7bab6ecad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7ec4f30d4ffa" /><Relationship Type="http://schemas.openxmlformats.org/officeDocument/2006/relationships/notesSlide" Target="/ppt/notesSlides/notesSlide6.xml" Id="Rdcb573c5d499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32ea1c9d4da1" /><Relationship Type="http://schemas.openxmlformats.org/officeDocument/2006/relationships/notesSlide" Target="/ppt/notesSlides/notesSlide7.xml" Id="R3d16a9bd22d4400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45a44ec04449" /><Relationship Type="http://schemas.openxmlformats.org/officeDocument/2006/relationships/notesSlide" Target="/ppt/notesSlides/notesSlide8.xml" Id="R7e882d8c13214d7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6202d00864428" /><Relationship Type="http://schemas.openxmlformats.org/officeDocument/2006/relationships/image" Target="/ppt/media/image.png" Id="R7408c5a7042e481c" /><Relationship Type="http://schemas.openxmlformats.org/officeDocument/2006/relationships/notesSlide" Target="/ppt/notesSlides/notesSlide9.xml" Id="R56b1eecae09b4b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DD4A63-AA63-48B0-82DC-00C8C524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614159-309B-431E-9F15-65A31606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Corporation as a Legal Technology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E5F1DA-B844-4031-96F6-80EE48A81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6E729C-88EC-4534-8DFF-5F8E6C1D1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F3CBB1-5BFC-4500-8CE0-1C907D5E9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CD5D1C-379A-4CA1-A26E-1E24B4ECD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052B8D-BB11-4E6D-84C4-42D92BD7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ENTITY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8A7BDA-1F34-4298-AF2F-EAB192E83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208A55-8118-49F4-99F2-736D04A41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CAPITAL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485BA4-B4F2-4039-ADBF-03C969119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EEBF59-CB92-4339-86E1-232102905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19049439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C2C98D-D1E2-4C75-8CB6-E53F286E6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E2AC5B-8A5E-406D-85EE-FE7FF47BB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106892-1A3E-43A4-9B65-373C46BFC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Contract alone cannot cheaply recreate the architecture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9E1B09-467A-4D2B-9373-57F71996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244E6E-246B-4DDE-9323-26C92EC6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6491D4-0897-4827-B511-9C24EDE37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2FE580-E6E9-4F3C-B29F-925A7694D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Without an entity, every investor exit, creditor claim, asset transfer, and authority change would require a web of coordinated agreements.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DB9AF5-CDB7-4006-90F7-ED0B842C3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Corporate law supplies standardized, durable rules that bind many changing participants.</a:t>
            </a:r>
          </a:p>
        </p:txBody>
      </p:sp>
    </p:spTree>
    <p:extLst>
      <p:ext uri="{BB962C8B-B14F-4D97-AF65-F5344CB8AC3E}">
        <p14:creationId xmlns:p14="http://schemas.microsoft.com/office/powerpoint/2010/main" val="1215973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055AFE-55A0-4D9D-9876-FFEFD7876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9125A4-E61C-4407-B2B7-5AA44C6A8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4084E6-5A27-4066-92A2-4BCAE5FD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Capital lock-in and transferable shares work together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C4890D-98F1-4D12-BFA2-E370708D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BEBB34-170B-49C0-9E62-F000028CE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91F592-8945-4B28-BD5F-31BCDCDF1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EC5886-0522-4A84-8BF5-06C99A4F4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LOCK-IN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AF1F9E-FB23-4B94-B384-D1D00C4BE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58C04E-4856-40DE-93C9-B5A1CAB85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Investors cannot individually withdraw productive assets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508E23-B5F0-4D4A-839C-72265859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AE0764-04E7-4EBB-8120-47B6B53B7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1F89BA-9005-47C5-8A25-E932FC8C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Investors can sell their own claims to others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8E99EE-3DDF-4BBE-A223-8436AAB1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CONTINUITY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D78C40-FD49-416E-A15C-31AEA96D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4B0E0A-7DE2-4B6D-B36C-374FE120F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The enterprise survives ownership turnover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F7A857-500E-4FA7-AF4F-6D047C4B3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Liquidity for investors need not require liquidation of the firm.</a:t>
            </a:r>
          </a:p>
        </p:txBody>
      </p:sp>
    </p:spTree>
    <p:extLst>
      <p:ext uri="{BB962C8B-B14F-4D97-AF65-F5344CB8AC3E}">
        <p14:creationId xmlns:p14="http://schemas.microsoft.com/office/powerpoint/2010/main" val="17063193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22E224-73FF-4125-BA9C-5B6E3F473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78B84F-E887-4A29-9AFE-1546546D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01DF75-AB85-427D-B7FD-2DB254A79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Delegated management makes scale possible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AB110F-279E-4083-8CB2-501BA6B5D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B8C60F-64FA-4915-B9FB-3C124FCFF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8FF216-820C-451F-85E9-F6CB2D525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B82586-CCB7-489F-A22F-08BD50F8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71715A-EC51-4A61-B4D3-EC0CCA21E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INVESTORS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70A683-8233-4EE1-B1EA-18E4CB66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Supply capital and elect or appoint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4E52C7-6540-4502-9F2D-8EEF1152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1B1626-7D07-4D41-9306-E5D5D076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CE0B3E-5B68-4B37-80D9-DE6D272B7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BOARD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2990F4-7829-4FDE-92DD-C752F2071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Oversees and delegates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1CE1E6-EC50-498F-97F3-FEDA97E2A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A46051-6A71-483B-BC6C-72AB99908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04BA42-8A38-4805-B04F-0B6E4E965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MANAGERS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80D038-E7B5-40D3-925A-BD397BFD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Direct operations and agents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2AD951-0145-4CA3-9722-2BA25405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7E2824-A33F-4D65-A122-A48A8416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E29776-33B0-40BD-AC18-E54D25AC2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FIRM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046E81-4013-4A9C-9617-0072DF09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Acts through authorized people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1D64A0-EB13-4583-836A-AD449F016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4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Delegation economizes on collective decision making and creates agency problems.</a:t>
            </a:r>
          </a:p>
        </p:txBody>
      </p:sp>
    </p:spTree>
    <p:extLst>
      <p:ext uri="{BB962C8B-B14F-4D97-AF65-F5344CB8AC3E}">
        <p14:creationId xmlns:p14="http://schemas.microsoft.com/office/powerpoint/2010/main" val="5355338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423ADF-1884-4105-84D0-1A20CE8A0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58A073-DE06-4C3C-A67C-D2A765EE2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4FD1E9-ADF1-4518-9EC8-DED590538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Limited liability supports investment and can shift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D8B1DF-E7DA-43EB-BF65-DB83BB5C4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1C68C3-9788-43CC-8BAA-0CA34AB6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340B21-A798-4AB4-B149-E13978936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56CA63-E64B-4D08-A92E-4AE1B7257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BENEFIT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92B048-D01F-45A8-A20F-04BA703C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EB4F70-FA25-44A9-ACB4-EBFA4984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Caps monitoring of other investors' wealth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652B78-FC2C-4546-94C9-4D83F9764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B2AC6F-715B-4382-83E9-CF42FD45F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Supports diversification and share transfer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935BEA-69A6-4EBA-8E63-8049E8A9F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B4128F-BD88-4E5D-B5AE-30A4AABCF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Simplifies valuation of claims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7155EC-8583-4CD5-AF2F-DAD761119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61CBA8-215A-4DB0-829C-67DDF3DAA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4A4240-F7DB-4E98-B951-A49E9A88F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A20150-B69E-4C72-B076-029DC79E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shift downside to creditors or victims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C2660F-5237-4A24-9FFE-5672CA5D6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0CA667-0205-4D6E-A1ED-95371E09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encourage risky activity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9BB838-8E67-4311-9D10-4E4A02040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3036B1-6DB4-48FB-B7A9-306D03C5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7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Makes capitalization and insurance important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25C55C-8D7F-4F7B-BC54-5625C18F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effect depends on who could bargain and price the risk beforehand.</a:t>
            </a:r>
          </a:p>
        </p:txBody>
      </p:sp>
    </p:spTree>
    <p:extLst>
      <p:ext uri="{BB962C8B-B14F-4D97-AF65-F5344CB8AC3E}">
        <p14:creationId xmlns:p14="http://schemas.microsoft.com/office/powerpoint/2010/main" val="90383145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80B078-1843-4AB6-ACB2-55DD5871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0B20E1-BA12-4B8A-86B7-22C60B7A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AADD83-E3F9-4CA2-9FFE-382E9F1A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Voluntary and involuntary creditors differ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B7FA79-6473-4BFB-964A-03249E4D3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7FF882-232A-47E6-BEB6-BD2D8B064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B9B5CD-7436-452F-A764-075730768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FDE635-3EE4-43F3-AF58-8339C4CB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VOLUNTARY CREDITOR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E7497A-3CCE-44BD-AFEE-EF8060F4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13C867-01BF-482D-9121-9B7534DB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investigate and price 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348AA9-666D-4E54-9B86-4F9201B4F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BA1951-2C16-4204-B87E-821DC982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demand collateral or covenants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85F90E-954B-447C-A06B-E5D03C9AA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B6DE48-1335-463A-9CC4-0BBE90DFE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diversify or refuse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BC40FC-C4BD-475C-BB93-28035AC58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945325-CE2F-45AD-8824-388C0705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INVOLUNTARY CLAIMANT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8D0FC6-CC70-42A5-9297-A00E6C9FF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23B286-1E9F-458A-BDAE-8F0FFE81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 ex ante bargain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99E044-DE7A-4523-AA2B-CDD9C117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51F339-97B7-4CAA-993A-345CAC99A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be unable to diversify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519126-1846-4364-8CAC-DB5F83D7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A09CCD-EC19-4622-A23F-0D540B0D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Faces insolvency after harm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D4E473-9A60-4034-B383-14DA4F4E3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8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case for unrestricted risk shifting is weaker when consent and pricing are absent.</a:t>
            </a:r>
          </a:p>
        </p:txBody>
      </p:sp>
    </p:spTree>
    <p:extLst>
      <p:ext uri="{BB962C8B-B14F-4D97-AF65-F5344CB8AC3E}">
        <p14:creationId xmlns:p14="http://schemas.microsoft.com/office/powerpoint/2010/main" val="98104835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9ABF8F-69F2-4C59-862C-BABCCEAAC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7C2A68-CEE4-4868-A65F-582DEFEF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A4409F-757A-46C5-8B8B-F286F2838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Delegation creates three agency problems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A64ADE-C8A0-437F-BD84-3F2F9D0D8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F58D41-3CE2-4061-8F49-7B5FBF21B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535408-4682-4BC0-99AE-90125078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AF57E4-9B6E-43B7-9D5D-F169205A3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MANAGERS VS SHAREHOLDERS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17A2F2-DCCE-47D5-BEAD-F866AE59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3E45BD-195B-4357-B29E-CF5448FF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Control without bearing the full residual consequence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1623A8-99BB-457D-B752-708D31573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CONTROLLER VS MINORITY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2F81D7-4BBB-40FD-8667-0CE99F27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FE074A-B77D-4A75-AAED-5284B0746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Private benefits and unequal treatment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FED298-E57A-4FFE-B75F-65AD19F99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FIRM VS OUTSIDERS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F511CC-67F9-4CD3-BFD0-C5184A59C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36027A-DB5B-4D5B-AFA1-01143D1A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Risk shifted to creditors, workers, customers, or victims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32DD7B-F935-4560-BCA7-608A822A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Corporate governance is broader than making managers maximize share price.</a:t>
            </a:r>
          </a:p>
        </p:txBody>
      </p:sp>
    </p:spTree>
    <p:extLst>
      <p:ext uri="{BB962C8B-B14F-4D97-AF65-F5344CB8AC3E}">
        <p14:creationId xmlns:p14="http://schemas.microsoft.com/office/powerpoint/2010/main" val="130783808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6453110-9589-448C-88C5-BCCC4F6F8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F5C0F7-351C-4F4C-B58D-9FCEF0948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1C6F99-10DA-4195-8EEA-4560EAD1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Governance is a portfolio of imperfect controls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194BF9-7F28-4C7D-B8C7-BB60F8E2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7F6012-CAED-4C16-BB32-FF8464CBF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CD65EE-83C4-4375-92F2-23A5C1FB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BDA58F-535E-4D4F-ABF6-1853599B9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335629-11D4-4330-A88D-1BEBD9F5F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Mechanism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0F5651-F952-480A-ACB8-1755C27F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764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B49E12-E028-4AA1-B218-D63E2AE9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7335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Information or incentive supplied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92CFD9-B136-45C5-8606-8DA3633C4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479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26F9AF-63F4-45E9-BFB7-8CDA480A9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050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Board and voting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17D510-28AE-49E2-B5FD-30AE514A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479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D6058F-A30B-4DEA-9F7F-423B3AE0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3050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Appointment, monitoring, and voice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C9282F-D8F8-4321-8E41-BE440D446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194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9AF6B4-3833-476B-AFB0-B5D332BA8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8765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Fiduciary duties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35F9A0-9D70-44CD-8A69-7766C2A5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8194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A91A7E-B41F-49A3-AD95-C52B3026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8765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Open-ended review of loyalty and care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ECCB78-38AA-4B28-9701-898297595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909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A23C3A-C7B3-45C5-A5C4-E9DCB68ED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4480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Disclosure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E57A1B-23C2-4F9D-9863-D22A86043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3909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511DA8-562F-4C1F-B6E1-8D44A31F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4480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Comparable information for investors and markets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7CE505-5B16-49BE-B556-420420D6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9624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8B4F0A-8E91-47B6-ADC1-C8B2124E7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0195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Compensation and ownership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E7D4B14-1B33-4753-953A-881C8541A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9624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C8C084-DF4A-4AF5-A908-A08BCF2B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0195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Align selected rewards with performance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CD7A39-A7E7-447E-96C8-12505313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5339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ED53E3-299A-4C40-BC7B-AC0145AE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5910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Debt and covenants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285D34-7BC8-43D0-8E5A-31D4E1A34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5339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3E244EB-1947-4EFA-A5BF-004438065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5910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Creditor monitoring and constraints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4ACD7A-923D-4132-A52A-B008EE9DC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1054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A702A04-9355-4A36-A0E9-48A449B7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5162550"/>
            <a:ext cx="356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Exit and takeover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328F1C9-3145-43AB-9100-5F47E9392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105400"/>
            <a:ext cx="6858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8AA43F5-4895-437C-B718-66659D2B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5162550"/>
            <a:ext cx="670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Market discipline on control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1F9BA21-8F09-4CEB-9795-41D2A6503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No single mechanism observes every margin or serves every stakeholder.</a:t>
            </a:r>
          </a:p>
        </p:txBody>
      </p:sp>
    </p:spTree>
    <p:extLst>
      <p:ext uri="{BB962C8B-B14F-4D97-AF65-F5344CB8AC3E}">
        <p14:creationId xmlns:p14="http://schemas.microsoft.com/office/powerpoint/2010/main" val="205179635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83D486A-50E9-47E8-9514-EDC470AA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B4D880-1B37-4E0D-97A7-9777FD5E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BF2D22-95B3-4808-B319-68EF78263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 and standards divide governance work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6F259B-6BCE-440E-A24F-7A02ECF48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32FFAB-6FD4-4D54-9657-B89D094F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7DB42D-AF81-4C14-A63D-966FEC81D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6A6F47-6030-4AAB-8B40-0A078193D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RULES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0B478E-543C-4A0A-9201-D07489BC4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B0ACCC-A880-4968-9208-49DACB31E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Clear procedures and voting thresholds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D2A79B-962A-4A30-AA18-D9D17B751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3C155E-5E6E-43F2-808C-4F1FA6151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Predictability and low decision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A5839C-A17E-46AB-B2B1-D5DBC7337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6AADF3-5090-4B64-81A6-6D99BFA25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be designed around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6D7FAE-ED38-444A-A032-13099D87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AB12F0-FE71-4910-A81E-8AD33FF22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STANDARDS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F296E4-82F6-4766-95D3-3D4C6A70E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3426E4-F76E-4BF9-8A86-376807EF1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Fiduciary review of context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132B32-90F0-46A4-96E2-AF36ECFE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66B0C7-EA92-475F-9B10-16F5225F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Adaptation to unforeseen conduct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9E6710-CF5E-45AA-B305-FEDE134E9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8826D2-7B1D-4D73-AD15-7801DA07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Uncertainty and litigation cost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0212A8-26EA-42E8-96E3-FD37F402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3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Corporate law combines standardized architecture with open-ended correction.</a:t>
            </a:r>
          </a:p>
        </p:txBody>
      </p:sp>
    </p:spTree>
    <p:extLst>
      <p:ext uri="{BB962C8B-B14F-4D97-AF65-F5344CB8AC3E}">
        <p14:creationId xmlns:p14="http://schemas.microsoft.com/office/powerpoint/2010/main" val="201184349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4AF05E-D2E0-4F54-8F5B-F9A26B3D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6A7CE0-E7CC-4224-8C2A-7B4AA8A9A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002392-888D-4A6A-A515-32213AE0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Disclosure makes transferable claims more credible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B22FB9-887B-4CD8-9182-5CD3DE54C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786C6D-614B-43E3-B0D9-7C9A05E13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D5AF16-4DF2-4D68-B607-AF349A569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5AF04A-5305-4809-9561-87D396533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Investors can trade without knowing managers personally when institutions produce, verify, and enforce comparable information.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D3535D-26FC-46AD-8470-4E361E91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Accounting, auditors, exchanges, analysts, liability, regulation, and courts form a complementary system.</a:t>
            </a:r>
          </a:p>
        </p:txBody>
      </p:sp>
    </p:spTree>
    <p:extLst>
      <p:ext uri="{BB962C8B-B14F-4D97-AF65-F5344CB8AC3E}">
        <p14:creationId xmlns:p14="http://schemas.microsoft.com/office/powerpoint/2010/main" val="197340030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90BECE-AE81-4F1D-B295-4072648F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D7C92D-98CE-4A11-97F7-8844EA9AE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22BBB7-B88E-4684-A3C4-CE51B027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Debt and exit add external discipline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A793FD-5D56-41D8-BA0E-871AF76D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C99C5F-F36E-4DFE-A557-5C899B8B9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9F6AAD-57E5-4632-B771-93E728B1B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60609D-1629-479D-BDB1-B66A26C82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DEBT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16DDAE-2619-4D9D-9215-36811FE6A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DA91BB-D2FF-47F5-9B20-1C45B7B0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Payment promises, covenants, collateral, and creditor monitoring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30A621-A4A0-4A5E-9BA6-AA1062A41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EXIT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127856-0D97-4441-AEBF-55DC041B0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A8B809-FB2B-421D-8D08-2D3204CD0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Share sales transmit information and permit investor reallocation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179D34-ED8E-4847-BD63-36B21719D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CONTROL MARKET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A309E5-406C-46A1-B6AB-D37FD03B3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751A78-99AF-4071-8BEA-AB22E2E9D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Poor performance can attract replacement bids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588279-686C-4813-AA3A-AF59ED19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4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Market discipline depends on information, liquidity, and credible transfer of control.</a:t>
            </a:r>
          </a:p>
        </p:txBody>
      </p:sp>
    </p:spTree>
    <p:extLst>
      <p:ext uri="{BB962C8B-B14F-4D97-AF65-F5344CB8AC3E}">
        <p14:creationId xmlns:p14="http://schemas.microsoft.com/office/powerpoint/2010/main" val="3031160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72460D-F585-4502-8580-7FAD8FEB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40D48B-C794-486D-ACA6-DF61B02B9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D24021-44F7-4486-B793-C82D94D1B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factory must outlive its investors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8224B6-C4BD-4DD3-8762-2985F054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9AE37C-3769-4537-AC4B-44BD9C97F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88CC70-1BA6-4D76-AD96-BBBF8F1D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68FAD4-75A0-4B7A-A622-C02DE756F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6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manufacturing project requires durable assets, specialized managers, workers, creditors, and investors who enter and leave at different times.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090E9D-10BA-4B2C-8201-D291CA18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COORDINATION NEED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380CB-633F-4BC4-AD4A-2748F90CC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49B184-D552-4390-A3BB-3CBFF1713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Keep assets together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065040-2718-4CB9-8DD9-58D6D281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325651-E011-4059-9286-90AD280E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Delegate decisions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BC0606-26EC-4B67-8DA8-A5286576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B6A209-6E76-47C7-B7BA-8AF42C591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Raise long-term capital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132917-8114-4C9E-A1C4-C6262988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C57906-048C-46BB-AD3A-7115901F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GOVERNANCE PROBLEM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202E28-473B-4BDF-848C-AD77D723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C4FE5E-FD40-408B-B165-94E896452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Monitor managers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626FD6-3FAE-4070-8CEE-426E6DDB2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312DF1-676B-416F-8197-6B9A76D07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 creditors and outsiders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35D51C-0F29-4F41-A699-54F54F90C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4F91F3-67F0-4312-A373-A7C91616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Permit investor exit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A8030B4-F6B5-4D83-B609-7BEFFF98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legal architecture lets the enterprise persist?</a:t>
            </a:r>
          </a:p>
        </p:txBody>
      </p:sp>
    </p:spTree>
    <p:extLst>
      <p:ext uri="{BB962C8B-B14F-4D97-AF65-F5344CB8AC3E}">
        <p14:creationId xmlns:p14="http://schemas.microsoft.com/office/powerpoint/2010/main" val="81213408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1FB651-3A13-44B1-9879-7F4746AC5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F2C87B-68CE-4B7E-B7F3-DA9A5288B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D675A4-1975-487D-80EB-CDF8AA8BE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6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Berle and Means identified separation of ownership and control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CE8CF7-ED3A-42B0-86FE-E295267F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7D4333-2A59-497D-BF2E-2FCA401C4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4124B2-2AD6-412F-9902-96055FC4F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B7CF3B-D6A4-4F45-95A5-A0C0874C5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Large public corporations dispersed share ownership while concentrating practical control in managers.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3DD20C-ED2F-42F2-83F8-AD852D48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observation made managerial accountability a central problem of corporate governance.</a:t>
            </a:r>
          </a:p>
        </p:txBody>
      </p:sp>
    </p:spTree>
    <p:extLst>
      <p:ext uri="{BB962C8B-B14F-4D97-AF65-F5344CB8AC3E}">
        <p14:creationId xmlns:p14="http://schemas.microsoft.com/office/powerpoint/2010/main" val="71029007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4604A6-91ED-4A20-8AD6-FD6AB6218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914235-0BDC-4147-9B9C-8B003E3E1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B4D509-EC04-4D10-AE0E-3BD500FAC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35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Stigler and Friedland asked whether market outcomes revealed the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BC29C3-AC95-44CF-A1EF-79EB7CA1A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62893A-4AD2-4AA7-9075-BEB0BF7BE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0EB278-6AEA-468F-8A44-0DF25E458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EAC243-9D79-4945-AB3B-4AEF6258A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BERLE-MEANS CONCERN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145A3B-966C-4B53-A8DF-CD6C3428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2C5853-4748-4B6B-AC2D-C71015821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Managerial control can diverge from investors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5083E1-A5DC-4B69-B181-77FF09579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5D2167-336A-4828-B997-B2B89EC4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Formal governance may be weak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DCEB43-B855-41A2-BF05-E31AD876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DB7C83-764A-4FEE-9BF1-1BEA33482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Large firms concentrate authority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436D31-3443-48E1-995A-518F2F2D6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F6C611-1C37-4AAA-9029-BF6767C33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STIGLER-FRIEDLAND TEST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30663A-8C17-4478-AEA9-CE662AA8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8CD196-3BFE-4A30-ABA6-F13E3869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Look for performance differences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6FF9C8-F49F-42A9-9C5B-ECD6D0359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8A23AD-916A-4FD6-9889-96A81B99B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2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Ask what markets and institutions already constrain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28E7D6E-628B-4C8D-8EB3-936ED4A7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A3E126-76C7-49E8-A6E3-E4DB99610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Treat governance claims as empirical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D2CB63-C24F-445E-8F82-3179995D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persuasive mechanism still needs evidence about magnitude and institutional substitutes.</a:t>
            </a:r>
          </a:p>
        </p:txBody>
      </p:sp>
    </p:spTree>
    <p:extLst>
      <p:ext uri="{BB962C8B-B14F-4D97-AF65-F5344CB8AC3E}">
        <p14:creationId xmlns:p14="http://schemas.microsoft.com/office/powerpoint/2010/main" val="212139508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5E7219-0C10-42A7-9CB7-2D876831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B94D5C-F936-40A6-AD7C-44BBD854D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169BFC-C223-4AA8-BCF4-7F87BA1A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Return to Factory Corp.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59318F-A496-425C-B022-7B484269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78CEA3-B507-443B-9211-02104FCF8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2096B2-B3A7-417A-A537-02A6955F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972695-6919-4A7D-86B1-A459DBBA9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1D8D65-BA60-4445-ACC1-4356AFD97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ENTITY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3CF5CB-34C0-40E8-90A2-C4ED5405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Owns the machines and contracts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251DD4-309B-46AB-BC0E-E192CC51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AB95CE-2555-4998-BFC8-6DA5FF88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1CDA0B-4CEF-40AB-A1AF-18EC177D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CAPITAL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01D03D-3FAB-44DB-9D11-50609891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Shares and debt finance the pool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D5E5EA-FAC2-493E-98B5-2FC36EE2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8FF0B9-EF2F-41F5-90EA-F9971E6C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1EE05A-B685-4EEB-8B5A-C297141A0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AUTHORITY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D37DCE-8DE2-4A90-80BE-30477EEF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Board and managers direct use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66793B-0FD6-413A-BB00-CE87DD363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5002B3-B4C0-4520-BB3E-194607DCF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F35117-DA57-45F7-92D8-55B53080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E6A622-81A3-45EE-852B-AE317F44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Law and markets monitor discretion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47C68D-4DB6-4242-B7B5-A6046152C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1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corporation scales productive cooperation by separating assets, claims, and control.</a:t>
            </a:r>
          </a:p>
        </p:txBody>
      </p:sp>
    </p:spTree>
    <p:extLst>
      <p:ext uri="{BB962C8B-B14F-4D97-AF65-F5344CB8AC3E}">
        <p14:creationId xmlns:p14="http://schemas.microsoft.com/office/powerpoint/2010/main" val="1559561744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5A6C54-2366-407E-A524-E22E112F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EF7246-C9A0-4E10-AB3F-022C2EA90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5E4DBA-DCFE-447D-911A-14C84D6A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corporate-architecture audit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86FCAE-4816-4024-BDE6-CF5F80DF3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12A9C1-466C-4F97-BA55-D84D25D09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00B984-84CA-4E96-84F3-6C9C6F2E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E7ED04-76E1-4962-8049-BE4CF862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40D342-B56E-4EB2-87BC-A5DDECC65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Identify the entity and the assets it owns.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9D9BDB-D37E-4E68-B491-11A24FE3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765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D554B2-C2A6-4ECD-AB1E-599B17AED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860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Map shareholder, creditor, manager, worker, and third-party claims.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C58914-710B-486B-A7F8-1E0835220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622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827911-A76C-427E-B436-085D6E9EC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97180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Locate residual control and delegated authority.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BFF6E3-8EF1-4CC1-B045-D29001D9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480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F85274-0177-400C-B92F-35CE7DF8F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5757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Trace entity shielding and limited liability in both directions.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974B73-6AED-44F4-8375-4EDB6F545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338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2612AF-E707-46B7-89FE-95E60F0C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433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Identify each agency problem and available governance mechanism.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8DD46A-F23C-459E-AF4B-F61ECA01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196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06A102-0C56-45C1-B6FB-9DFB3495D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291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Ask who can bargain, verify information, insure, and obtain a remedy.</a:t>
            </a:r>
          </a:p>
        </p:txBody>
      </p:sp>
    </p:spTree>
    <p:extLst>
      <p:ext uri="{BB962C8B-B14F-4D97-AF65-F5344CB8AC3E}">
        <p14:creationId xmlns:p14="http://schemas.microsoft.com/office/powerpoint/2010/main" val="101857311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2BA93C-5225-405D-8B14-F033DCFE5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A2A2BA-75AC-42D7-86C7-A50C04F89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946A53-52CB-4DB9-9DF0-69CF7D16D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1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corporation is legal infrastructure for durable organization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75AAB7-B824-4EFC-B5B0-ABB7FC2CF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BDD706-8FE1-42F9-AD51-4BE3904E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05E1A8-1034-48AB-B2D2-7AAD51D1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9BEB4D-FC4E-46F9-AFB1-E16C2134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D32D17-9212-4D69-8C14-1AEBF9D4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place the transaction inside a firm?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432229-9DB5-432D-BACC-5AAA163DC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49E08A-E736-4DD9-9A35-1F80F487F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use a separate legal entity?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C715C9-9D26-4B2A-A327-203B8F524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AA6A77-C07E-4B95-9020-C10E95D7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Who owns assets, shares, and residual claims?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9A229F-A808-4295-AF2F-F8A1581B1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C0DC56-3C1F-4A6A-A0EB-8FA13ED34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 asset partitioning and limited liability change risk?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C650F1-8F4B-4670-B59F-0AAC9B70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4E630-32A7-469F-8DC9-4B8318876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agency problems follow from delegation?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339D22-F45B-47D2-B0D8-CE04D79D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796144-1F89-43C2-AE8D-18773863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governance portfolio makes the architecture credible?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C62CA6-6961-41B6-9C03-302C7C82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2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Corporate law makes assets stable, claims transferable, and authority governable.</a:t>
            </a:r>
          </a:p>
        </p:txBody>
      </p:sp>
    </p:spTree>
    <p:extLst>
      <p:ext uri="{BB962C8B-B14F-4D97-AF65-F5344CB8AC3E}">
        <p14:creationId xmlns:p14="http://schemas.microsoft.com/office/powerpoint/2010/main" val="16193128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62B271-27A2-468A-83E8-4135536D4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2CB3E0-905B-4AA2-922B-B7F46B1C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4C003F-D207-45F7-9532-F781F628E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Markets, firms, and corporations are different layers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D777C6-BF1D-4A00-8138-12A05CB0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765CCD-D009-4BA4-AA22-87CE1463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A2662B-7F66-4A59-A956-3DA86957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C8CCEF-9107-4DC1-97F1-34254E3C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MARKET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D385B1-4831-422B-96B9-ABA015D78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3F9347-D25C-4CDA-87EB-18998BF8B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Coordinates through prices and contracts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0FDF0F-8CAC-46D8-A262-D03578734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FIRM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AEC687-B7B9-4D8A-B86E-7E3402621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21D400-EAF6-4CB4-AAAE-B06B421CB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Coordinates some transactions through authority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9D6C6F-F02A-47BC-B2CC-7EA58F138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CORPORATION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C1A25E-8699-4C56-80B5-D2644960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B47BE1-C930-4568-A1CB-363F985B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Supplies legal personhood, assets, authority, and investor claims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7C72E4-88FA-4AC6-BEBD-87DA2C59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firm is an economic organization; a corporation is one legal technology for organizing it.</a:t>
            </a:r>
          </a:p>
        </p:txBody>
      </p:sp>
    </p:spTree>
    <p:extLst>
      <p:ext uri="{BB962C8B-B14F-4D97-AF65-F5344CB8AC3E}">
        <p14:creationId xmlns:p14="http://schemas.microsoft.com/office/powerpoint/2010/main" val="81886870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F043B5-6021-4223-BC58-A6D80655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C46FA4-2727-4E84-9F38-BB424AFFA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EED85F-3391-4A78-9D50-F780CD71B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Put a transaction inside when hierarchy costs less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17045E-8748-4DD2-831F-261F3369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74A36D-2BA6-4CE4-A2FC-C0089E3A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70CCCE-4BC2-4411-A92A-B6FA938D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E442AC-B5E9-4EF8-8F33-C26F91232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MARKET COORDINATION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3A1992-7286-4887-ADEC-53449A9A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BD08BB-DE78-498A-A9F3-5274B5CDF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Search and bargain repeatedly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EB82C1-904B-4EBA-9636-6C27E0F5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4128F7-B990-4051-AA75-82CB7DF1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prices and external contracts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50A374-2D3E-482C-BA09-52E3D97A4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A8CC5F-98FD-49D9-89A8-C841F851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Strong external incentives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6FF66D-6609-4AA9-8788-5052F7E33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1D2D8E-093B-48F0-9E04-86E64C077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INTERNAL COORDINATION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8878B2-7B97-478F-BA13-8D12E1F9F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9D7357-7671-4C12-A820-FEC35B7D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Direct and adapt through authority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8B20CD-A9A6-46EA-924D-B6AFF6B8C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40A8A0-C373-45F5-A0DC-5F2C7B3AA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Share information and assets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7099EE-2C79-430C-BF5F-82ACD9789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5E1389-E996-43EA-B565-5E69371E5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Creates bureaucracy and agency cost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FE7320-3603-4266-A4F8-C2A698523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5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firm boundary compares coordination costs, not markets with costless planning.</a:t>
            </a:r>
          </a:p>
        </p:txBody>
      </p:sp>
    </p:spTree>
    <p:extLst>
      <p:ext uri="{BB962C8B-B14F-4D97-AF65-F5344CB8AC3E}">
        <p14:creationId xmlns:p14="http://schemas.microsoft.com/office/powerpoint/2010/main" val="312020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072ED8-AAC3-425C-8FCF-562083F1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349680-95AB-4E3E-A763-85F468337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382FD8-E295-4C02-A62E-BABA86BF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Several mechanisms favor organization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274F6A-E34D-494C-AFE8-6DB7C8AD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E8AEFC-755F-41E4-AF78-8EEF7311A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F0649A-81A7-467C-9950-3A3EE85AB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FB4C6B-A7DE-46CB-8E2C-8E00A7969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TEAM PRODUCTION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BFADBF-BE75-4AB5-B00C-455556A4D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64158E-91B7-476A-9893-B5D6A4FB5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Joint output makes individual contribution hard to measure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BBD3D4-64C8-459D-8E18-0EFD30C9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ASSET SPECIFICITY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7EF2FD-6317-4836-9968-ED715992D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92FFD2-0898-44DE-894D-86BFD4C12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Specialized investment creates bargaining vulnerability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5DF12F-4370-4796-9CAB-F101392E8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INCOMPLETE CONTRACTS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153E3D-137C-4EC5-B50E-9999012F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11F154-857B-4DFC-88A7-24F75DC4D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Future decisions cannot all be specified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F82CC3-F263-485E-BF0D-D19772FC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Authority can economize on bargaining while requiring monitoring of the authority holder.</a:t>
            </a:r>
          </a:p>
        </p:txBody>
      </p:sp>
    </p:spTree>
    <p:extLst>
      <p:ext uri="{BB962C8B-B14F-4D97-AF65-F5344CB8AC3E}">
        <p14:creationId xmlns:p14="http://schemas.microsoft.com/office/powerpoint/2010/main" val="19758089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F372EB-C5C1-4C5A-9A7E-96AC041C7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BEF64E-D659-4E78-AC11-6B6E4D9CE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187852-D3AA-4DBA-BD44-E6028057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Residual control matters when contracts run out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408D62-AA80-405F-BBDA-FC4633391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5319D8-5932-480C-9466-2AF7693A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68F384-EC57-444E-A0B1-39FD1F14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4CE529-9C69-46E7-AA09-E07C1F12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Ownership and organizational authority determine who decides in states the agreement did not specify.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1A0642-CEE8-40AC-AD99-3BD613378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holder of residual control can adapt assets and also extract value from dependent parties.</a:t>
            </a:r>
          </a:p>
        </p:txBody>
      </p:sp>
    </p:spTree>
    <p:extLst>
      <p:ext uri="{BB962C8B-B14F-4D97-AF65-F5344CB8AC3E}">
        <p14:creationId xmlns:p14="http://schemas.microsoft.com/office/powerpoint/2010/main" val="17188454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590600-D0E2-46CD-BE4D-88618900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3F5376-9662-44E3-AE73-C9AC4213E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F2940F-BEC3-486B-A6CD-8DAA186BF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Corporate law creates a separate legal person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4521A9-8D44-48F3-9D8D-48A868C81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D90554-5912-4B55-8D0B-71410810C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5846D7-BF61-4480-9D6C-02FA2C93C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358721-86F5-448D-A86A-3329FAA7B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entity can own assets, contract, sue, be sued, and continue despite changes in investors.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4B57A0-5C6A-49F2-92CC-D48AEBC7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Legal personhood is an institutional tool for attribution and continuity, not a claim that the corporation is biologically human.</a:t>
            </a:r>
          </a:p>
        </p:txBody>
      </p:sp>
    </p:spTree>
    <p:extLst>
      <p:ext uri="{BB962C8B-B14F-4D97-AF65-F5344CB8AC3E}">
        <p14:creationId xmlns:p14="http://schemas.microsoft.com/office/powerpoint/2010/main" val="11536328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144346-E1AB-4F61-A6C9-2B5B21FB4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F84E32-D761-4788-A58F-7CA54B607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DC8642-F904-4F46-B3CA-6F5C3FDA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Shareholders own shares, not the factory's machines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84F339-A6D4-42B2-9533-041B3079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14026F-9633-4E93-A97B-27DED4021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79CC70-1438-4EF3-847C-F307726B9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419426-52D5-4256-81A9-2E0F2A121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corporation owns its productive assets; shareholders hold transferable claims with governance and financial rights.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9CCD6E-0DBE-4F88-ABDE-543AD6DE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This separation allows the asset pool to remain intact while investors enter and leave.</a:t>
            </a:r>
          </a:p>
        </p:txBody>
      </p:sp>
    </p:spTree>
    <p:extLst>
      <p:ext uri="{BB962C8B-B14F-4D97-AF65-F5344CB8AC3E}">
        <p14:creationId xmlns:p14="http://schemas.microsoft.com/office/powerpoint/2010/main" val="18558807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46E4BC-C055-426C-B931-AA82FB85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BC6080-1F09-4FE9-9523-18462339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83670A-9A8F-4492-96FE-9ACE854F8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Asset partitioning creates two legally distinct pools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241F63-61EA-43D9-B380-DE5A48108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5E6F10-6A32-4A87-8663-B2C1CBB77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46E3B6-BD9F-45F6-BE14-CAEBC45BF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08c5a7042e481c"/>
          <a:stretch xmlns:a="http://schemas.openxmlformats.org/drawingml/2006/main"/>
        </p:blipFill>
        <p:spPr>
          <a:xfrm xmlns:a="http://schemas.openxmlformats.org/drawingml/2006/main">
            <a:off x="2364465" y="1352550"/>
            <a:ext cx="7463070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E55112-7EFD-4ECF-8741-F85313DDB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Entity shielding protects the firm from owners' creditors; limited liability protects owners from firm creditors.</a:t>
            </a:r>
          </a:p>
        </p:txBody>
      </p:sp>
    </p:spTree>
    <p:extLst>
      <p:ext uri="{BB962C8B-B14F-4D97-AF65-F5344CB8AC3E}">
        <p14:creationId xmlns:p14="http://schemas.microsoft.com/office/powerpoint/2010/main" val="3914207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2026-08-02T15:20:36.9770000Z</dcterms:created>
  <dcterms:modified xsi:type="dcterms:W3CDTF">2026-08-02T15:20:36.9770000Z</dcterms:modified>
</coreProperties>
</file>