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0c030f1b96e9438d" /><Relationship Type="http://schemas.openxmlformats.org/officeDocument/2006/relationships/extended-properties" Target="/docProps/app.xml" Id="R863e21795b6d4475" /><Relationship Type="http://schemas.openxmlformats.org/officeDocument/2006/relationships/officeDocument" Target="/ppt/presentation.xml" Id="R3bca1197d4f14517" /></Relationships>
</file>

<file path=ppt/presentation.xml><?xml version="1.0" encoding="utf-8"?>
<p:presentation xmlns:p="http://schemas.openxmlformats.org/presentationml/2006/main">
  <p:sldMasterIdLst>
    <p:sldMasterId xmlns:r="http://schemas.openxmlformats.org/officeDocument/2006/relationships" id="2147483648" r:id="R0b9c8f959d754362"/>
  </p:sldMasterIdLst>
  <p:notesMasterIdLst>
    <p:notesMasterId xmlns:r="http://schemas.openxmlformats.org/officeDocument/2006/relationships" r:id="R230cde500a964255"/>
  </p:notesMasterIdLst>
  <p:sldIdLst>
    <p:sldId xmlns:r="http://schemas.openxmlformats.org/officeDocument/2006/relationships" id="256" r:id="R1ce376cc89964902"/>
    <p:sldId xmlns:r="http://schemas.openxmlformats.org/officeDocument/2006/relationships" id="257" r:id="R5b4de88d72a347ed"/>
    <p:sldId xmlns:r="http://schemas.openxmlformats.org/officeDocument/2006/relationships" id="258" r:id="Rb4c7227ca59e4de4"/>
    <p:sldId xmlns:r="http://schemas.openxmlformats.org/officeDocument/2006/relationships" id="259" r:id="R1a12084000744238"/>
    <p:sldId xmlns:r="http://schemas.openxmlformats.org/officeDocument/2006/relationships" id="260" r:id="R79134be1dfaf47b3"/>
    <p:sldId xmlns:r="http://schemas.openxmlformats.org/officeDocument/2006/relationships" id="261" r:id="R737fdb5261cf47d5"/>
    <p:sldId xmlns:r="http://schemas.openxmlformats.org/officeDocument/2006/relationships" id="262" r:id="R90953c5886954703"/>
    <p:sldId xmlns:r="http://schemas.openxmlformats.org/officeDocument/2006/relationships" id="263" r:id="R71568a213ffa43fa"/>
    <p:sldId xmlns:r="http://schemas.openxmlformats.org/officeDocument/2006/relationships" id="264" r:id="Ra3d46e78b4174278"/>
    <p:sldId xmlns:r="http://schemas.openxmlformats.org/officeDocument/2006/relationships" id="265" r:id="Rd24761029bee4557"/>
    <p:sldId xmlns:r="http://schemas.openxmlformats.org/officeDocument/2006/relationships" id="266" r:id="Rba2e240e3cc149f8"/>
    <p:sldId xmlns:r="http://schemas.openxmlformats.org/officeDocument/2006/relationships" id="267" r:id="R137c28e1500042d6"/>
    <p:sldId xmlns:r="http://schemas.openxmlformats.org/officeDocument/2006/relationships" id="268" r:id="Rdfc06a3cd3e14349"/>
    <p:sldId xmlns:r="http://schemas.openxmlformats.org/officeDocument/2006/relationships" id="269" r:id="Re2a1ca4eda5d4195"/>
    <p:sldId xmlns:r="http://schemas.openxmlformats.org/officeDocument/2006/relationships" id="270" r:id="R61c0f5162b9048f0"/>
    <p:sldId xmlns:r="http://schemas.openxmlformats.org/officeDocument/2006/relationships" id="271" r:id="R1140c20547d9448a"/>
    <p:sldId xmlns:r="http://schemas.openxmlformats.org/officeDocument/2006/relationships" id="272" r:id="Rcb3795e74de24419"/>
    <p:sldId xmlns:r="http://schemas.openxmlformats.org/officeDocument/2006/relationships" id="273" r:id="Rb296f452cf7c440b"/>
    <p:sldId xmlns:r="http://schemas.openxmlformats.org/officeDocument/2006/relationships" id="274" r:id="Re798f445753343ac"/>
    <p:sldId xmlns:r="http://schemas.openxmlformats.org/officeDocument/2006/relationships" id="275" r:id="R34632a6fa6344738"/>
    <p:sldId xmlns:r="http://schemas.openxmlformats.org/officeDocument/2006/relationships" id="276" r:id="Raaab1e296e1d43b8"/>
    <p:sldId xmlns:r="http://schemas.openxmlformats.org/officeDocument/2006/relationships" id="277" r:id="Rf3ff897527074301"/>
    <p:sldId xmlns:r="http://schemas.openxmlformats.org/officeDocument/2006/relationships" id="278" r:id="R286fcf02b64c4578"/>
    <p:sldId xmlns:r="http://schemas.openxmlformats.org/officeDocument/2006/relationships" id="279" r:id="Rf8299b82e28449ee"/>
    <p:sldId xmlns:r="http://schemas.openxmlformats.org/officeDocument/2006/relationships" id="280" r:id="Rb75b84f493644293"/>
    <p:sldId xmlns:r="http://schemas.openxmlformats.org/officeDocument/2006/relationships" id="281" r:id="Rab6beffdd43f4f7d"/>
    <p:sldId xmlns:r="http://schemas.openxmlformats.org/officeDocument/2006/relationships" id="282" r:id="R58b4f8f1b9324637"/>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38c813c663634cf6" /><Relationship Type="http://schemas.openxmlformats.org/officeDocument/2006/relationships/slideMaster" Target="/ppt/slideMasters/slideMaster1.xml" Id="R0b9c8f959d754362" /><Relationship Type="http://schemas.openxmlformats.org/officeDocument/2006/relationships/notesMaster" Target="/ppt/notesMasters/notesMaster1.xml" Id="R230cde500a964255" /><Relationship Type="http://schemas.openxmlformats.org/officeDocument/2006/relationships/presProps" Target="/ppt/presProps.xml" Id="Rf2140b60e0a948f3" /><Relationship Type="http://schemas.openxmlformats.org/officeDocument/2006/relationships/tableStyles" Target="/ppt/tableStyles.xml" Id="R86be933d0c7140fa" /><Relationship Type="http://schemas.openxmlformats.org/officeDocument/2006/relationships/slide" Target="/ppt/slides/slide1.xml" Id="R1ce376cc89964902" /><Relationship Type="http://schemas.openxmlformats.org/officeDocument/2006/relationships/slide" Target="/ppt/slides/slide2.xml" Id="R5b4de88d72a347ed" /><Relationship Type="http://schemas.openxmlformats.org/officeDocument/2006/relationships/slide" Target="/ppt/slides/slide3.xml" Id="Rb4c7227ca59e4de4" /><Relationship Type="http://schemas.openxmlformats.org/officeDocument/2006/relationships/slide" Target="/ppt/slides/slide4.xml" Id="R1a12084000744238" /><Relationship Type="http://schemas.openxmlformats.org/officeDocument/2006/relationships/slide" Target="/ppt/slides/slide5.xml" Id="R79134be1dfaf47b3" /><Relationship Type="http://schemas.openxmlformats.org/officeDocument/2006/relationships/slide" Target="/ppt/slides/slide6.xml" Id="R737fdb5261cf47d5" /><Relationship Type="http://schemas.openxmlformats.org/officeDocument/2006/relationships/slide" Target="/ppt/slides/slide7.xml" Id="R90953c5886954703" /><Relationship Type="http://schemas.openxmlformats.org/officeDocument/2006/relationships/slide" Target="/ppt/slides/slide8.xml" Id="R71568a213ffa43fa" /><Relationship Type="http://schemas.openxmlformats.org/officeDocument/2006/relationships/slide" Target="/ppt/slides/slide9.xml" Id="Ra3d46e78b4174278" /><Relationship Type="http://schemas.openxmlformats.org/officeDocument/2006/relationships/slide" Target="/ppt/slides/slide10.xml" Id="Rd24761029bee4557" /><Relationship Type="http://schemas.openxmlformats.org/officeDocument/2006/relationships/slide" Target="/ppt/slides/slide11.xml" Id="Rba2e240e3cc149f8" /><Relationship Type="http://schemas.openxmlformats.org/officeDocument/2006/relationships/slide" Target="/ppt/slides/slide12.xml" Id="R137c28e1500042d6" /><Relationship Type="http://schemas.openxmlformats.org/officeDocument/2006/relationships/slide" Target="/ppt/slides/slide13.xml" Id="Rdfc06a3cd3e14349" /><Relationship Type="http://schemas.openxmlformats.org/officeDocument/2006/relationships/slide" Target="/ppt/slides/slide14.xml" Id="Re2a1ca4eda5d4195" /><Relationship Type="http://schemas.openxmlformats.org/officeDocument/2006/relationships/slide" Target="/ppt/slides/slide15.xml" Id="R61c0f5162b9048f0" /><Relationship Type="http://schemas.openxmlformats.org/officeDocument/2006/relationships/slide" Target="/ppt/slides/slide16.xml" Id="R1140c20547d9448a" /><Relationship Type="http://schemas.openxmlformats.org/officeDocument/2006/relationships/slide" Target="/ppt/slides/slide17.xml" Id="Rcb3795e74de24419" /><Relationship Type="http://schemas.openxmlformats.org/officeDocument/2006/relationships/slide" Target="/ppt/slides/slide18.xml" Id="Rb296f452cf7c440b" /><Relationship Type="http://schemas.openxmlformats.org/officeDocument/2006/relationships/slide" Target="/ppt/slides/slide19.xml" Id="Re798f445753343ac" /><Relationship Type="http://schemas.openxmlformats.org/officeDocument/2006/relationships/slide" Target="/ppt/slides/slide20.xml" Id="R34632a6fa6344738" /><Relationship Type="http://schemas.openxmlformats.org/officeDocument/2006/relationships/slide" Target="/ppt/slides/slide21.xml" Id="Raaab1e296e1d43b8" /><Relationship Type="http://schemas.openxmlformats.org/officeDocument/2006/relationships/slide" Target="/ppt/slides/slide22.xml" Id="Rf3ff897527074301" /><Relationship Type="http://schemas.openxmlformats.org/officeDocument/2006/relationships/slide" Target="/ppt/slides/slide23.xml" Id="R286fcf02b64c4578" /><Relationship Type="http://schemas.openxmlformats.org/officeDocument/2006/relationships/slide" Target="/ppt/slides/slide24.xml" Id="Rf8299b82e28449ee" /><Relationship Type="http://schemas.openxmlformats.org/officeDocument/2006/relationships/slide" Target="/ppt/slides/slide25.xml" Id="Rb75b84f493644293" /><Relationship Type="http://schemas.openxmlformats.org/officeDocument/2006/relationships/slide" Target="/ppt/slides/slide26.xml" Id="Rab6beffdd43f4f7d" /><Relationship Type="http://schemas.openxmlformats.org/officeDocument/2006/relationships/slide" Target="/ppt/slides/slide27.xml" Id="R58b4f8f1b9324637"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c42e5a353ad14f09"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2be2c190544c4825" /><Relationship Type="http://schemas.openxmlformats.org/officeDocument/2006/relationships/notesMaster" Target="/ppt/notesMasters/notesMaster1.xml" Id="R7b44649be6024bc9"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0741bc85a97b4ac3" /><Relationship Type="http://schemas.openxmlformats.org/officeDocument/2006/relationships/notesMaster" Target="/ppt/notesMasters/notesMaster1.xml" Id="Rba5b80f377f04b4d"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258b09ad49044601" /><Relationship Type="http://schemas.openxmlformats.org/officeDocument/2006/relationships/notesMaster" Target="/ppt/notesMasters/notesMaster1.xml" Id="R38de5fa6e8fe434b"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33c7742df9ee4579" /><Relationship Type="http://schemas.openxmlformats.org/officeDocument/2006/relationships/notesMaster" Target="/ppt/notesMasters/notesMaster1.xml" Id="R91831122dbfb4c79"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37cf5c60c05b474a" /><Relationship Type="http://schemas.openxmlformats.org/officeDocument/2006/relationships/notesMaster" Target="/ppt/notesMasters/notesMaster1.xml" Id="R5bf961a9e1b74fe6"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71db2a25f2664721" /><Relationship Type="http://schemas.openxmlformats.org/officeDocument/2006/relationships/notesMaster" Target="/ppt/notesMasters/notesMaster1.xml" Id="Rc15c807051ee4686"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0ea0303b97ac408e" /><Relationship Type="http://schemas.openxmlformats.org/officeDocument/2006/relationships/notesMaster" Target="/ppt/notesMasters/notesMaster1.xml" Id="R86e4482e49524331"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9900a375b2c7460f" /><Relationship Type="http://schemas.openxmlformats.org/officeDocument/2006/relationships/notesMaster" Target="/ppt/notesMasters/notesMaster1.xml" Id="R67dfa6806f474c21"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46a932f8cb7e4c12" /><Relationship Type="http://schemas.openxmlformats.org/officeDocument/2006/relationships/notesMaster" Target="/ppt/notesMasters/notesMaster1.xml" Id="R08faa1958d944809"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52e6fd708b46402b" /><Relationship Type="http://schemas.openxmlformats.org/officeDocument/2006/relationships/notesMaster" Target="/ppt/notesMasters/notesMaster1.xml" Id="R61e6bb299eff46fa"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fa90fbfac99c41ea" /><Relationship Type="http://schemas.openxmlformats.org/officeDocument/2006/relationships/notesMaster" Target="/ppt/notesMasters/notesMaster1.xml" Id="R855e43a8ad6e496e" /></Relationships>
</file>

<file path=ppt/notesSlides/_rels/notesSlide2.xml.rels>&#65279;<?xml version="1.0" encoding="utf-8"?><Relationships xmlns="http://schemas.openxmlformats.org/package/2006/relationships"><Relationship Type="http://schemas.openxmlformats.org/officeDocument/2006/relationships/slide" Target="/ppt/slides/slide2.xml" Id="R43983eb3a3704ec1" /><Relationship Type="http://schemas.openxmlformats.org/officeDocument/2006/relationships/notesMaster" Target="/ppt/notesMasters/notesMaster1.xml" Id="R36b714504a8b4afc"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0be4e628593c4d70" /><Relationship Type="http://schemas.openxmlformats.org/officeDocument/2006/relationships/notesMaster" Target="/ppt/notesMasters/notesMaster1.xml" Id="R31612d66811740b9"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111a40fd527b4d5b" /><Relationship Type="http://schemas.openxmlformats.org/officeDocument/2006/relationships/notesMaster" Target="/ppt/notesMasters/notesMaster1.xml" Id="R531e90196b2b422f"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0bbf4ea9bb744994" /><Relationship Type="http://schemas.openxmlformats.org/officeDocument/2006/relationships/notesMaster" Target="/ppt/notesMasters/notesMaster1.xml" Id="Rabf28f220a244e32"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ffc1f823067e4c4d" /><Relationship Type="http://schemas.openxmlformats.org/officeDocument/2006/relationships/notesMaster" Target="/ppt/notesMasters/notesMaster1.xml" Id="R0e46419d2af04bba"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42e430e6b1a6491e" /><Relationship Type="http://schemas.openxmlformats.org/officeDocument/2006/relationships/notesMaster" Target="/ppt/notesMasters/notesMaster1.xml" Id="Rfddc714b44394106"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89a62d2f6f7d4a25" /><Relationship Type="http://schemas.openxmlformats.org/officeDocument/2006/relationships/notesMaster" Target="/ppt/notesMasters/notesMaster1.xml" Id="R9bff66239d254c49"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ae1ee7f81829429d" /><Relationship Type="http://schemas.openxmlformats.org/officeDocument/2006/relationships/notesMaster" Target="/ppt/notesMasters/notesMaster1.xml" Id="R95c9053c5eda44c7"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4764b4d931384dbe" /><Relationship Type="http://schemas.openxmlformats.org/officeDocument/2006/relationships/notesMaster" Target="/ppt/notesMasters/notesMaster1.xml" Id="Rdc6e422033fd4536" /></Relationships>
</file>

<file path=ppt/notesSlides/_rels/notesSlide3.xml.rels>&#65279;<?xml version="1.0" encoding="utf-8"?><Relationships xmlns="http://schemas.openxmlformats.org/package/2006/relationships"><Relationship Type="http://schemas.openxmlformats.org/officeDocument/2006/relationships/slide" Target="/ppt/slides/slide3.xml" Id="Rac221cdbce1b4b63" /><Relationship Type="http://schemas.openxmlformats.org/officeDocument/2006/relationships/notesMaster" Target="/ppt/notesMasters/notesMaster1.xml" Id="Rc37a11af3b3f4ead" /></Relationships>
</file>

<file path=ppt/notesSlides/_rels/notesSlide4.xml.rels>&#65279;<?xml version="1.0" encoding="utf-8"?><Relationships xmlns="http://schemas.openxmlformats.org/package/2006/relationships"><Relationship Type="http://schemas.openxmlformats.org/officeDocument/2006/relationships/slide" Target="/ppt/slides/slide4.xml" Id="R77e04fae675f4851" /><Relationship Type="http://schemas.openxmlformats.org/officeDocument/2006/relationships/notesMaster" Target="/ppt/notesMasters/notesMaster1.xml" Id="Rfdef40824beb4860" /></Relationships>
</file>

<file path=ppt/notesSlides/_rels/notesSlide5.xml.rels>&#65279;<?xml version="1.0" encoding="utf-8"?><Relationships xmlns="http://schemas.openxmlformats.org/package/2006/relationships"><Relationship Type="http://schemas.openxmlformats.org/officeDocument/2006/relationships/slide" Target="/ppt/slides/slide5.xml" Id="R0741f8eeca8040de" /><Relationship Type="http://schemas.openxmlformats.org/officeDocument/2006/relationships/notesMaster" Target="/ppt/notesMasters/notesMaster1.xml" Id="R7c986498ba5f46de" /></Relationships>
</file>

<file path=ppt/notesSlides/_rels/notesSlide6.xml.rels>&#65279;<?xml version="1.0" encoding="utf-8"?><Relationships xmlns="http://schemas.openxmlformats.org/package/2006/relationships"><Relationship Type="http://schemas.openxmlformats.org/officeDocument/2006/relationships/slide" Target="/ppt/slides/slide6.xml" Id="R90d5504b99c54ec9" /><Relationship Type="http://schemas.openxmlformats.org/officeDocument/2006/relationships/notesMaster" Target="/ppt/notesMasters/notesMaster1.xml" Id="R23530319b4754252" /></Relationships>
</file>

<file path=ppt/notesSlides/_rels/notesSlide7.xml.rels>&#65279;<?xml version="1.0" encoding="utf-8"?><Relationships xmlns="http://schemas.openxmlformats.org/package/2006/relationships"><Relationship Type="http://schemas.openxmlformats.org/officeDocument/2006/relationships/slide" Target="/ppt/slides/slide7.xml" Id="R77942a52c1864f74" /><Relationship Type="http://schemas.openxmlformats.org/officeDocument/2006/relationships/notesMaster" Target="/ppt/notesMasters/notesMaster1.xml" Id="R33bf04fa229047c3" /></Relationships>
</file>

<file path=ppt/notesSlides/_rels/notesSlide8.xml.rels>&#65279;<?xml version="1.0" encoding="utf-8"?><Relationships xmlns="http://schemas.openxmlformats.org/package/2006/relationships"><Relationship Type="http://schemas.openxmlformats.org/officeDocument/2006/relationships/slide" Target="/ppt/slides/slide8.xml" Id="Rae125b5f0f4c49c2" /><Relationship Type="http://schemas.openxmlformats.org/officeDocument/2006/relationships/notesMaster" Target="/ppt/notesMasters/notesMaster1.xml" Id="Rfd8af4e8c0b3417d" /></Relationships>
</file>

<file path=ppt/notesSlides/_rels/notesSlide9.xml.rels>&#65279;<?xml version="1.0" encoding="utf-8"?><Relationships xmlns="http://schemas.openxmlformats.org/package/2006/relationships"><Relationship Type="http://schemas.openxmlformats.org/officeDocument/2006/relationships/slide" Target="/ppt/slides/slide9.xml" Id="Rfc2bf53b6a834b08" /><Relationship Type="http://schemas.openxmlformats.org/officeDocument/2006/relationships/notesMaster" Target="/ppt/notesMasters/notesMaster1.xml" Id="R1c49a8c3c36842ab"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The Becker framework is deliberately different from moral and sociological accounts of crime. It asks how rules, detection, sanctions, and alternatives change harmful conduct, then adds incapacitation, error, punishment cost, and state constraint.</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normative theories distinct from efficiency analysis. Later empirical evidence must specify whether it measures deterrence, incapacitation, or both.</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 fine is not costless: administration, avoidance, error, and distribution matter. But imprisonment consumes real resources and imposes a nontransfer loss.</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Becker's fine-maximization result requires assumptions that often fail. Very low probability and extreme severity can undermine legitimacy and create catastrophic error.</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Also note risk seeking and probability misperception. The expected-value formula is a baseline, not a complete behavioral model.</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 both economic arguments. A Pigouvian charge tracks external cost; an income-based penalty can be defended as producing more equal disutility or deterrence. Those are different objectives.</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Economic analysis can explain some differentiation but does not replace moral judgment. Ask which distinctions alter precaution, evidence, escalation, and enforcement cost.</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Add that police, prosecutors, judges, juries, and forensic systems each face information and incentive problems. More enforcement is not automatically better enforcement.</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Connect to regulatory analysis and avoid rhetorical confusion. Measurement can use wage-risk or choice evidence, with uncertainty and distributional limits.</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directly addresses the common one-sided classroom narrative. The empirical question is not whether prison has any effect but the magnitude and composition of benefits and costs at the margin.</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why empirical designs struggle to separate them. Sentence enhancements, release thresholds, policing shocks, and age patterns can provide different evidence.</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Return to Chapter 3's distinction and now explain it economically. Intentional harm, concealment, insolvency, victim intimidation, and diffuse public effects can make private enforcement inadequate.</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Acknowledge influential work estimating sizable incapacitation benefits, including research associated with John DiIulio, alongside later studies finding heterogeneous and diminishing returns. Do not present one estimate as universal.</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the balanced empirical standard the chapter needs. Strong evidence of benefits can coexist with overuse on some margins and severe institutional costs.</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is comparative institutional analysis. The state can overcome collective action and coercion problems but must be constrained by proof, procedure, review, and constitutional limits.</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whether a precaution reduces total crime or only moves it. This affects subsidies, public provision, information sharing, and collective security.</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Efficiency includes the costs of state error and abuse. Procedure is not an ornamental limit on enforcement; it affects accuracy, information, trust, and cooperation.</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Avoid a separate technology detour. The old economic questions remain: detection probability, least-cost prevention, externalities, displacement, and institutional authority.</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Require students to state what evidence would identify the causal mechanism and how the recommended institution can update when conditions change.</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Return to the reckless driver. Ask what a fine, license sanction, insurance price, civil damages, and incarceration each changes and at what cost.</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Emphasize how provocative the framework is. Its value is to identify policy margins and testable responses rather than to provide a complete psychology of crime.</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Read each symbol. The full expected cost may include delay, stigma, collateral consequences, risk, and foregone legal opportunities.</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Have students multiply conditional probabilities verbally. Investments in reporting, investigation, adjudication, and collection can substitute for simply increasing sentence length.</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parallels the tort chapter's rejection of zero accidents. It is a positive efficiency benchmark, not a moral endorsement of crime.</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to reiterate a central law-and-economics theme. The object is the socially relevant margin, not punishment for its own sake.</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murder versus reckless speeding only as stylized contrasts, not literal linear demand curves. Even severe crime can respond on some margins such as timing, weapon choice, target, or avoidance effort.</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This foreshadows sentencing structure. The point is not leniency but preserving a gradient across increasingly harmful conduct.</a:t>
            </a:r>
          </a:p>
          <a:p xmlns:a="http://schemas.openxmlformats.org/drawingml/2006/main">
            <a:r>
              <a:t/>
            </a:r>
          </a:p>
          <a:p xmlns:a="http://schemas.openxmlformats.org/drawingml/2006/main">
            <a:r>
              <a:t>[Sources]</a:t>
            </a:r>
          </a:p>
          <a:p xmlns:a="http://schemas.openxmlformats.org/drawingml/2006/main">
            <a:r>
              <a:t>- Rules, Rights, and Runtimes, Chapter 11: Crime, Punishment, and Social Order (canonical project draft).</a:t>
            </a:r>
          </a:p>
          <a:p xmlns:a="http://schemas.openxmlformats.org/drawingml/2006/main">
            <a:r>
              <a:t>- Law and Economics project evidence ledger: evidence/ch11_crime_punishment_and_social_order.md.</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2c7aef376de94f47"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0f2bfe9681ec482b" /><Relationship Type="http://schemas.openxmlformats.org/officeDocument/2006/relationships/slideLayout" Target="/ppt/slideLayouts/slideLayout1.xml" Id="Rca875420c2c74414"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ca875420c2c74414"/>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2055cb07f7eb4f48" /><Relationship Type="http://schemas.openxmlformats.org/officeDocument/2006/relationships/notesSlide" Target="/ppt/notesSlides/notesSlide1.xml" Id="R8d6b7a92245e4836"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b367c3ea9f0e4088" /><Relationship Type="http://schemas.openxmlformats.org/officeDocument/2006/relationships/notesSlide" Target="/ppt/notesSlides/notesSlide10.xml" Id="Rcc277d29ab9d44d8"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fc0b53f198574cde" /><Relationship Type="http://schemas.openxmlformats.org/officeDocument/2006/relationships/notesSlide" Target="/ppt/notesSlides/notesSlide11.xml" Id="Rbda66ff26138479c"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026636c48c2d47a4" /><Relationship Type="http://schemas.openxmlformats.org/officeDocument/2006/relationships/notesSlide" Target="/ppt/notesSlides/notesSlide12.xml" Id="Rfd7c26b2dd134185"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1003ac9583b04e6a" /><Relationship Type="http://schemas.openxmlformats.org/officeDocument/2006/relationships/notesSlide" Target="/ppt/notesSlides/notesSlide13.xml" Id="R1eaf483fe26b4a87"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d90986073805468b" /><Relationship Type="http://schemas.openxmlformats.org/officeDocument/2006/relationships/notesSlide" Target="/ppt/notesSlides/notesSlide14.xml" Id="Rc8d7d9be78934b46"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abcaada4e5f6416b" /><Relationship Type="http://schemas.openxmlformats.org/officeDocument/2006/relationships/notesSlide" Target="/ppt/notesSlides/notesSlide15.xml" Id="R3c3756552a294557"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0573a2489a944d4b" /><Relationship Type="http://schemas.openxmlformats.org/officeDocument/2006/relationships/notesSlide" Target="/ppt/notesSlides/notesSlide16.xml" Id="Re0eec3daac8b4e66"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1b5b809fd817477e" /><Relationship Type="http://schemas.openxmlformats.org/officeDocument/2006/relationships/notesSlide" Target="/ppt/notesSlides/notesSlide17.xml" Id="Rb05a75a78080479e"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6f29b6b286614025" /><Relationship Type="http://schemas.openxmlformats.org/officeDocument/2006/relationships/notesSlide" Target="/ppt/notesSlides/notesSlide18.xml" Id="R00fa24927e054e1a"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1fcc1c48601a4b07" /><Relationship Type="http://schemas.openxmlformats.org/officeDocument/2006/relationships/notesSlide" Target="/ppt/notesSlides/notesSlide19.xml" Id="Rfa1189b18b624a46"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1acf56be438f43a6" /><Relationship Type="http://schemas.openxmlformats.org/officeDocument/2006/relationships/notesSlide" Target="/ppt/notesSlides/notesSlide2.xml" Id="R06adbcc7865741ee"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fc81f0b89fd646de" /><Relationship Type="http://schemas.openxmlformats.org/officeDocument/2006/relationships/notesSlide" Target="/ppt/notesSlides/notesSlide20.xml" Id="R2b255c6d22bf478c"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ea8e5a28e47f4b0d" /><Relationship Type="http://schemas.openxmlformats.org/officeDocument/2006/relationships/notesSlide" Target="/ppt/notesSlides/notesSlide21.xml" Id="Rbda6ef22ef814e2a"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d571272dd9fe4f89" /><Relationship Type="http://schemas.openxmlformats.org/officeDocument/2006/relationships/notesSlide" Target="/ppt/notesSlides/notesSlide22.xml" Id="R80a669c40ed14066"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ee599a87516848eb" /><Relationship Type="http://schemas.openxmlformats.org/officeDocument/2006/relationships/notesSlide" Target="/ppt/notesSlides/notesSlide23.xml" Id="Rc7bf2b40689a4efe"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c063cc04db3c4f0b" /><Relationship Type="http://schemas.openxmlformats.org/officeDocument/2006/relationships/notesSlide" Target="/ppt/notesSlides/notesSlide24.xml" Id="R7bc8160afd19447c"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a100f87617bd42bc" /><Relationship Type="http://schemas.openxmlformats.org/officeDocument/2006/relationships/notesSlide" Target="/ppt/notesSlides/notesSlide25.xml" Id="R82755346209f4d3c"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ece40148ccb84ecb" /><Relationship Type="http://schemas.openxmlformats.org/officeDocument/2006/relationships/notesSlide" Target="/ppt/notesSlides/notesSlide26.xml" Id="R3e9bede8bfc94623"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4d8aa7552bb04453" /><Relationship Type="http://schemas.openxmlformats.org/officeDocument/2006/relationships/notesSlide" Target="/ppt/notesSlides/notesSlide27.xml" Id="Rb940061cd217427c"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9571d787082444ea" /><Relationship Type="http://schemas.openxmlformats.org/officeDocument/2006/relationships/notesSlide" Target="/ppt/notesSlides/notesSlide3.xml" Id="Rf54c763d33a3458d"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81ab1390eeb343b1" /><Relationship Type="http://schemas.openxmlformats.org/officeDocument/2006/relationships/notesSlide" Target="/ppt/notesSlides/notesSlide4.xml" Id="R46898155a7cf4e53"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cc1b66cf522341f0" /><Relationship Type="http://schemas.openxmlformats.org/officeDocument/2006/relationships/notesSlide" Target="/ppt/notesSlides/notesSlide5.xml" Id="R0580b65973a14c74"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35ee7497915243a6" /><Relationship Type="http://schemas.openxmlformats.org/officeDocument/2006/relationships/notesSlide" Target="/ppt/notesSlides/notesSlide6.xml" Id="Red25a26d03854fc9"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daa6ac9f7f1c4b16" /><Relationship Type="http://schemas.openxmlformats.org/officeDocument/2006/relationships/notesSlide" Target="/ppt/notesSlides/notesSlide7.xml" Id="R26584b0d0ca945bd"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a05ce08f062c4d4a" /><Relationship Type="http://schemas.openxmlformats.org/officeDocument/2006/relationships/notesSlide" Target="/ppt/notesSlides/notesSlide8.xml" Id="R5e8a18094df64093"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980b08c11f1244b8" /><Relationship Type="http://schemas.openxmlformats.org/officeDocument/2006/relationships/notesSlide" Target="/ppt/notesSlides/notesSlide9.xml" Id="R0b7b68040bb545c3" /></Relationships>
</file>

<file path=ppt/slides/slide1.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9AFE35F2-875D-4DBB-AC9C-D0565B4CE608}"/>
              </a:ext>
            </a:extLst>
          </p:cNvPr>
          <p:cNvSpPr>
            <a:spLocks xmlns:a="http://schemas.openxmlformats.org/drawingml/2006/main" noGrp="1"/>
          </p:cNvSpPr>
          <p:nvPr/>
        </p:nvSpPr>
        <p:spPr>
          <a:xfrm xmlns:a="http://schemas.openxmlformats.org/drawingml/2006/main">
            <a:off x="666750" y="876300"/>
            <a:ext cx="895350" cy="7620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8FD9B71F-02D0-40A7-9566-21B7A6784B94}"/>
              </a:ext>
            </a:extLst>
          </p:cNvPr>
          <p:cNvSpPr>
            <a:spLocks xmlns:a="http://schemas.openxmlformats.org/drawingml/2006/main" noGrp="1"/>
          </p:cNvSpPr>
          <p:nvPr/>
        </p:nvSpPr>
        <p:spPr>
          <a:xfrm xmlns:a="http://schemas.openxmlformats.org/drawingml/2006/main">
            <a:off x="666750" y="1371600"/>
            <a:ext cx="6762750" cy="2095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96000"/>
              </a:lnSpc>
              <a:buNone/>
              <a:defRPr sz="4050" b="1" i="0">
                <a:solidFill>
                  <a:srgbClr val="17242D"/>
                </a:solidFill>
                <a:latin typeface="Georgia"/>
                <a:ea typeface="Georgia"/>
                <a:cs typeface="Georgia"/>
              </a:defRPr>
            </a:pPr>
            <a:r>
              <a:rPr sz="4050" b="1" i="0">
                <a:solidFill>
                  <a:srgbClr val="17242D"/>
                </a:solidFill>
                <a:latin typeface="Georgia"/>
                <a:ea typeface="Georgia"/>
                <a:cs typeface="Georgia"/>
              </a:rPr>
              <a:t>Crime, Punishment, and Social Order</a:t>
            </a:r>
          </a:p>
        </p:txBody>
      </p:sp>
      <p:sp>
        <p:nvSpPr>
          <p:cNvPr id="3" name="">
            <a:extLst xmlns:a="http://schemas.openxmlformats.org/drawingml/2006/main">
              <a:ext uri="{FF2B5EF4-FFF2-40B4-BE49-F238E27FC236}">
                <a16:creationId xmlns:a16="http://schemas.microsoft.com/office/drawing/2014/main" id="{28151959-1FE5-46C0-BE98-331C1A5D1274}"/>
              </a:ext>
            </a:extLst>
          </p:cNvPr>
          <p:cNvSpPr>
            <a:spLocks xmlns:a="http://schemas.openxmlformats.org/drawingml/2006/main" noGrp="1"/>
          </p:cNvSpPr>
          <p:nvPr/>
        </p:nvSpPr>
        <p:spPr>
          <a:xfrm xmlns:a="http://schemas.openxmlformats.org/drawingml/2006/main">
            <a:off x="685800" y="3790950"/>
            <a:ext cx="2095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950" b="1" i="0">
                <a:solidFill>
                  <a:srgbClr val="24594E"/>
                </a:solidFill>
                <a:latin typeface="Aptos"/>
                <a:ea typeface="Aptos"/>
                <a:cs typeface="Aptos"/>
              </a:defRPr>
            </a:pPr>
            <a:r>
              <a:rPr sz="1950" b="1" i="0">
                <a:solidFill>
                  <a:srgbClr val="24594E"/>
                </a:solidFill>
                <a:latin typeface="Aptos"/>
                <a:ea typeface="Aptos"/>
                <a:cs typeface="Aptos"/>
              </a:rPr>
              <a:t>Chapter 11</a:t>
            </a:r>
          </a:p>
        </p:txBody>
      </p:sp>
      <p:sp>
        <p:nvSpPr>
          <p:cNvPr id="4" name="">
            <a:extLst xmlns:a="http://schemas.openxmlformats.org/drawingml/2006/main">
              <a:ext uri="{FF2B5EF4-FFF2-40B4-BE49-F238E27FC236}">
                <a16:creationId xmlns:a16="http://schemas.microsoft.com/office/drawing/2014/main" id="{AAFA57A3-D9A5-4832-9244-6723EFAED285}"/>
              </a:ext>
            </a:extLst>
          </p:cNvPr>
          <p:cNvSpPr>
            <a:spLocks xmlns:a="http://schemas.openxmlformats.org/drawingml/2006/main" noGrp="1"/>
          </p:cNvSpPr>
          <p:nvPr/>
        </p:nvSpPr>
        <p:spPr>
          <a:xfrm xmlns:a="http://schemas.openxmlformats.org/drawingml/2006/main">
            <a:off x="685800" y="5391150"/>
            <a:ext cx="4000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00" b="0" i="0">
                <a:solidFill>
                  <a:srgbClr val="17242D"/>
                </a:solidFill>
                <a:latin typeface="Georgia"/>
                <a:ea typeface="Georgia"/>
                <a:cs typeface="Georgia"/>
              </a:defRPr>
            </a:pPr>
            <a:r>
              <a:rPr sz="1800" b="0" i="0">
                <a:solidFill>
                  <a:srgbClr val="17242D"/>
                </a:solidFill>
                <a:latin typeface="Georgia"/>
                <a:ea typeface="Georgia"/>
                <a:cs typeface="Georgia"/>
              </a:rPr>
              <a:t>Rules, Rights, and Runtimes</a:t>
            </a:r>
          </a:p>
        </p:txBody>
      </p:sp>
      <p:sp>
        <p:nvSpPr>
          <p:cNvPr id="5" name="">
            <a:extLst xmlns:a="http://schemas.openxmlformats.org/drawingml/2006/main">
              <a:ext uri="{FF2B5EF4-FFF2-40B4-BE49-F238E27FC236}">
                <a16:creationId xmlns:a16="http://schemas.microsoft.com/office/drawing/2014/main" id="{37053D3F-DACF-40F7-B640-CF2F8A6DBEEF}"/>
              </a:ext>
            </a:extLst>
          </p:cNvPr>
          <p:cNvSpPr>
            <a:spLocks xmlns:a="http://schemas.openxmlformats.org/drawingml/2006/main" noGrp="1"/>
          </p:cNvSpPr>
          <p:nvPr/>
        </p:nvSpPr>
        <p:spPr>
          <a:xfrm xmlns:a="http://schemas.openxmlformats.org/drawingml/2006/main">
            <a:off x="685800" y="5810250"/>
            <a:ext cx="4000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350" b="0" i="0">
                <a:solidFill>
                  <a:srgbClr val="586A73"/>
                </a:solidFill>
                <a:latin typeface="Aptos"/>
                <a:ea typeface="Aptos"/>
                <a:cs typeface="Aptos"/>
              </a:defRPr>
            </a:pPr>
            <a:r>
              <a:rPr sz="1350" b="0" i="0">
                <a:solidFill>
                  <a:srgbClr val="586A73"/>
                </a:solidFill>
                <a:latin typeface="Aptos"/>
                <a:ea typeface="Aptos"/>
                <a:cs typeface="Aptos"/>
              </a:rPr>
              <a:t>Law and Economics in the Age of AI</a:t>
            </a:r>
          </a:p>
        </p:txBody>
      </p:sp>
      <p:sp>
        <p:nvSpPr>
          <p:cNvPr id="6" name="">
            <a:extLst xmlns:a="http://schemas.openxmlformats.org/drawingml/2006/main">
              <a:ext uri="{FF2B5EF4-FFF2-40B4-BE49-F238E27FC236}">
                <a16:creationId xmlns:a16="http://schemas.microsoft.com/office/drawing/2014/main" id="{262470A8-A551-42EB-AEFE-3CF5FC9DE140}"/>
              </a:ext>
            </a:extLst>
          </p:cNvPr>
          <p:cNvSpPr>
            <a:spLocks xmlns:a="http://schemas.openxmlformats.org/drawingml/2006/main" noGrp="1"/>
          </p:cNvSpPr>
          <p:nvPr/>
        </p:nvSpPr>
        <p:spPr>
          <a:xfrm xmlns:a="http://schemas.openxmlformats.org/drawingml/2006/main">
            <a:off x="8077200" y="0"/>
            <a:ext cx="4114800" cy="2286000"/>
          </a:xfrm>
          <a:prstGeom xmlns:a="http://schemas.openxmlformats.org/drawingml/2006/main" prst="rect">
            <a:avLst/>
          </a:prstGeom>
          <a:solidFill xmlns:a="http://schemas.openxmlformats.org/drawingml/2006/main">
            <a:srgbClr val="173F38"/>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9548FBF2-F026-4EB8-A0E5-81104C3BD5FB}"/>
              </a:ext>
            </a:extLst>
          </p:cNvPr>
          <p:cNvSpPr>
            <a:spLocks xmlns:a="http://schemas.openxmlformats.org/drawingml/2006/main" noGrp="1"/>
          </p:cNvSpPr>
          <p:nvPr/>
        </p:nvSpPr>
        <p:spPr>
          <a:xfrm xmlns:a="http://schemas.openxmlformats.org/drawingml/2006/main">
            <a:off x="8324850" y="819150"/>
            <a:ext cx="3619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250" b="1" i="0">
                <a:solidFill>
                  <a:srgbClr val="FFFFFF"/>
                </a:solidFill>
                <a:latin typeface="Aptos"/>
                <a:ea typeface="Aptos"/>
                <a:cs typeface="Aptos"/>
              </a:defRPr>
            </a:pPr>
            <a:r>
              <a:rPr sz="2250" b="1" i="0">
                <a:solidFill>
                  <a:srgbClr val="FFFFFF"/>
                </a:solidFill>
                <a:latin typeface="Aptos"/>
                <a:ea typeface="Aptos"/>
                <a:cs typeface="Aptos"/>
              </a:rPr>
              <a:t>DETERRENCE</a:t>
            </a:r>
          </a:p>
        </p:txBody>
      </p:sp>
      <p:sp>
        <p:nvSpPr>
          <p:cNvPr id="8" name="">
            <a:extLst xmlns:a="http://schemas.openxmlformats.org/drawingml/2006/main">
              <a:ext uri="{FF2B5EF4-FFF2-40B4-BE49-F238E27FC236}">
                <a16:creationId xmlns:a16="http://schemas.microsoft.com/office/drawing/2014/main" id="{2F5BAE04-9D0D-44D8-976D-BDF15CA86F18}"/>
              </a:ext>
            </a:extLst>
          </p:cNvPr>
          <p:cNvSpPr>
            <a:spLocks xmlns:a="http://schemas.openxmlformats.org/drawingml/2006/main" noGrp="1"/>
          </p:cNvSpPr>
          <p:nvPr/>
        </p:nvSpPr>
        <p:spPr>
          <a:xfrm xmlns:a="http://schemas.openxmlformats.org/drawingml/2006/main">
            <a:off x="8077200" y="2286000"/>
            <a:ext cx="4114800" cy="228600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500610A4-B163-4677-BD58-25AE88A2E72C}"/>
              </a:ext>
            </a:extLst>
          </p:cNvPr>
          <p:cNvSpPr>
            <a:spLocks xmlns:a="http://schemas.openxmlformats.org/drawingml/2006/main" noGrp="1"/>
          </p:cNvSpPr>
          <p:nvPr/>
        </p:nvSpPr>
        <p:spPr>
          <a:xfrm xmlns:a="http://schemas.openxmlformats.org/drawingml/2006/main">
            <a:off x="8324850" y="3105150"/>
            <a:ext cx="3619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250" b="1" i="0">
                <a:solidFill>
                  <a:srgbClr val="FFFFFF"/>
                </a:solidFill>
                <a:latin typeface="Aptos"/>
                <a:ea typeface="Aptos"/>
                <a:cs typeface="Aptos"/>
              </a:defRPr>
            </a:pPr>
            <a:r>
              <a:rPr sz="2250" b="1" i="0">
                <a:solidFill>
                  <a:srgbClr val="FFFFFF"/>
                </a:solidFill>
                <a:latin typeface="Aptos"/>
                <a:ea typeface="Aptos"/>
                <a:cs typeface="Aptos"/>
              </a:rPr>
              <a:t>SANCTIONS</a:t>
            </a:r>
          </a:p>
        </p:txBody>
      </p:sp>
      <p:sp>
        <p:nvSpPr>
          <p:cNvPr id="10" name="">
            <a:extLst xmlns:a="http://schemas.openxmlformats.org/drawingml/2006/main">
              <a:ext uri="{FF2B5EF4-FFF2-40B4-BE49-F238E27FC236}">
                <a16:creationId xmlns:a16="http://schemas.microsoft.com/office/drawing/2014/main" id="{A415CEE5-AC76-4F85-BB74-283F929C7F67}"/>
              </a:ext>
            </a:extLst>
          </p:cNvPr>
          <p:cNvSpPr>
            <a:spLocks xmlns:a="http://schemas.openxmlformats.org/drawingml/2006/main" noGrp="1"/>
          </p:cNvSpPr>
          <p:nvPr/>
        </p:nvSpPr>
        <p:spPr>
          <a:xfrm xmlns:a="http://schemas.openxmlformats.org/drawingml/2006/main">
            <a:off x="8077200" y="4572000"/>
            <a:ext cx="4114800" cy="2286000"/>
          </a:xfrm>
          <a:prstGeom xmlns:a="http://schemas.openxmlformats.org/drawingml/2006/main" prst="rect">
            <a:avLst/>
          </a:prstGeom>
          <a:solidFill xmlns:a="http://schemas.openxmlformats.org/drawingml/2006/main">
            <a:srgbClr val="B88424"/>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F4114EF4-2B98-4D43-B8E0-5095F479AB92}"/>
              </a:ext>
            </a:extLst>
          </p:cNvPr>
          <p:cNvSpPr>
            <a:spLocks xmlns:a="http://schemas.openxmlformats.org/drawingml/2006/main" noGrp="1"/>
          </p:cNvSpPr>
          <p:nvPr/>
        </p:nvSpPr>
        <p:spPr>
          <a:xfrm xmlns:a="http://schemas.openxmlformats.org/drawingml/2006/main">
            <a:off x="8324850" y="5391150"/>
            <a:ext cx="3619500"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250" b="1" i="0">
                <a:solidFill>
                  <a:srgbClr val="17242D"/>
                </a:solidFill>
                <a:latin typeface="Aptos"/>
                <a:ea typeface="Aptos"/>
                <a:cs typeface="Aptos"/>
              </a:defRPr>
            </a:pPr>
            <a:r>
              <a:rPr sz="2250" b="1" i="0">
                <a:solidFill>
                  <a:srgbClr val="17242D"/>
                </a:solidFill>
                <a:latin typeface="Aptos"/>
                <a:ea typeface="Aptos"/>
                <a:cs typeface="Aptos"/>
              </a:rPr>
              <a:t>STATE POWER</a:t>
            </a:r>
          </a:p>
        </p:txBody>
      </p:sp>
    </p:spTree>
    <p:extLst>
      <p:ext uri="{BB962C8B-B14F-4D97-AF65-F5344CB8AC3E}">
        <p14:creationId xmlns:p14="http://schemas.microsoft.com/office/powerpoint/2010/main" val="831183082"/>
      </p:ext>
    </p:extLst>
  </p:cSld>
</p:sld>
</file>

<file path=ppt/slides/slide10.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234712B0-4D28-49DE-ADBA-5F047F2F5E8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A81199E2-913A-483B-B26D-2D0A4D8B4486}"/>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1CFF03B6-6B08-454C-A2F5-176BE5C5D861}"/>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Sanctions serve different functions</a:t>
            </a:r>
          </a:p>
        </p:txBody>
      </p:sp>
      <p:sp>
        <p:nvSpPr>
          <p:cNvPr id="4" name="">
            <a:extLst xmlns:a="http://schemas.openxmlformats.org/drawingml/2006/main">
              <a:ext uri="{FF2B5EF4-FFF2-40B4-BE49-F238E27FC236}">
                <a16:creationId xmlns:a16="http://schemas.microsoft.com/office/drawing/2014/main" id="{6965BB57-A59D-4620-999E-5DE4951BD516}"/>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88820B9-A08D-497B-B06C-1D847DA34D1C}"/>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5F755687-622F-4B78-B112-423B4D8A0570}"/>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10</a:t>
            </a:r>
          </a:p>
        </p:txBody>
      </p:sp>
      <p:sp>
        <p:nvSpPr>
          <p:cNvPr id="7" name="">
            <a:extLst xmlns:a="http://schemas.openxmlformats.org/drawingml/2006/main">
              <a:ext uri="{FF2B5EF4-FFF2-40B4-BE49-F238E27FC236}">
                <a16:creationId xmlns:a16="http://schemas.microsoft.com/office/drawing/2014/main" id="{1D5B93B9-7551-4369-8FC2-8B89D7D563B2}"/>
              </a:ext>
            </a:extLst>
          </p:cNvPr>
          <p:cNvSpPr>
            <a:spLocks xmlns:a="http://schemas.openxmlformats.org/drawingml/2006/main" noGrp="1"/>
          </p:cNvSpPr>
          <p:nvPr/>
        </p:nvSpPr>
        <p:spPr>
          <a:xfrm xmlns:a="http://schemas.openxmlformats.org/drawingml/2006/main">
            <a:off x="666750" y="1790700"/>
            <a:ext cx="2528888"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DETERRENCE</a:t>
            </a:r>
          </a:p>
        </p:txBody>
      </p:sp>
      <p:sp>
        <p:nvSpPr>
          <p:cNvPr id="8" name="">
            <a:extLst xmlns:a="http://schemas.openxmlformats.org/drawingml/2006/main">
              <a:ext uri="{FF2B5EF4-FFF2-40B4-BE49-F238E27FC236}">
                <a16:creationId xmlns:a16="http://schemas.microsoft.com/office/drawing/2014/main" id="{928AE198-7D1E-44F1-9754-5D532BA05BF6}"/>
              </a:ext>
            </a:extLst>
          </p:cNvPr>
          <p:cNvSpPr>
            <a:spLocks xmlns:a="http://schemas.openxmlformats.org/drawingml/2006/main" noGrp="1"/>
          </p:cNvSpPr>
          <p:nvPr/>
        </p:nvSpPr>
        <p:spPr>
          <a:xfrm xmlns:a="http://schemas.openxmlformats.org/drawingml/2006/main">
            <a:off x="666750" y="2228850"/>
            <a:ext cx="2528888" cy="26098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C54DF17F-528A-45FE-8464-5389FCD41C96}"/>
              </a:ext>
            </a:extLst>
          </p:cNvPr>
          <p:cNvSpPr>
            <a:spLocks xmlns:a="http://schemas.openxmlformats.org/drawingml/2006/main" noGrp="1"/>
          </p:cNvSpPr>
          <p:nvPr/>
        </p:nvSpPr>
        <p:spPr>
          <a:xfrm xmlns:a="http://schemas.openxmlformats.org/drawingml/2006/main">
            <a:off x="857250" y="2438400"/>
            <a:ext cx="2147888"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75" b="0" i="0">
                <a:solidFill>
                  <a:srgbClr val="17242D"/>
                </a:solidFill>
                <a:latin typeface="Aptos"/>
                <a:ea typeface="Aptos"/>
                <a:cs typeface="Aptos"/>
              </a:defRPr>
            </a:pPr>
            <a:r>
              <a:rPr sz="1575" b="0" i="0">
                <a:solidFill>
                  <a:srgbClr val="17242D"/>
                </a:solidFill>
                <a:latin typeface="Aptos"/>
                <a:ea typeface="Aptos"/>
                <a:cs typeface="Aptos"/>
              </a:rPr>
              <a:t>Changes choices before offending</a:t>
            </a:r>
          </a:p>
        </p:txBody>
      </p:sp>
      <p:sp>
        <p:nvSpPr>
          <p:cNvPr id="10" name="">
            <a:extLst xmlns:a="http://schemas.openxmlformats.org/drawingml/2006/main">
              <a:ext uri="{FF2B5EF4-FFF2-40B4-BE49-F238E27FC236}">
                <a16:creationId xmlns:a16="http://schemas.microsoft.com/office/drawing/2014/main" id="{7FB5E0DA-F320-4A36-B4A2-23EC9E076A76}"/>
              </a:ext>
            </a:extLst>
          </p:cNvPr>
          <p:cNvSpPr>
            <a:spLocks xmlns:a="http://schemas.openxmlformats.org/drawingml/2006/main" noGrp="1"/>
          </p:cNvSpPr>
          <p:nvPr/>
        </p:nvSpPr>
        <p:spPr>
          <a:xfrm xmlns:a="http://schemas.openxmlformats.org/drawingml/2006/main">
            <a:off x="3443288" y="1790700"/>
            <a:ext cx="2528888"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INCAPACITATION</a:t>
            </a:r>
          </a:p>
        </p:txBody>
      </p:sp>
      <p:sp>
        <p:nvSpPr>
          <p:cNvPr id="11" name="">
            <a:extLst xmlns:a="http://schemas.openxmlformats.org/drawingml/2006/main">
              <a:ext uri="{FF2B5EF4-FFF2-40B4-BE49-F238E27FC236}">
                <a16:creationId xmlns:a16="http://schemas.microsoft.com/office/drawing/2014/main" id="{B58BAFB8-AFA2-4DB0-99ED-B1D6F673BED5}"/>
              </a:ext>
            </a:extLst>
          </p:cNvPr>
          <p:cNvSpPr>
            <a:spLocks xmlns:a="http://schemas.openxmlformats.org/drawingml/2006/main" noGrp="1"/>
          </p:cNvSpPr>
          <p:nvPr/>
        </p:nvSpPr>
        <p:spPr>
          <a:xfrm xmlns:a="http://schemas.openxmlformats.org/drawingml/2006/main">
            <a:off x="3443288" y="2228850"/>
            <a:ext cx="2528888" cy="2609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4C464A21-6F19-41FF-A122-FBB54D751636}"/>
              </a:ext>
            </a:extLst>
          </p:cNvPr>
          <p:cNvSpPr>
            <a:spLocks xmlns:a="http://schemas.openxmlformats.org/drawingml/2006/main" noGrp="1"/>
          </p:cNvSpPr>
          <p:nvPr/>
        </p:nvSpPr>
        <p:spPr>
          <a:xfrm xmlns:a="http://schemas.openxmlformats.org/drawingml/2006/main">
            <a:off x="3633788" y="2438400"/>
            <a:ext cx="2147888"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75" b="0" i="0">
                <a:solidFill>
                  <a:srgbClr val="17242D"/>
                </a:solidFill>
                <a:latin typeface="Aptos"/>
                <a:ea typeface="Aptos"/>
                <a:cs typeface="Aptos"/>
              </a:defRPr>
            </a:pPr>
            <a:r>
              <a:rPr sz="1575" b="0" i="0">
                <a:solidFill>
                  <a:srgbClr val="17242D"/>
                </a:solidFill>
                <a:latin typeface="Aptos"/>
                <a:ea typeface="Aptos"/>
                <a:cs typeface="Aptos"/>
              </a:rPr>
              <a:t>Restricts opportunities while confined</a:t>
            </a:r>
          </a:p>
        </p:txBody>
      </p:sp>
      <p:sp>
        <p:nvSpPr>
          <p:cNvPr id="13" name="">
            <a:extLst xmlns:a="http://schemas.openxmlformats.org/drawingml/2006/main">
              <a:ext uri="{FF2B5EF4-FFF2-40B4-BE49-F238E27FC236}">
                <a16:creationId xmlns:a16="http://schemas.microsoft.com/office/drawing/2014/main" id="{F2F32023-721F-4F08-8B51-F71242ED293D}"/>
              </a:ext>
            </a:extLst>
          </p:cNvPr>
          <p:cNvSpPr>
            <a:spLocks xmlns:a="http://schemas.openxmlformats.org/drawingml/2006/main" noGrp="1"/>
          </p:cNvSpPr>
          <p:nvPr/>
        </p:nvSpPr>
        <p:spPr>
          <a:xfrm xmlns:a="http://schemas.openxmlformats.org/drawingml/2006/main">
            <a:off x="6219825" y="1790700"/>
            <a:ext cx="2528888"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315F75"/>
                </a:solidFill>
                <a:latin typeface="Aptos"/>
                <a:ea typeface="Aptos"/>
                <a:cs typeface="Aptos"/>
              </a:defRPr>
            </a:pPr>
            <a:r>
              <a:rPr sz="1275" b="1" i="0">
                <a:solidFill>
                  <a:srgbClr val="315F75"/>
                </a:solidFill>
                <a:latin typeface="Aptos"/>
                <a:ea typeface="Aptos"/>
                <a:cs typeface="Aptos"/>
              </a:rPr>
              <a:t>REHABILITATION</a:t>
            </a:r>
          </a:p>
        </p:txBody>
      </p:sp>
      <p:sp>
        <p:nvSpPr>
          <p:cNvPr id="14" name="">
            <a:extLst xmlns:a="http://schemas.openxmlformats.org/drawingml/2006/main">
              <a:ext uri="{FF2B5EF4-FFF2-40B4-BE49-F238E27FC236}">
                <a16:creationId xmlns:a16="http://schemas.microsoft.com/office/drawing/2014/main" id="{7BBF2719-AC9E-413A-AD6A-B4489D1EF8E7}"/>
              </a:ext>
            </a:extLst>
          </p:cNvPr>
          <p:cNvSpPr>
            <a:spLocks xmlns:a="http://schemas.openxmlformats.org/drawingml/2006/main" noGrp="1"/>
          </p:cNvSpPr>
          <p:nvPr/>
        </p:nvSpPr>
        <p:spPr>
          <a:xfrm xmlns:a="http://schemas.openxmlformats.org/drawingml/2006/main">
            <a:off x="6219825" y="2228850"/>
            <a:ext cx="2528888" cy="26098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8CAB3869-F52B-4AA8-9227-EB97B8CBF77E}"/>
              </a:ext>
            </a:extLst>
          </p:cNvPr>
          <p:cNvSpPr>
            <a:spLocks xmlns:a="http://schemas.openxmlformats.org/drawingml/2006/main" noGrp="1"/>
          </p:cNvSpPr>
          <p:nvPr/>
        </p:nvSpPr>
        <p:spPr>
          <a:xfrm xmlns:a="http://schemas.openxmlformats.org/drawingml/2006/main">
            <a:off x="6410325" y="2438400"/>
            <a:ext cx="2147888"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75" b="0" i="0">
                <a:solidFill>
                  <a:srgbClr val="17242D"/>
                </a:solidFill>
                <a:latin typeface="Aptos"/>
                <a:ea typeface="Aptos"/>
                <a:cs typeface="Aptos"/>
              </a:defRPr>
            </a:pPr>
            <a:r>
              <a:rPr sz="1575" b="0" i="0">
                <a:solidFill>
                  <a:srgbClr val="17242D"/>
                </a:solidFill>
                <a:latin typeface="Aptos"/>
                <a:ea typeface="Aptos"/>
                <a:cs typeface="Aptos"/>
              </a:rPr>
              <a:t>Changes skills, preferences, or constraints</a:t>
            </a:r>
          </a:p>
        </p:txBody>
      </p:sp>
      <p:sp>
        <p:nvSpPr>
          <p:cNvPr id="16" name="">
            <a:extLst xmlns:a="http://schemas.openxmlformats.org/drawingml/2006/main">
              <a:ext uri="{FF2B5EF4-FFF2-40B4-BE49-F238E27FC236}">
                <a16:creationId xmlns:a16="http://schemas.microsoft.com/office/drawing/2014/main" id="{10936D44-98B3-403F-AE1A-BA1EF0AA5384}"/>
              </a:ext>
            </a:extLst>
          </p:cNvPr>
          <p:cNvSpPr>
            <a:spLocks xmlns:a="http://schemas.openxmlformats.org/drawingml/2006/main" noGrp="1"/>
          </p:cNvSpPr>
          <p:nvPr/>
        </p:nvSpPr>
        <p:spPr>
          <a:xfrm xmlns:a="http://schemas.openxmlformats.org/drawingml/2006/main">
            <a:off x="8996363" y="1790700"/>
            <a:ext cx="2528888"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RETRIBUTION</a:t>
            </a:r>
          </a:p>
        </p:txBody>
      </p:sp>
      <p:sp>
        <p:nvSpPr>
          <p:cNvPr id="17" name="">
            <a:extLst xmlns:a="http://schemas.openxmlformats.org/drawingml/2006/main">
              <a:ext uri="{FF2B5EF4-FFF2-40B4-BE49-F238E27FC236}">
                <a16:creationId xmlns:a16="http://schemas.microsoft.com/office/drawing/2014/main" id="{F5B1E9A6-6984-4AC1-998A-383E6CD44CD3}"/>
              </a:ext>
            </a:extLst>
          </p:cNvPr>
          <p:cNvSpPr>
            <a:spLocks xmlns:a="http://schemas.openxmlformats.org/drawingml/2006/main" noGrp="1"/>
          </p:cNvSpPr>
          <p:nvPr/>
        </p:nvSpPr>
        <p:spPr>
          <a:xfrm xmlns:a="http://schemas.openxmlformats.org/drawingml/2006/main">
            <a:off x="8996363" y="2228850"/>
            <a:ext cx="2528888" cy="26098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8" name="">
            <a:extLst xmlns:a="http://schemas.openxmlformats.org/drawingml/2006/main">
              <a:ext uri="{FF2B5EF4-FFF2-40B4-BE49-F238E27FC236}">
                <a16:creationId xmlns:a16="http://schemas.microsoft.com/office/drawing/2014/main" id="{2CBCE36D-0F6C-4EC8-BC78-0B7600212532}"/>
              </a:ext>
            </a:extLst>
          </p:cNvPr>
          <p:cNvSpPr>
            <a:spLocks xmlns:a="http://schemas.openxmlformats.org/drawingml/2006/main" noGrp="1"/>
          </p:cNvSpPr>
          <p:nvPr/>
        </p:nvSpPr>
        <p:spPr>
          <a:xfrm xmlns:a="http://schemas.openxmlformats.org/drawingml/2006/main">
            <a:off x="9186863" y="2438400"/>
            <a:ext cx="2147888"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575" b="0" i="0">
                <a:solidFill>
                  <a:srgbClr val="17242D"/>
                </a:solidFill>
                <a:latin typeface="Aptos"/>
                <a:ea typeface="Aptos"/>
                <a:cs typeface="Aptos"/>
              </a:defRPr>
            </a:pPr>
            <a:r>
              <a:rPr sz="1575" b="0" i="0">
                <a:solidFill>
                  <a:srgbClr val="17242D"/>
                </a:solidFill>
                <a:latin typeface="Aptos"/>
                <a:ea typeface="Aptos"/>
                <a:cs typeface="Aptos"/>
              </a:rPr>
              <a:t>Expresses deserved condemnation</a:t>
            </a:r>
          </a:p>
        </p:txBody>
      </p:sp>
      <p:sp>
        <p:nvSpPr>
          <p:cNvPr id="19" name="">
            <a:extLst xmlns:a="http://schemas.openxmlformats.org/drawingml/2006/main">
              <a:ext uri="{FF2B5EF4-FFF2-40B4-BE49-F238E27FC236}">
                <a16:creationId xmlns:a16="http://schemas.microsoft.com/office/drawing/2014/main" id="{34781746-EEA3-4234-A6A3-02F39D4A2522}"/>
              </a:ext>
            </a:extLst>
          </p:cNvPr>
          <p:cNvSpPr>
            <a:spLocks xmlns:a="http://schemas.openxmlformats.org/drawingml/2006/main" noGrp="1"/>
          </p:cNvSpPr>
          <p:nvPr/>
        </p:nvSpPr>
        <p:spPr>
          <a:xfrm xmlns:a="http://schemas.openxmlformats.org/drawingml/2006/main">
            <a:off x="1200150" y="5334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An intervention can work through one mechanism and fail through another.</a:t>
            </a:r>
          </a:p>
        </p:txBody>
      </p:sp>
    </p:spTree>
    <p:extLst>
      <p:ext uri="{BB962C8B-B14F-4D97-AF65-F5344CB8AC3E}">
        <p14:creationId xmlns:p14="http://schemas.microsoft.com/office/powerpoint/2010/main" val="2037837101"/>
      </p:ext>
    </p:extLst>
  </p:cSld>
</p:sld>
</file>

<file path=ppt/slides/slide11.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30C3E074-D37E-419A-9BC5-512CC6F4B18B}"/>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903108EE-C519-4679-86A4-06383FB3DFF7}"/>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92054387-C56B-4954-A3AF-ABB2ED2BB667}"/>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Fines and imprisonment have different social costs</a:t>
            </a:r>
          </a:p>
        </p:txBody>
      </p:sp>
      <p:sp>
        <p:nvSpPr>
          <p:cNvPr id="4" name="">
            <a:extLst xmlns:a="http://schemas.openxmlformats.org/drawingml/2006/main">
              <a:ext uri="{FF2B5EF4-FFF2-40B4-BE49-F238E27FC236}">
                <a16:creationId xmlns:a16="http://schemas.microsoft.com/office/drawing/2014/main" id="{4EB4E576-F700-44F0-A5FB-853165F57EAC}"/>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205E1D9-5CA5-4288-9C3C-F21ABA398924}"/>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FBC52710-9A77-4BC4-A9CB-CA5B726DF382}"/>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11</a:t>
            </a:r>
          </a:p>
        </p:txBody>
      </p:sp>
      <p:sp>
        <p:nvSpPr>
          <p:cNvPr id="7" name="">
            <a:extLst xmlns:a="http://schemas.openxmlformats.org/drawingml/2006/main">
              <a:ext uri="{FF2B5EF4-FFF2-40B4-BE49-F238E27FC236}">
                <a16:creationId xmlns:a16="http://schemas.microsoft.com/office/drawing/2014/main" id="{984D2FF4-0C81-466C-9FA8-8835FE911C27}"/>
              </a:ext>
            </a:extLst>
          </p:cNvPr>
          <p:cNvSpPr>
            <a:spLocks xmlns:a="http://schemas.openxmlformats.org/drawingml/2006/main" noGrp="1"/>
          </p:cNvSpPr>
          <p:nvPr/>
        </p:nvSpPr>
        <p:spPr>
          <a:xfrm xmlns:a="http://schemas.openxmlformats.org/drawingml/2006/main">
            <a:off x="952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24594E"/>
                </a:solidFill>
                <a:latin typeface="Aptos"/>
                <a:ea typeface="Aptos"/>
                <a:cs typeface="Aptos"/>
              </a:defRPr>
            </a:pPr>
            <a:r>
              <a:rPr sz="1050" b="1" i="0">
                <a:solidFill>
                  <a:srgbClr val="24594E"/>
                </a:solidFill>
                <a:latin typeface="Aptos"/>
                <a:ea typeface="Aptos"/>
                <a:cs typeface="Aptos"/>
              </a:rPr>
              <a:t>FINE</a:t>
            </a:r>
          </a:p>
        </p:txBody>
      </p:sp>
      <p:sp>
        <p:nvSpPr>
          <p:cNvPr id="8" name="">
            <a:extLst xmlns:a="http://schemas.openxmlformats.org/drawingml/2006/main">
              <a:ext uri="{FF2B5EF4-FFF2-40B4-BE49-F238E27FC236}">
                <a16:creationId xmlns:a16="http://schemas.microsoft.com/office/drawing/2014/main" id="{9B4BC4FB-BF3E-45CC-BB2A-219D927ED08B}"/>
              </a:ext>
            </a:extLst>
          </p:cNvPr>
          <p:cNvSpPr>
            <a:spLocks xmlns:a="http://schemas.openxmlformats.org/drawingml/2006/main" noGrp="1"/>
          </p:cNvSpPr>
          <p:nvPr/>
        </p:nvSpPr>
        <p:spPr>
          <a:xfrm xmlns:a="http://schemas.openxmlformats.org/drawingml/2006/main">
            <a:off x="952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9" name="">
            <a:extLst xmlns:a="http://schemas.openxmlformats.org/drawingml/2006/main">
              <a:ext uri="{FF2B5EF4-FFF2-40B4-BE49-F238E27FC236}">
                <a16:creationId xmlns:a16="http://schemas.microsoft.com/office/drawing/2014/main" id="{31BED31E-8C6E-490E-B23A-C88E2F6AF93D}"/>
              </a:ext>
            </a:extLst>
          </p:cNvPr>
          <p:cNvSpPr>
            <a:spLocks xmlns:a="http://schemas.openxmlformats.org/drawingml/2006/main" noGrp="1"/>
          </p:cNvSpPr>
          <p:nvPr/>
        </p:nvSpPr>
        <p:spPr>
          <a:xfrm xmlns:a="http://schemas.openxmlformats.org/drawingml/2006/main">
            <a:off x="1276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Transfers resources to the state</a:t>
            </a:r>
          </a:p>
        </p:txBody>
      </p:sp>
      <p:sp>
        <p:nvSpPr>
          <p:cNvPr id="10" name="">
            <a:extLst xmlns:a="http://schemas.openxmlformats.org/drawingml/2006/main">
              <a:ext uri="{FF2B5EF4-FFF2-40B4-BE49-F238E27FC236}">
                <a16:creationId xmlns:a16="http://schemas.microsoft.com/office/drawing/2014/main" id="{E7691C3A-69BF-4D0A-95E8-886B23EE7749}"/>
              </a:ext>
            </a:extLst>
          </p:cNvPr>
          <p:cNvSpPr>
            <a:spLocks xmlns:a="http://schemas.openxmlformats.org/drawingml/2006/main" noGrp="1"/>
          </p:cNvSpPr>
          <p:nvPr/>
        </p:nvSpPr>
        <p:spPr>
          <a:xfrm xmlns:a="http://schemas.openxmlformats.org/drawingml/2006/main">
            <a:off x="952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6FCEB9D5-A1C1-42D4-839E-EBAF77CF0F6D}"/>
              </a:ext>
            </a:extLst>
          </p:cNvPr>
          <p:cNvSpPr>
            <a:spLocks xmlns:a="http://schemas.openxmlformats.org/drawingml/2006/main" noGrp="1"/>
          </p:cNvSpPr>
          <p:nvPr/>
        </p:nvSpPr>
        <p:spPr>
          <a:xfrm xmlns:a="http://schemas.openxmlformats.org/drawingml/2006/main">
            <a:off x="1276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Low direct resource destruction</a:t>
            </a:r>
          </a:p>
        </p:txBody>
      </p:sp>
      <p:sp>
        <p:nvSpPr>
          <p:cNvPr id="12" name="">
            <a:extLst xmlns:a="http://schemas.openxmlformats.org/drawingml/2006/main">
              <a:ext uri="{FF2B5EF4-FFF2-40B4-BE49-F238E27FC236}">
                <a16:creationId xmlns:a16="http://schemas.microsoft.com/office/drawing/2014/main" id="{108DED6B-ACBF-45B5-87D6-5C283FB87262}"/>
              </a:ext>
            </a:extLst>
          </p:cNvPr>
          <p:cNvSpPr>
            <a:spLocks xmlns:a="http://schemas.openxmlformats.org/drawingml/2006/main" noGrp="1"/>
          </p:cNvSpPr>
          <p:nvPr/>
        </p:nvSpPr>
        <p:spPr>
          <a:xfrm xmlns:a="http://schemas.openxmlformats.org/drawingml/2006/main">
            <a:off x="952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3" name="">
            <a:extLst xmlns:a="http://schemas.openxmlformats.org/drawingml/2006/main">
              <a:ext uri="{FF2B5EF4-FFF2-40B4-BE49-F238E27FC236}">
                <a16:creationId xmlns:a16="http://schemas.microsoft.com/office/drawing/2014/main" id="{E748A48D-F9EB-40A9-8CCB-5FA87D510DFE}"/>
              </a:ext>
            </a:extLst>
          </p:cNvPr>
          <p:cNvSpPr>
            <a:spLocks xmlns:a="http://schemas.openxmlformats.org/drawingml/2006/main" noGrp="1"/>
          </p:cNvSpPr>
          <p:nvPr/>
        </p:nvSpPr>
        <p:spPr>
          <a:xfrm xmlns:a="http://schemas.openxmlformats.org/drawingml/2006/main">
            <a:off x="1276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Limited by wealth and collection</a:t>
            </a:r>
          </a:p>
        </p:txBody>
      </p:sp>
      <p:sp>
        <p:nvSpPr>
          <p:cNvPr id="14" name="">
            <a:extLst xmlns:a="http://schemas.openxmlformats.org/drawingml/2006/main">
              <a:ext uri="{FF2B5EF4-FFF2-40B4-BE49-F238E27FC236}">
                <a16:creationId xmlns:a16="http://schemas.microsoft.com/office/drawing/2014/main" id="{AA0C1231-4B52-42FD-8902-08661FEA340C}"/>
              </a:ext>
            </a:extLst>
          </p:cNvPr>
          <p:cNvSpPr>
            <a:spLocks xmlns:a="http://schemas.openxmlformats.org/drawingml/2006/main" noGrp="1"/>
          </p:cNvSpPr>
          <p:nvPr/>
        </p:nvSpPr>
        <p:spPr>
          <a:xfrm xmlns:a="http://schemas.openxmlformats.org/drawingml/2006/main">
            <a:off x="6096000" y="1676400"/>
            <a:ext cx="9525" cy="34099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157FE481-DC58-4495-B65F-44BA0881CBD3}"/>
              </a:ext>
            </a:extLst>
          </p:cNvPr>
          <p:cNvSpPr>
            <a:spLocks xmlns:a="http://schemas.openxmlformats.org/drawingml/2006/main" noGrp="1"/>
          </p:cNvSpPr>
          <p:nvPr/>
        </p:nvSpPr>
        <p:spPr>
          <a:xfrm xmlns:a="http://schemas.openxmlformats.org/drawingml/2006/main">
            <a:off x="6667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IMPRISONMENT</a:t>
            </a:r>
          </a:p>
        </p:txBody>
      </p:sp>
      <p:sp>
        <p:nvSpPr>
          <p:cNvPr id="16" name="">
            <a:extLst xmlns:a="http://schemas.openxmlformats.org/drawingml/2006/main">
              <a:ext uri="{FF2B5EF4-FFF2-40B4-BE49-F238E27FC236}">
                <a16:creationId xmlns:a16="http://schemas.microsoft.com/office/drawing/2014/main" id="{E940E46B-C6B6-4750-96BF-5E6D3913CDC2}"/>
              </a:ext>
            </a:extLst>
          </p:cNvPr>
          <p:cNvSpPr>
            <a:spLocks xmlns:a="http://schemas.openxmlformats.org/drawingml/2006/main" noGrp="1"/>
          </p:cNvSpPr>
          <p:nvPr/>
        </p:nvSpPr>
        <p:spPr>
          <a:xfrm xmlns:a="http://schemas.openxmlformats.org/drawingml/2006/main">
            <a:off x="6667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7" name="">
            <a:extLst xmlns:a="http://schemas.openxmlformats.org/drawingml/2006/main">
              <a:ext uri="{FF2B5EF4-FFF2-40B4-BE49-F238E27FC236}">
                <a16:creationId xmlns:a16="http://schemas.microsoft.com/office/drawing/2014/main" id="{6157079B-B3D0-4C36-A01D-2EBA36B4D147}"/>
              </a:ext>
            </a:extLst>
          </p:cNvPr>
          <p:cNvSpPr>
            <a:spLocks xmlns:a="http://schemas.openxmlformats.org/drawingml/2006/main" noGrp="1"/>
          </p:cNvSpPr>
          <p:nvPr/>
        </p:nvSpPr>
        <p:spPr>
          <a:xfrm xmlns:a="http://schemas.openxmlformats.org/drawingml/2006/main">
            <a:off x="6991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Uses facilities, staff, and lost liberty</a:t>
            </a:r>
          </a:p>
        </p:txBody>
      </p:sp>
      <p:sp>
        <p:nvSpPr>
          <p:cNvPr id="18" name="">
            <a:extLst xmlns:a="http://schemas.openxmlformats.org/drawingml/2006/main">
              <a:ext uri="{FF2B5EF4-FFF2-40B4-BE49-F238E27FC236}">
                <a16:creationId xmlns:a16="http://schemas.microsoft.com/office/drawing/2014/main" id="{638D4918-17E7-4B71-8E40-D49ECBA4B4CF}"/>
              </a:ext>
            </a:extLst>
          </p:cNvPr>
          <p:cNvSpPr>
            <a:spLocks xmlns:a="http://schemas.openxmlformats.org/drawingml/2006/main" noGrp="1"/>
          </p:cNvSpPr>
          <p:nvPr/>
        </p:nvSpPr>
        <p:spPr>
          <a:xfrm xmlns:a="http://schemas.openxmlformats.org/drawingml/2006/main">
            <a:off x="6667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8A90228A-F162-411E-AC04-028448B42710}"/>
              </a:ext>
            </a:extLst>
          </p:cNvPr>
          <p:cNvSpPr>
            <a:spLocks xmlns:a="http://schemas.openxmlformats.org/drawingml/2006/main" noGrp="1"/>
          </p:cNvSpPr>
          <p:nvPr/>
        </p:nvSpPr>
        <p:spPr>
          <a:xfrm xmlns:a="http://schemas.openxmlformats.org/drawingml/2006/main">
            <a:off x="6991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Incapacitates as well as deters</a:t>
            </a:r>
          </a:p>
        </p:txBody>
      </p:sp>
      <p:sp>
        <p:nvSpPr>
          <p:cNvPr id="20" name="">
            <a:extLst xmlns:a="http://schemas.openxmlformats.org/drawingml/2006/main">
              <a:ext uri="{FF2B5EF4-FFF2-40B4-BE49-F238E27FC236}">
                <a16:creationId xmlns:a16="http://schemas.microsoft.com/office/drawing/2014/main" id="{32113647-8F76-4F99-81A3-F5FFABDB0E35}"/>
              </a:ext>
            </a:extLst>
          </p:cNvPr>
          <p:cNvSpPr>
            <a:spLocks xmlns:a="http://schemas.openxmlformats.org/drawingml/2006/main" noGrp="1"/>
          </p:cNvSpPr>
          <p:nvPr/>
        </p:nvSpPr>
        <p:spPr>
          <a:xfrm xmlns:a="http://schemas.openxmlformats.org/drawingml/2006/main">
            <a:off x="6667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1" name="">
            <a:extLst xmlns:a="http://schemas.openxmlformats.org/drawingml/2006/main">
              <a:ext uri="{FF2B5EF4-FFF2-40B4-BE49-F238E27FC236}">
                <a16:creationId xmlns:a16="http://schemas.microsoft.com/office/drawing/2014/main" id="{D1979A5B-5F05-4E0A-AE99-6E3C3AC01E27}"/>
              </a:ext>
            </a:extLst>
          </p:cNvPr>
          <p:cNvSpPr>
            <a:spLocks xmlns:a="http://schemas.openxmlformats.org/drawingml/2006/main" noGrp="1"/>
          </p:cNvSpPr>
          <p:nvPr/>
        </p:nvSpPr>
        <p:spPr>
          <a:xfrm xmlns:a="http://schemas.openxmlformats.org/drawingml/2006/main">
            <a:off x="6991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Large family and labor-market effects</a:t>
            </a:r>
          </a:p>
        </p:txBody>
      </p:sp>
      <p:sp>
        <p:nvSpPr>
          <p:cNvPr id="22" name="">
            <a:extLst xmlns:a="http://schemas.openxmlformats.org/drawingml/2006/main">
              <a:ext uri="{FF2B5EF4-FFF2-40B4-BE49-F238E27FC236}">
                <a16:creationId xmlns:a16="http://schemas.microsoft.com/office/drawing/2014/main" id="{D2707412-8ECB-464F-9977-2267001B9E58}"/>
              </a:ext>
            </a:extLst>
          </p:cNvPr>
          <p:cNvSpPr>
            <a:spLocks xmlns:a="http://schemas.openxmlformats.org/drawingml/2006/main" noGrp="1"/>
          </p:cNvSpPr>
          <p:nvPr/>
        </p:nvSpPr>
        <p:spPr>
          <a:xfrm xmlns:a="http://schemas.openxmlformats.org/drawingml/2006/main">
            <a:off x="1200150" y="54102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A dollar fine and a dollar of prison cost are not socially equivalent.</a:t>
            </a:r>
          </a:p>
        </p:txBody>
      </p:sp>
    </p:spTree>
    <p:extLst>
      <p:ext uri="{BB962C8B-B14F-4D97-AF65-F5344CB8AC3E}">
        <p14:creationId xmlns:p14="http://schemas.microsoft.com/office/powerpoint/2010/main" val="2099179059"/>
      </p:ext>
    </p:extLst>
  </p:cSld>
</p:sld>
</file>

<file path=ppt/slides/slide12.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7D6165A1-7D44-4C94-9C60-4F2B62B62C9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9CC2539F-7EB9-4214-8F32-1BA052013C93}"/>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A32F015A-03CB-4A17-8807-D3424AEDA530}"/>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Probability and severity are imperfect substitutes</a:t>
            </a:r>
          </a:p>
        </p:txBody>
      </p:sp>
      <p:sp>
        <p:nvSpPr>
          <p:cNvPr id="4" name="">
            <a:extLst xmlns:a="http://schemas.openxmlformats.org/drawingml/2006/main">
              <a:ext uri="{FF2B5EF4-FFF2-40B4-BE49-F238E27FC236}">
                <a16:creationId xmlns:a16="http://schemas.microsoft.com/office/drawing/2014/main" id="{EB06411A-14D7-4A35-9B47-6CC86506ED3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1F915F0-5B77-4F9A-8404-BC29C7E2751D}"/>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663BF1DF-BF2E-4C2A-BFF0-684ABF2499DD}"/>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12</a:t>
            </a:r>
          </a:p>
        </p:txBody>
      </p:sp>
      <p:sp>
        <p:nvSpPr>
          <p:cNvPr id="7" name="">
            <a:extLst xmlns:a="http://schemas.openxmlformats.org/drawingml/2006/main">
              <a:ext uri="{FF2B5EF4-FFF2-40B4-BE49-F238E27FC236}">
                <a16:creationId xmlns:a16="http://schemas.microsoft.com/office/drawing/2014/main" id="{419B9E89-44CC-427B-91F3-DAE150E0A9A6}"/>
              </a:ext>
            </a:extLst>
          </p:cNvPr>
          <p:cNvSpPr>
            <a:spLocks xmlns:a="http://schemas.openxmlformats.org/drawingml/2006/main" noGrp="1"/>
          </p:cNvSpPr>
          <p:nvPr/>
        </p:nvSpPr>
        <p:spPr>
          <a:xfrm xmlns:a="http://schemas.openxmlformats.org/drawingml/2006/main">
            <a:off x="6667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RAISE PROBABILITY</a:t>
            </a:r>
          </a:p>
        </p:txBody>
      </p:sp>
      <p:sp>
        <p:nvSpPr>
          <p:cNvPr id="8" name="">
            <a:extLst xmlns:a="http://schemas.openxmlformats.org/drawingml/2006/main">
              <a:ext uri="{FF2B5EF4-FFF2-40B4-BE49-F238E27FC236}">
                <a16:creationId xmlns:a16="http://schemas.microsoft.com/office/drawing/2014/main" id="{360B8F23-0CEA-4852-A75D-BE4A84C38DD1}"/>
              </a:ext>
            </a:extLst>
          </p:cNvPr>
          <p:cNvSpPr>
            <a:spLocks xmlns:a="http://schemas.openxmlformats.org/drawingml/2006/main" noGrp="1"/>
          </p:cNvSpPr>
          <p:nvPr/>
        </p:nvSpPr>
        <p:spPr>
          <a:xfrm xmlns:a="http://schemas.openxmlformats.org/drawingml/2006/main">
            <a:off x="666750" y="2228850"/>
            <a:ext cx="3302000" cy="26098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F13B12FD-C855-4799-91FA-4CE776D21740}"/>
              </a:ext>
            </a:extLst>
          </p:cNvPr>
          <p:cNvSpPr>
            <a:spLocks xmlns:a="http://schemas.openxmlformats.org/drawingml/2006/main" noGrp="1"/>
          </p:cNvSpPr>
          <p:nvPr/>
        </p:nvSpPr>
        <p:spPr>
          <a:xfrm xmlns:a="http://schemas.openxmlformats.org/drawingml/2006/main">
            <a:off x="8572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More detection and enforcement cost</a:t>
            </a:r>
          </a:p>
          <a:p xmlns:a="http://schemas.openxmlformats.org/drawingml/2006/main">
            <a:r>
              <a:t/>
            </a:r>
          </a:p>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Often clearer behavioral signal</a:t>
            </a:r>
          </a:p>
        </p:txBody>
      </p:sp>
      <p:sp>
        <p:nvSpPr>
          <p:cNvPr id="10" name="">
            <a:extLst xmlns:a="http://schemas.openxmlformats.org/drawingml/2006/main">
              <a:ext uri="{FF2B5EF4-FFF2-40B4-BE49-F238E27FC236}">
                <a16:creationId xmlns:a16="http://schemas.microsoft.com/office/drawing/2014/main" id="{5E0509EF-103B-4C2B-9BA8-F34A08DF9923}"/>
              </a:ext>
            </a:extLst>
          </p:cNvPr>
          <p:cNvSpPr>
            <a:spLocks xmlns:a="http://schemas.openxmlformats.org/drawingml/2006/main" noGrp="1"/>
          </p:cNvSpPr>
          <p:nvPr/>
        </p:nvSpPr>
        <p:spPr>
          <a:xfrm xmlns:a="http://schemas.openxmlformats.org/drawingml/2006/main">
            <a:off x="444500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RAISE SEVERITY</a:t>
            </a:r>
          </a:p>
        </p:txBody>
      </p:sp>
      <p:sp>
        <p:nvSpPr>
          <p:cNvPr id="11" name="">
            <a:extLst xmlns:a="http://schemas.openxmlformats.org/drawingml/2006/main">
              <a:ext uri="{FF2B5EF4-FFF2-40B4-BE49-F238E27FC236}">
                <a16:creationId xmlns:a16="http://schemas.microsoft.com/office/drawing/2014/main" id="{79EC5563-C278-48FA-8F04-188D132524F3}"/>
              </a:ext>
            </a:extLst>
          </p:cNvPr>
          <p:cNvSpPr>
            <a:spLocks xmlns:a="http://schemas.openxmlformats.org/drawingml/2006/main" noGrp="1"/>
          </p:cNvSpPr>
          <p:nvPr/>
        </p:nvSpPr>
        <p:spPr>
          <a:xfrm xmlns:a="http://schemas.openxmlformats.org/drawingml/2006/main">
            <a:off x="4445000" y="2228850"/>
            <a:ext cx="3302000" cy="2609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6B9269A9-7613-4B3D-A5CD-CF493FB34784}"/>
              </a:ext>
            </a:extLst>
          </p:cNvPr>
          <p:cNvSpPr>
            <a:spLocks xmlns:a="http://schemas.openxmlformats.org/drawingml/2006/main" noGrp="1"/>
          </p:cNvSpPr>
          <p:nvPr/>
        </p:nvSpPr>
        <p:spPr>
          <a:xfrm xmlns:a="http://schemas.openxmlformats.org/drawingml/2006/main">
            <a:off x="463550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Cheaper if rarely imposed</a:t>
            </a:r>
          </a:p>
          <a:p xmlns:a="http://schemas.openxmlformats.org/drawingml/2006/main">
            <a:r>
              <a:t/>
            </a:r>
          </a:p>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Greater error, risk, and proportionality cost</a:t>
            </a:r>
          </a:p>
        </p:txBody>
      </p:sp>
      <p:sp>
        <p:nvSpPr>
          <p:cNvPr id="13" name="">
            <a:extLst xmlns:a="http://schemas.openxmlformats.org/drawingml/2006/main">
              <a:ext uri="{FF2B5EF4-FFF2-40B4-BE49-F238E27FC236}">
                <a16:creationId xmlns:a16="http://schemas.microsoft.com/office/drawing/2014/main" id="{E01B685C-B173-4FC1-A0BB-F6DB2BD9A365}"/>
              </a:ext>
            </a:extLst>
          </p:cNvPr>
          <p:cNvSpPr>
            <a:spLocks xmlns:a="http://schemas.openxmlformats.org/drawingml/2006/main" noGrp="1"/>
          </p:cNvSpPr>
          <p:nvPr/>
        </p:nvSpPr>
        <p:spPr>
          <a:xfrm xmlns:a="http://schemas.openxmlformats.org/drawingml/2006/main">
            <a:off x="82232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CONSTRAINT</a:t>
            </a:r>
          </a:p>
        </p:txBody>
      </p:sp>
      <p:sp>
        <p:nvSpPr>
          <p:cNvPr id="14" name="">
            <a:extLst xmlns:a="http://schemas.openxmlformats.org/drawingml/2006/main">
              <a:ext uri="{FF2B5EF4-FFF2-40B4-BE49-F238E27FC236}">
                <a16:creationId xmlns:a16="http://schemas.microsoft.com/office/drawing/2014/main" id="{8331D712-E358-435A-9498-41BA69976F44}"/>
              </a:ext>
            </a:extLst>
          </p:cNvPr>
          <p:cNvSpPr>
            <a:spLocks xmlns:a="http://schemas.openxmlformats.org/drawingml/2006/main" noGrp="1"/>
          </p:cNvSpPr>
          <p:nvPr/>
        </p:nvSpPr>
        <p:spPr>
          <a:xfrm xmlns:a="http://schemas.openxmlformats.org/drawingml/2006/main">
            <a:off x="8223250" y="2228850"/>
            <a:ext cx="3302000" cy="26098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E1A880D8-C03D-4789-BE03-AD25816456B3}"/>
              </a:ext>
            </a:extLst>
          </p:cNvPr>
          <p:cNvSpPr>
            <a:spLocks xmlns:a="http://schemas.openxmlformats.org/drawingml/2006/main" noGrp="1"/>
          </p:cNvSpPr>
          <p:nvPr/>
        </p:nvSpPr>
        <p:spPr>
          <a:xfrm xmlns:a="http://schemas.openxmlformats.org/drawingml/2006/main">
            <a:off x="84137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Wealth, proof, legitimacy, and diminishing deterrence</a:t>
            </a:r>
          </a:p>
        </p:txBody>
      </p:sp>
      <p:sp>
        <p:nvSpPr>
          <p:cNvPr id="16" name="">
            <a:extLst xmlns:a="http://schemas.openxmlformats.org/drawingml/2006/main">
              <a:ext uri="{FF2B5EF4-FFF2-40B4-BE49-F238E27FC236}">
                <a16:creationId xmlns:a16="http://schemas.microsoft.com/office/drawing/2014/main" id="{256EFA94-D3E6-413A-9AAE-F67F9C09A620}"/>
              </a:ext>
            </a:extLst>
          </p:cNvPr>
          <p:cNvSpPr>
            <a:spLocks xmlns:a="http://schemas.openxmlformats.org/drawingml/2006/main" noGrp="1"/>
          </p:cNvSpPr>
          <p:nvPr/>
        </p:nvSpPr>
        <p:spPr>
          <a:xfrm xmlns:a="http://schemas.openxmlformats.org/drawingml/2006/main">
            <a:off x="1200150" y="5334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89675"/>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The cheapest nominal sanction policy may be institutionally intolerable or ineffective.</a:t>
            </a:r>
          </a:p>
        </p:txBody>
      </p:sp>
    </p:spTree>
    <p:extLst>
      <p:ext uri="{BB962C8B-B14F-4D97-AF65-F5344CB8AC3E}">
        <p14:creationId xmlns:p14="http://schemas.microsoft.com/office/powerpoint/2010/main" val="825518186"/>
      </p:ext>
    </p:extLst>
  </p:cSld>
</p:sld>
</file>

<file path=ppt/slides/slide13.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4424F8E9-A1BE-4C0B-A7E0-AB8B8863DA45}"/>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FCA9AE14-02FC-4860-B470-995622167596}"/>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C5227972-AB3E-4B18-ABA6-966558671557}"/>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626"/>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Risk aversion changes the effect of uncertain punishment</a:t>
            </a:r>
          </a:p>
        </p:txBody>
      </p:sp>
      <p:sp>
        <p:nvSpPr>
          <p:cNvPr id="4" name="">
            <a:extLst xmlns:a="http://schemas.openxmlformats.org/drawingml/2006/main">
              <a:ext uri="{FF2B5EF4-FFF2-40B4-BE49-F238E27FC236}">
                <a16:creationId xmlns:a16="http://schemas.microsoft.com/office/drawing/2014/main" id="{B09B0310-EA02-4475-AC9F-9510BB540914}"/>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DAC9EBD-A06E-4701-8C3E-166FFDCD3E5A}"/>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9BBA25AA-553E-471D-903F-5932E2839DD5}"/>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13</a:t>
            </a:r>
          </a:p>
        </p:txBody>
      </p:sp>
      <p:sp>
        <p:nvSpPr>
          <p:cNvPr id="7" name="">
            <a:extLst xmlns:a="http://schemas.openxmlformats.org/drawingml/2006/main">
              <a:ext uri="{FF2B5EF4-FFF2-40B4-BE49-F238E27FC236}">
                <a16:creationId xmlns:a16="http://schemas.microsoft.com/office/drawing/2014/main" id="{C2EDA7C5-074B-48A9-A6A2-1D33D72C9B8E}"/>
              </a:ext>
            </a:extLst>
          </p:cNvPr>
          <p:cNvSpPr>
            <a:spLocks xmlns:a="http://schemas.openxmlformats.org/drawingml/2006/main" noGrp="1"/>
          </p:cNvSpPr>
          <p:nvPr/>
        </p:nvSpPr>
        <p:spPr>
          <a:xfrm xmlns:a="http://schemas.openxmlformats.org/drawingml/2006/main">
            <a:off x="1200150" y="2152650"/>
            <a:ext cx="979170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3150" b="1" i="0">
                <a:solidFill>
                  <a:srgbClr val="173F38"/>
                </a:solidFill>
                <a:latin typeface="Georgia"/>
                <a:ea typeface="Georgia"/>
                <a:cs typeface="Georgia"/>
              </a:defRPr>
            </a:pPr>
            <a:r>
              <a:rPr sz="3150" b="1" i="0">
                <a:solidFill>
                  <a:srgbClr val="173F38"/>
                </a:solidFill>
                <a:latin typeface="Georgia"/>
                <a:ea typeface="Georgia"/>
                <a:cs typeface="Georgia"/>
              </a:rPr>
              <a:t>Two sanctions with the same expected value need not create the same deterrence or welfare cost.</a:t>
            </a:r>
          </a:p>
        </p:txBody>
      </p:sp>
      <p:sp>
        <p:nvSpPr>
          <p:cNvPr id="8" name="">
            <a:extLst xmlns:a="http://schemas.openxmlformats.org/drawingml/2006/main">
              <a:ext uri="{FF2B5EF4-FFF2-40B4-BE49-F238E27FC236}">
                <a16:creationId xmlns:a16="http://schemas.microsoft.com/office/drawing/2014/main" id="{F2DDAE84-2F3F-462E-9EBE-32AF57E395B9}"/>
              </a:ext>
            </a:extLst>
          </p:cNvPr>
          <p:cNvSpPr>
            <a:spLocks xmlns:a="http://schemas.openxmlformats.org/drawingml/2006/main" noGrp="1"/>
          </p:cNvSpPr>
          <p:nvPr/>
        </p:nvSpPr>
        <p:spPr>
          <a:xfrm xmlns:a="http://schemas.openxmlformats.org/drawingml/2006/main">
            <a:off x="1562100" y="4629150"/>
            <a:ext cx="90678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586A73"/>
                </a:solidFill>
                <a:latin typeface="Aptos"/>
                <a:ea typeface="Aptos"/>
                <a:cs typeface="Aptos"/>
              </a:defRPr>
            </a:pPr>
            <a:r>
              <a:rPr sz="1800" b="0" i="0">
                <a:solidFill>
                  <a:srgbClr val="586A73"/>
                </a:solidFill>
                <a:latin typeface="Aptos"/>
                <a:ea typeface="Aptos"/>
                <a:cs typeface="Aptos"/>
              </a:rPr>
              <a:t>A small chance of a devastating penalty may deter a risk-averse person strongly while imposing costly uncertainty on lawful activity.</a:t>
            </a:r>
          </a:p>
        </p:txBody>
      </p:sp>
    </p:spTree>
    <p:extLst>
      <p:ext uri="{BB962C8B-B14F-4D97-AF65-F5344CB8AC3E}">
        <p14:creationId xmlns:p14="http://schemas.microsoft.com/office/powerpoint/2010/main" val="1933287293"/>
      </p:ext>
    </p:extLst>
  </p:cSld>
</p:sld>
</file>

<file path=ppt/slides/slide14.xml><?xml version="1.0" encoding="utf-8"?>
<p:sld xmlns:p="http://schemas.openxmlformats.org/presentationml/2006/main">
  <p:cSld>
    <p:bg>
      <p:bgPr>
        <a:solidFill xmlns:a="http://schemas.openxmlformats.org/drawingml/2006/main">
          <a:srgbClr val="173F38"/>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E64B5E84-AE79-48C4-B554-2104CBCF9A1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B88424"/>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ABB1216A-7061-4258-AA1E-DAC01C1481A3}"/>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EA9A830F-4AFC-45ED-801E-C0D159D4BB8B}"/>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FFFFFF"/>
                </a:solidFill>
                <a:latin typeface="Georgia"/>
                <a:ea typeface="Georgia"/>
                <a:cs typeface="Georgia"/>
              </a:defRPr>
            </a:pPr>
            <a:r>
              <a:rPr sz="3000" b="1" i="0">
                <a:solidFill>
                  <a:srgbClr val="FFFFFF"/>
                </a:solidFill>
                <a:latin typeface="Georgia"/>
                <a:ea typeface="Georgia"/>
                <a:cs typeface="Georgia"/>
              </a:rPr>
              <a:t>Should a rich driver pay a larger speeding fine?</a:t>
            </a:r>
          </a:p>
        </p:txBody>
      </p:sp>
      <p:sp>
        <p:nvSpPr>
          <p:cNvPr id="4" name="">
            <a:extLst xmlns:a="http://schemas.openxmlformats.org/drawingml/2006/main">
              <a:ext uri="{FF2B5EF4-FFF2-40B4-BE49-F238E27FC236}">
                <a16:creationId xmlns:a16="http://schemas.microsoft.com/office/drawing/2014/main" id="{06F7D31C-AB9E-4F10-BED3-89AF39E6FB34}"/>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4F776F"/>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E656015-A164-406D-9BAC-B8668A80BB7C}"/>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C8D9D5"/>
                </a:solidFill>
                <a:latin typeface="Aptos"/>
                <a:ea typeface="Aptos"/>
                <a:cs typeface="Aptos"/>
              </a:defRPr>
            </a:pPr>
            <a:r>
              <a:rPr sz="825" b="1" i="0">
                <a:solidFill>
                  <a:srgbClr val="C8D9D5"/>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43113FCB-1D2C-4E3D-8F8B-38B3776BB01D}"/>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C8D9D5"/>
                </a:solidFill>
                <a:latin typeface="Aptos"/>
                <a:ea typeface="Aptos"/>
                <a:cs typeface="Aptos"/>
              </a:defRPr>
            </a:pPr>
            <a:r>
              <a:rPr sz="825" b="0" i="0">
                <a:solidFill>
                  <a:srgbClr val="C8D9D5"/>
                </a:solidFill>
                <a:latin typeface="Aptos"/>
                <a:ea typeface="Aptos"/>
                <a:cs typeface="Aptos"/>
              </a:rPr>
              <a:t>14</a:t>
            </a:r>
          </a:p>
        </p:txBody>
      </p:sp>
      <p:sp>
        <p:nvSpPr>
          <p:cNvPr id="7" name="">
            <a:extLst xmlns:a="http://schemas.openxmlformats.org/drawingml/2006/main">
              <a:ext uri="{FF2B5EF4-FFF2-40B4-BE49-F238E27FC236}">
                <a16:creationId xmlns:a16="http://schemas.microsoft.com/office/drawing/2014/main" id="{4518847D-F25C-45B4-80DF-AC0D02E2C3A6}"/>
              </a:ext>
            </a:extLst>
          </p:cNvPr>
          <p:cNvSpPr>
            <a:spLocks xmlns:a="http://schemas.openxmlformats.org/drawingml/2006/main" noGrp="1"/>
          </p:cNvSpPr>
          <p:nvPr/>
        </p:nvSpPr>
        <p:spPr>
          <a:xfrm xmlns:a="http://schemas.openxmlformats.org/drawingml/2006/main">
            <a:off x="1066800" y="1504950"/>
            <a:ext cx="100584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87860"/>
          </a:bodyPr>
          <a:lstStyle xmlns:a="http://schemas.openxmlformats.org/drawingml/2006/main"/>
          <a:p xmlns:a="http://schemas.openxmlformats.org/drawingml/2006/main">
            <a:pPr algn="ctr">
              <a:lnSpc>
                <a:spcPct val="105000"/>
              </a:lnSpc>
              <a:buNone/>
              <a:defRPr sz="2550" b="1" i="0">
                <a:solidFill>
                  <a:srgbClr val="FFFFFF"/>
                </a:solidFill>
                <a:latin typeface="Georgia"/>
                <a:ea typeface="Georgia"/>
                <a:cs typeface="Georgia"/>
              </a:defRPr>
            </a:pPr>
            <a:r>
              <a:rPr sz="2550" b="1" i="0">
                <a:solidFill>
                  <a:srgbClr val="FFFFFF"/>
                </a:solidFill>
                <a:latin typeface="Georgia"/>
                <a:ea typeface="Georgia"/>
                <a:cs typeface="Georgia"/>
              </a:rPr>
              <a:t>Finland has used income-related day fines for selected offenses; the external harm from the same speeding act does not rise with income.</a:t>
            </a:r>
          </a:p>
        </p:txBody>
      </p:sp>
      <p:sp>
        <p:nvSpPr>
          <p:cNvPr id="8" name="">
            <a:extLst xmlns:a="http://schemas.openxmlformats.org/drawingml/2006/main">
              <a:ext uri="{FF2B5EF4-FFF2-40B4-BE49-F238E27FC236}">
                <a16:creationId xmlns:a16="http://schemas.microsoft.com/office/drawing/2014/main" id="{5C28FA95-92B2-434B-AC0C-C1B892156684}"/>
              </a:ext>
            </a:extLst>
          </p:cNvPr>
          <p:cNvSpPr>
            <a:spLocks xmlns:a="http://schemas.openxmlformats.org/drawingml/2006/main" noGrp="1"/>
          </p:cNvSpPr>
          <p:nvPr/>
        </p:nvSpPr>
        <p:spPr>
          <a:xfrm xmlns:a="http://schemas.openxmlformats.org/drawingml/2006/main">
            <a:off x="1066800" y="2724150"/>
            <a:ext cx="4286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UNIFORM-HARM LOGIC</a:t>
            </a:r>
          </a:p>
        </p:txBody>
      </p:sp>
      <p:sp>
        <p:nvSpPr>
          <p:cNvPr id="9" name="">
            <a:extLst xmlns:a="http://schemas.openxmlformats.org/drawingml/2006/main">
              <a:ext uri="{FF2B5EF4-FFF2-40B4-BE49-F238E27FC236}">
                <a16:creationId xmlns:a16="http://schemas.microsoft.com/office/drawing/2014/main" id="{B09BDB11-8232-4E06-98AD-C0E25A5BC662}"/>
              </a:ext>
            </a:extLst>
          </p:cNvPr>
          <p:cNvSpPr>
            <a:spLocks xmlns:a="http://schemas.openxmlformats.org/drawingml/2006/main" noGrp="1"/>
          </p:cNvSpPr>
          <p:nvPr/>
        </p:nvSpPr>
        <p:spPr>
          <a:xfrm xmlns:a="http://schemas.openxmlformats.org/drawingml/2006/main">
            <a:off x="1104900" y="311467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0" name="">
            <a:extLst xmlns:a="http://schemas.openxmlformats.org/drawingml/2006/main">
              <a:ext uri="{FF2B5EF4-FFF2-40B4-BE49-F238E27FC236}">
                <a16:creationId xmlns:a16="http://schemas.microsoft.com/office/drawing/2014/main" id="{5F1A7224-F81B-44DE-82AE-575C615099D8}"/>
              </a:ext>
            </a:extLst>
          </p:cNvPr>
          <p:cNvSpPr>
            <a:spLocks xmlns:a="http://schemas.openxmlformats.org/drawingml/2006/main" noGrp="1"/>
          </p:cNvSpPr>
          <p:nvPr/>
        </p:nvSpPr>
        <p:spPr>
          <a:xfrm xmlns:a="http://schemas.openxmlformats.org/drawingml/2006/main">
            <a:off x="1428750" y="312420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Externality depends on conduct</a:t>
            </a:r>
          </a:p>
        </p:txBody>
      </p:sp>
      <p:sp>
        <p:nvSpPr>
          <p:cNvPr id="11" name="">
            <a:extLst xmlns:a="http://schemas.openxmlformats.org/drawingml/2006/main">
              <a:ext uri="{FF2B5EF4-FFF2-40B4-BE49-F238E27FC236}">
                <a16:creationId xmlns:a16="http://schemas.microsoft.com/office/drawing/2014/main" id="{265683B7-A30F-44B4-B3B6-EDA304D0D9D7}"/>
              </a:ext>
            </a:extLst>
          </p:cNvPr>
          <p:cNvSpPr>
            <a:spLocks xmlns:a="http://schemas.openxmlformats.org/drawingml/2006/main" noGrp="1"/>
          </p:cNvSpPr>
          <p:nvPr/>
        </p:nvSpPr>
        <p:spPr>
          <a:xfrm xmlns:a="http://schemas.openxmlformats.org/drawingml/2006/main">
            <a:off x="1104900" y="3600450"/>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2" name="">
            <a:extLst xmlns:a="http://schemas.openxmlformats.org/drawingml/2006/main">
              <a:ext uri="{FF2B5EF4-FFF2-40B4-BE49-F238E27FC236}">
                <a16:creationId xmlns:a16="http://schemas.microsoft.com/office/drawing/2014/main" id="{698B28C7-CD50-41F0-A722-44A26F1D1E9F}"/>
              </a:ext>
            </a:extLst>
          </p:cNvPr>
          <p:cNvSpPr>
            <a:spLocks xmlns:a="http://schemas.openxmlformats.org/drawingml/2006/main" noGrp="1"/>
          </p:cNvSpPr>
          <p:nvPr/>
        </p:nvSpPr>
        <p:spPr>
          <a:xfrm xmlns:a="http://schemas.openxmlformats.org/drawingml/2006/main">
            <a:off x="1428750" y="3609975"/>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4924"/>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Equal marginal harm suggests equal charge</a:t>
            </a:r>
          </a:p>
        </p:txBody>
      </p:sp>
      <p:sp>
        <p:nvSpPr>
          <p:cNvPr id="13" name="">
            <a:extLst xmlns:a="http://schemas.openxmlformats.org/drawingml/2006/main">
              <a:ext uri="{FF2B5EF4-FFF2-40B4-BE49-F238E27FC236}">
                <a16:creationId xmlns:a16="http://schemas.microsoft.com/office/drawing/2014/main" id="{D842B54E-CF01-49F9-802E-51E0BA09E941}"/>
              </a:ext>
            </a:extLst>
          </p:cNvPr>
          <p:cNvSpPr>
            <a:spLocks xmlns:a="http://schemas.openxmlformats.org/drawingml/2006/main" noGrp="1"/>
          </p:cNvSpPr>
          <p:nvPr/>
        </p:nvSpPr>
        <p:spPr>
          <a:xfrm xmlns:a="http://schemas.openxmlformats.org/drawingml/2006/main">
            <a:off x="1104900" y="408622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7D160AB0-6EAC-4F6B-80BA-CAF4581CA32F}"/>
              </a:ext>
            </a:extLst>
          </p:cNvPr>
          <p:cNvSpPr>
            <a:spLocks xmlns:a="http://schemas.openxmlformats.org/drawingml/2006/main" noGrp="1"/>
          </p:cNvSpPr>
          <p:nvPr/>
        </p:nvSpPr>
        <p:spPr>
          <a:xfrm xmlns:a="http://schemas.openxmlformats.org/drawingml/2006/main">
            <a:off x="1428750" y="409575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Simple and predictable</a:t>
            </a:r>
          </a:p>
        </p:txBody>
      </p:sp>
      <p:sp>
        <p:nvSpPr>
          <p:cNvPr id="15" name="">
            <a:extLst xmlns:a="http://schemas.openxmlformats.org/drawingml/2006/main">
              <a:ext uri="{FF2B5EF4-FFF2-40B4-BE49-F238E27FC236}">
                <a16:creationId xmlns:a16="http://schemas.microsoft.com/office/drawing/2014/main" id="{5020EB2B-D425-4A3E-81EF-91BDFD6C2A38}"/>
              </a:ext>
            </a:extLst>
          </p:cNvPr>
          <p:cNvSpPr>
            <a:spLocks xmlns:a="http://schemas.openxmlformats.org/drawingml/2006/main" noGrp="1"/>
          </p:cNvSpPr>
          <p:nvPr/>
        </p:nvSpPr>
        <p:spPr>
          <a:xfrm xmlns:a="http://schemas.openxmlformats.org/drawingml/2006/main">
            <a:off x="6096000" y="2686050"/>
            <a:ext cx="9525" cy="2381250"/>
          </a:xfrm>
          <a:prstGeom xmlns:a="http://schemas.openxmlformats.org/drawingml/2006/main" prst="rect">
            <a:avLst/>
          </a:prstGeom>
          <a:solidFill xmlns:a="http://schemas.openxmlformats.org/drawingml/2006/main">
            <a:srgbClr val="4F776F"/>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DF6CAA50-CA49-40A9-95B0-F119601F30E6}"/>
              </a:ext>
            </a:extLst>
          </p:cNvPr>
          <p:cNvSpPr>
            <a:spLocks xmlns:a="http://schemas.openxmlformats.org/drawingml/2006/main" noGrp="1"/>
          </p:cNvSpPr>
          <p:nvPr/>
        </p:nvSpPr>
        <p:spPr>
          <a:xfrm xmlns:a="http://schemas.openxmlformats.org/drawingml/2006/main">
            <a:off x="6705600" y="2724150"/>
            <a:ext cx="4286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EQUAL-DETERRENCE LOGIC</a:t>
            </a:r>
          </a:p>
        </p:txBody>
      </p:sp>
      <p:sp>
        <p:nvSpPr>
          <p:cNvPr id="17" name="">
            <a:extLst xmlns:a="http://schemas.openxmlformats.org/drawingml/2006/main">
              <a:ext uri="{FF2B5EF4-FFF2-40B4-BE49-F238E27FC236}">
                <a16:creationId xmlns:a16="http://schemas.microsoft.com/office/drawing/2014/main" id="{CD943411-81FE-41C1-8FAB-45980A908DBA}"/>
              </a:ext>
            </a:extLst>
          </p:cNvPr>
          <p:cNvSpPr>
            <a:spLocks xmlns:a="http://schemas.openxmlformats.org/drawingml/2006/main" noGrp="1"/>
          </p:cNvSpPr>
          <p:nvPr/>
        </p:nvSpPr>
        <p:spPr>
          <a:xfrm xmlns:a="http://schemas.openxmlformats.org/drawingml/2006/main">
            <a:off x="6743700" y="311467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8" name="">
            <a:extLst xmlns:a="http://schemas.openxmlformats.org/drawingml/2006/main">
              <a:ext uri="{FF2B5EF4-FFF2-40B4-BE49-F238E27FC236}">
                <a16:creationId xmlns:a16="http://schemas.microsoft.com/office/drawing/2014/main" id="{022F62BB-8C85-4237-961B-8B14C483FB77}"/>
              </a:ext>
            </a:extLst>
          </p:cNvPr>
          <p:cNvSpPr>
            <a:spLocks xmlns:a="http://schemas.openxmlformats.org/drawingml/2006/main" noGrp="1"/>
          </p:cNvSpPr>
          <p:nvPr/>
        </p:nvSpPr>
        <p:spPr>
          <a:xfrm xmlns:a="http://schemas.openxmlformats.org/drawingml/2006/main">
            <a:off x="7067550" y="312420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Fixed fine burdens incomes differently</a:t>
            </a:r>
          </a:p>
        </p:txBody>
      </p:sp>
      <p:sp>
        <p:nvSpPr>
          <p:cNvPr id="19" name="">
            <a:extLst xmlns:a="http://schemas.openxmlformats.org/drawingml/2006/main">
              <a:ext uri="{FF2B5EF4-FFF2-40B4-BE49-F238E27FC236}">
                <a16:creationId xmlns:a16="http://schemas.microsoft.com/office/drawing/2014/main" id="{6CCC1774-A6C9-4367-8BBF-1CC15A9D4A7E}"/>
              </a:ext>
            </a:extLst>
          </p:cNvPr>
          <p:cNvSpPr>
            <a:spLocks xmlns:a="http://schemas.openxmlformats.org/drawingml/2006/main" noGrp="1"/>
          </p:cNvSpPr>
          <p:nvPr/>
        </p:nvSpPr>
        <p:spPr>
          <a:xfrm xmlns:a="http://schemas.openxmlformats.org/drawingml/2006/main">
            <a:off x="6743700" y="3600450"/>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0" name="">
            <a:extLst xmlns:a="http://schemas.openxmlformats.org/drawingml/2006/main">
              <a:ext uri="{FF2B5EF4-FFF2-40B4-BE49-F238E27FC236}">
                <a16:creationId xmlns:a16="http://schemas.microsoft.com/office/drawing/2014/main" id="{F81EC90F-3B4F-4FBB-AF68-945F543674C5}"/>
              </a:ext>
            </a:extLst>
          </p:cNvPr>
          <p:cNvSpPr>
            <a:spLocks xmlns:a="http://schemas.openxmlformats.org/drawingml/2006/main" noGrp="1"/>
          </p:cNvSpPr>
          <p:nvPr/>
        </p:nvSpPr>
        <p:spPr>
          <a:xfrm xmlns:a="http://schemas.openxmlformats.org/drawingml/2006/main">
            <a:off x="7067550" y="3609975"/>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3854"/>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Income scaling may equalize incentive force</a:t>
            </a:r>
          </a:p>
        </p:txBody>
      </p:sp>
      <p:sp>
        <p:nvSpPr>
          <p:cNvPr id="21" name="">
            <a:extLst xmlns:a="http://schemas.openxmlformats.org/drawingml/2006/main">
              <a:ext uri="{FF2B5EF4-FFF2-40B4-BE49-F238E27FC236}">
                <a16:creationId xmlns:a16="http://schemas.microsoft.com/office/drawing/2014/main" id="{09C8B1DD-CB26-443C-B4B0-8730234436AF}"/>
              </a:ext>
            </a:extLst>
          </p:cNvPr>
          <p:cNvSpPr>
            <a:spLocks xmlns:a="http://schemas.openxmlformats.org/drawingml/2006/main" noGrp="1"/>
          </p:cNvSpPr>
          <p:nvPr/>
        </p:nvSpPr>
        <p:spPr>
          <a:xfrm xmlns:a="http://schemas.openxmlformats.org/drawingml/2006/main">
            <a:off x="6743700" y="408622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2" name="">
            <a:extLst xmlns:a="http://schemas.openxmlformats.org/drawingml/2006/main">
              <a:ext uri="{FF2B5EF4-FFF2-40B4-BE49-F238E27FC236}">
                <a16:creationId xmlns:a16="http://schemas.microsoft.com/office/drawing/2014/main" id="{85901927-59D8-43FA-9C90-370AA84BA5AB}"/>
              </a:ext>
            </a:extLst>
          </p:cNvPr>
          <p:cNvSpPr>
            <a:spLocks xmlns:a="http://schemas.openxmlformats.org/drawingml/2006/main" noGrp="1"/>
          </p:cNvSpPr>
          <p:nvPr/>
        </p:nvSpPr>
        <p:spPr>
          <a:xfrm xmlns:a="http://schemas.openxmlformats.org/drawingml/2006/main">
            <a:off x="7067550" y="409575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3854"/>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Raises information and legitimacy questions</a:t>
            </a:r>
          </a:p>
        </p:txBody>
      </p:sp>
      <p:sp>
        <p:nvSpPr>
          <p:cNvPr id="23" name="">
            <a:extLst xmlns:a="http://schemas.openxmlformats.org/drawingml/2006/main">
              <a:ext uri="{FF2B5EF4-FFF2-40B4-BE49-F238E27FC236}">
                <a16:creationId xmlns:a16="http://schemas.microsoft.com/office/drawing/2014/main" id="{5CD9B119-EB36-44B0-930C-A96BF0C71F0D}"/>
              </a:ext>
            </a:extLst>
          </p:cNvPr>
          <p:cNvSpPr>
            <a:spLocks xmlns:a="http://schemas.openxmlformats.org/drawingml/2006/main" noGrp="1"/>
          </p:cNvSpPr>
          <p:nvPr/>
        </p:nvSpPr>
        <p:spPr>
          <a:xfrm xmlns:a="http://schemas.openxmlformats.org/drawingml/2006/main">
            <a:off x="1200150" y="550545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B88424"/>
                </a:solidFill>
                <a:latin typeface="Georgia"/>
                <a:ea typeface="Georgia"/>
                <a:cs typeface="Georgia"/>
              </a:defRPr>
            </a:pPr>
            <a:r>
              <a:rPr sz="1950" b="1" i="0">
                <a:solidFill>
                  <a:srgbClr val="B88424"/>
                </a:solidFill>
                <a:latin typeface="Georgia"/>
                <a:ea typeface="Georgia"/>
                <a:cs typeface="Georgia"/>
              </a:rPr>
              <a:t>Separate internalizing harm from designing equal deterrence.</a:t>
            </a:r>
          </a:p>
        </p:txBody>
      </p:sp>
    </p:spTree>
    <p:extLst>
      <p:ext uri="{BB962C8B-B14F-4D97-AF65-F5344CB8AC3E}">
        <p14:creationId xmlns:p14="http://schemas.microsoft.com/office/powerpoint/2010/main" val="1956950124"/>
      </p:ext>
    </p:extLst>
  </p:cSld>
</p:sld>
</file>

<file path=ppt/slides/slide15.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C1AAAFEE-422F-42CC-B1DC-B094D959178C}"/>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3DD56660-84F7-43F9-B5F8-1B3F9FB8388A}"/>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52882447-708C-43A6-8581-561EA04D56D1}"/>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6566"/>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Intent, attempts, and outcome luck reveal hidden margins</a:t>
            </a:r>
          </a:p>
        </p:txBody>
      </p:sp>
      <p:sp>
        <p:nvSpPr>
          <p:cNvPr id="4" name="">
            <a:extLst xmlns:a="http://schemas.openxmlformats.org/drawingml/2006/main">
              <a:ext uri="{FF2B5EF4-FFF2-40B4-BE49-F238E27FC236}">
                <a16:creationId xmlns:a16="http://schemas.microsoft.com/office/drawing/2014/main" id="{45EAC75D-C2BF-45D7-91C7-9AD3A3A3BCBA}"/>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EB6AC1A-CF17-4537-9C58-1D3D1F327AAD}"/>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746B7B46-036F-4799-A7D2-E3E2A4ACCD88}"/>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15</a:t>
            </a:r>
          </a:p>
        </p:txBody>
      </p:sp>
      <p:sp>
        <p:nvSpPr>
          <p:cNvPr id="7" name="">
            <a:extLst xmlns:a="http://schemas.openxmlformats.org/drawingml/2006/main">
              <a:ext uri="{FF2B5EF4-FFF2-40B4-BE49-F238E27FC236}">
                <a16:creationId xmlns:a16="http://schemas.microsoft.com/office/drawing/2014/main" id="{27BC7E76-467F-49E9-BB55-C43877451705}"/>
              </a:ext>
            </a:extLst>
          </p:cNvPr>
          <p:cNvSpPr>
            <a:spLocks xmlns:a="http://schemas.openxmlformats.org/drawingml/2006/main" noGrp="1"/>
          </p:cNvSpPr>
          <p:nvPr/>
        </p:nvSpPr>
        <p:spPr>
          <a:xfrm xmlns:a="http://schemas.openxmlformats.org/drawingml/2006/main">
            <a:off x="6667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INTENT</a:t>
            </a:r>
          </a:p>
        </p:txBody>
      </p:sp>
      <p:sp>
        <p:nvSpPr>
          <p:cNvPr id="8" name="">
            <a:extLst xmlns:a="http://schemas.openxmlformats.org/drawingml/2006/main">
              <a:ext uri="{FF2B5EF4-FFF2-40B4-BE49-F238E27FC236}">
                <a16:creationId xmlns:a16="http://schemas.microsoft.com/office/drawing/2014/main" id="{00B4C2D2-90D6-42AC-98F4-E3676DA67169}"/>
              </a:ext>
            </a:extLst>
          </p:cNvPr>
          <p:cNvSpPr>
            <a:spLocks xmlns:a="http://schemas.openxmlformats.org/drawingml/2006/main" noGrp="1"/>
          </p:cNvSpPr>
          <p:nvPr/>
        </p:nvSpPr>
        <p:spPr>
          <a:xfrm xmlns:a="http://schemas.openxmlformats.org/drawingml/2006/main">
            <a:off x="666750" y="2228850"/>
            <a:ext cx="3302000" cy="2609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E83F1A92-5140-48DA-A8C1-8C7EA96420B6}"/>
              </a:ext>
            </a:extLst>
          </p:cNvPr>
          <p:cNvSpPr>
            <a:spLocks xmlns:a="http://schemas.openxmlformats.org/drawingml/2006/main" noGrp="1"/>
          </p:cNvSpPr>
          <p:nvPr/>
        </p:nvSpPr>
        <p:spPr>
          <a:xfrm xmlns:a="http://schemas.openxmlformats.org/drawingml/2006/main">
            <a:off x="8572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Signals dangerous purpose and future risk</a:t>
            </a:r>
          </a:p>
        </p:txBody>
      </p:sp>
      <p:sp>
        <p:nvSpPr>
          <p:cNvPr id="10" name="">
            <a:extLst xmlns:a="http://schemas.openxmlformats.org/drawingml/2006/main">
              <a:ext uri="{FF2B5EF4-FFF2-40B4-BE49-F238E27FC236}">
                <a16:creationId xmlns:a16="http://schemas.microsoft.com/office/drawing/2014/main" id="{F48848E5-4A93-4D8D-B7FA-60DA0727EC2D}"/>
              </a:ext>
            </a:extLst>
          </p:cNvPr>
          <p:cNvSpPr>
            <a:spLocks xmlns:a="http://schemas.openxmlformats.org/drawingml/2006/main" noGrp="1"/>
          </p:cNvSpPr>
          <p:nvPr/>
        </p:nvSpPr>
        <p:spPr>
          <a:xfrm xmlns:a="http://schemas.openxmlformats.org/drawingml/2006/main">
            <a:off x="444500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ATTEMPT</a:t>
            </a:r>
          </a:p>
        </p:txBody>
      </p:sp>
      <p:sp>
        <p:nvSpPr>
          <p:cNvPr id="11" name="">
            <a:extLst xmlns:a="http://schemas.openxmlformats.org/drawingml/2006/main">
              <a:ext uri="{FF2B5EF4-FFF2-40B4-BE49-F238E27FC236}">
                <a16:creationId xmlns:a16="http://schemas.microsoft.com/office/drawing/2014/main" id="{62E1BEEC-1C1D-42EF-9E2B-0835515C885D}"/>
              </a:ext>
            </a:extLst>
          </p:cNvPr>
          <p:cNvSpPr>
            <a:spLocks xmlns:a="http://schemas.openxmlformats.org/drawingml/2006/main" noGrp="1"/>
          </p:cNvSpPr>
          <p:nvPr/>
        </p:nvSpPr>
        <p:spPr>
          <a:xfrm xmlns:a="http://schemas.openxmlformats.org/drawingml/2006/main">
            <a:off x="4445000" y="2228850"/>
            <a:ext cx="3302000" cy="26098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E7C2500F-79A9-4471-8EF1-55642AB8602C}"/>
              </a:ext>
            </a:extLst>
          </p:cNvPr>
          <p:cNvSpPr>
            <a:spLocks xmlns:a="http://schemas.openxmlformats.org/drawingml/2006/main" noGrp="1"/>
          </p:cNvSpPr>
          <p:nvPr/>
        </p:nvSpPr>
        <p:spPr>
          <a:xfrm xmlns:a="http://schemas.openxmlformats.org/drawingml/2006/main">
            <a:off x="463550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Preserves deterrence before harm succeeds</a:t>
            </a:r>
          </a:p>
        </p:txBody>
      </p:sp>
      <p:sp>
        <p:nvSpPr>
          <p:cNvPr id="13" name="">
            <a:extLst xmlns:a="http://schemas.openxmlformats.org/drawingml/2006/main">
              <a:ext uri="{FF2B5EF4-FFF2-40B4-BE49-F238E27FC236}">
                <a16:creationId xmlns:a16="http://schemas.microsoft.com/office/drawing/2014/main" id="{661E2488-698B-4F34-9EB7-E6759AE3143E}"/>
              </a:ext>
            </a:extLst>
          </p:cNvPr>
          <p:cNvSpPr>
            <a:spLocks xmlns:a="http://schemas.openxmlformats.org/drawingml/2006/main" noGrp="1"/>
          </p:cNvSpPr>
          <p:nvPr/>
        </p:nvSpPr>
        <p:spPr>
          <a:xfrm xmlns:a="http://schemas.openxmlformats.org/drawingml/2006/main">
            <a:off x="82232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315F75"/>
                </a:solidFill>
                <a:latin typeface="Aptos"/>
                <a:ea typeface="Aptos"/>
                <a:cs typeface="Aptos"/>
              </a:defRPr>
            </a:pPr>
            <a:r>
              <a:rPr sz="1275" b="1" i="0">
                <a:solidFill>
                  <a:srgbClr val="315F75"/>
                </a:solidFill>
                <a:latin typeface="Aptos"/>
                <a:ea typeface="Aptos"/>
                <a:cs typeface="Aptos"/>
              </a:rPr>
              <a:t>OUTCOME LUCK</a:t>
            </a:r>
          </a:p>
        </p:txBody>
      </p:sp>
      <p:sp>
        <p:nvSpPr>
          <p:cNvPr id="14" name="">
            <a:extLst xmlns:a="http://schemas.openxmlformats.org/drawingml/2006/main">
              <a:ext uri="{FF2B5EF4-FFF2-40B4-BE49-F238E27FC236}">
                <a16:creationId xmlns:a16="http://schemas.microsoft.com/office/drawing/2014/main" id="{0539FF73-9C73-4654-ADCF-975D33D4BF77}"/>
              </a:ext>
            </a:extLst>
          </p:cNvPr>
          <p:cNvSpPr>
            <a:spLocks xmlns:a="http://schemas.openxmlformats.org/drawingml/2006/main" noGrp="1"/>
          </p:cNvSpPr>
          <p:nvPr/>
        </p:nvSpPr>
        <p:spPr>
          <a:xfrm xmlns:a="http://schemas.openxmlformats.org/drawingml/2006/main">
            <a:off x="8223250" y="2228850"/>
            <a:ext cx="3302000" cy="26098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791E0B76-8EFE-4E01-BD9B-51CEAF511578}"/>
              </a:ext>
            </a:extLst>
          </p:cNvPr>
          <p:cNvSpPr>
            <a:spLocks xmlns:a="http://schemas.openxmlformats.org/drawingml/2006/main" noGrp="1"/>
          </p:cNvSpPr>
          <p:nvPr/>
        </p:nvSpPr>
        <p:spPr>
          <a:xfrm xmlns:a="http://schemas.openxmlformats.org/drawingml/2006/main">
            <a:off x="84137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Same conduct can produce different harm by chance</a:t>
            </a:r>
          </a:p>
        </p:txBody>
      </p:sp>
      <p:sp>
        <p:nvSpPr>
          <p:cNvPr id="16" name="">
            <a:extLst xmlns:a="http://schemas.openxmlformats.org/drawingml/2006/main">
              <a:ext uri="{FF2B5EF4-FFF2-40B4-BE49-F238E27FC236}">
                <a16:creationId xmlns:a16="http://schemas.microsoft.com/office/drawing/2014/main" id="{CFBC1F2B-A7D0-43C3-9CC8-71EB384E44E8}"/>
              </a:ext>
            </a:extLst>
          </p:cNvPr>
          <p:cNvSpPr>
            <a:spLocks xmlns:a="http://schemas.openxmlformats.org/drawingml/2006/main" noGrp="1"/>
          </p:cNvSpPr>
          <p:nvPr/>
        </p:nvSpPr>
        <p:spPr>
          <a:xfrm xmlns:a="http://schemas.openxmlformats.org/drawingml/2006/main">
            <a:off x="1200150" y="5334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2217"/>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Legal categories combine incentives, information, culpability, and administrability.</a:t>
            </a:r>
          </a:p>
        </p:txBody>
      </p:sp>
    </p:spTree>
    <p:extLst>
      <p:ext uri="{BB962C8B-B14F-4D97-AF65-F5344CB8AC3E}">
        <p14:creationId xmlns:p14="http://schemas.microsoft.com/office/powerpoint/2010/main" val="1966789604"/>
      </p:ext>
    </p:extLst>
  </p:cSld>
</p:sld>
</file>

<file path=ppt/slides/slide16.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ED0B7838-CED4-4019-872C-203B17AEE0F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DFFBD2B5-6512-4BAB-B3A1-AF62CAE7F8CF}"/>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DD92EB0D-239F-4442-935D-67CEC6EC754F}"/>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Proof rules balance public safety and state error</a:t>
            </a:r>
          </a:p>
        </p:txBody>
      </p:sp>
      <p:sp>
        <p:nvSpPr>
          <p:cNvPr id="4" name="">
            <a:extLst xmlns:a="http://schemas.openxmlformats.org/drawingml/2006/main">
              <a:ext uri="{FF2B5EF4-FFF2-40B4-BE49-F238E27FC236}">
                <a16:creationId xmlns:a16="http://schemas.microsoft.com/office/drawing/2014/main" id="{A417F4E0-9E15-43B5-86A1-687821F2A8E0}"/>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F312641-6339-4159-A5C8-2538397ADAE5}"/>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DBDC15B3-0ED4-4BAE-B6EF-3AFF24184527}"/>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16</a:t>
            </a:r>
          </a:p>
        </p:txBody>
      </p:sp>
      <p:sp>
        <p:nvSpPr>
          <p:cNvPr id="7" name="">
            <a:extLst xmlns:a="http://schemas.openxmlformats.org/drawingml/2006/main">
              <a:ext uri="{FF2B5EF4-FFF2-40B4-BE49-F238E27FC236}">
                <a16:creationId xmlns:a16="http://schemas.microsoft.com/office/drawing/2014/main" id="{20239E65-C946-4A24-89A3-2065BA369479}"/>
              </a:ext>
            </a:extLst>
          </p:cNvPr>
          <p:cNvSpPr>
            <a:spLocks xmlns:a="http://schemas.openxmlformats.org/drawingml/2006/main" noGrp="1"/>
          </p:cNvSpPr>
          <p:nvPr/>
        </p:nvSpPr>
        <p:spPr>
          <a:xfrm xmlns:a="http://schemas.openxmlformats.org/drawingml/2006/main">
            <a:off x="952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24594E"/>
                </a:solidFill>
                <a:latin typeface="Aptos"/>
                <a:ea typeface="Aptos"/>
                <a:cs typeface="Aptos"/>
              </a:defRPr>
            </a:pPr>
            <a:r>
              <a:rPr sz="1050" b="1" i="0">
                <a:solidFill>
                  <a:srgbClr val="24594E"/>
                </a:solidFill>
                <a:latin typeface="Aptos"/>
                <a:ea typeface="Aptos"/>
                <a:cs typeface="Aptos"/>
              </a:rPr>
              <a:t>FALSE ACQUITTAL</a:t>
            </a:r>
          </a:p>
        </p:txBody>
      </p:sp>
      <p:sp>
        <p:nvSpPr>
          <p:cNvPr id="8" name="">
            <a:extLst xmlns:a="http://schemas.openxmlformats.org/drawingml/2006/main">
              <a:ext uri="{FF2B5EF4-FFF2-40B4-BE49-F238E27FC236}">
                <a16:creationId xmlns:a16="http://schemas.microsoft.com/office/drawing/2014/main" id="{F493229B-5B41-4BFC-B79C-0FDC0C5BB331}"/>
              </a:ext>
            </a:extLst>
          </p:cNvPr>
          <p:cNvSpPr>
            <a:spLocks xmlns:a="http://schemas.openxmlformats.org/drawingml/2006/main" noGrp="1"/>
          </p:cNvSpPr>
          <p:nvPr/>
        </p:nvSpPr>
        <p:spPr>
          <a:xfrm xmlns:a="http://schemas.openxmlformats.org/drawingml/2006/main">
            <a:off x="952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9" name="">
            <a:extLst xmlns:a="http://schemas.openxmlformats.org/drawingml/2006/main">
              <a:ext uri="{FF2B5EF4-FFF2-40B4-BE49-F238E27FC236}">
                <a16:creationId xmlns:a16="http://schemas.microsoft.com/office/drawing/2014/main" id="{96EB683C-86DD-4E2B-922F-8A23C8BC3D96}"/>
              </a:ext>
            </a:extLst>
          </p:cNvPr>
          <p:cNvSpPr>
            <a:spLocks xmlns:a="http://schemas.openxmlformats.org/drawingml/2006/main" noGrp="1"/>
          </p:cNvSpPr>
          <p:nvPr/>
        </p:nvSpPr>
        <p:spPr>
          <a:xfrm xmlns:a="http://schemas.openxmlformats.org/drawingml/2006/main">
            <a:off x="1276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Harm may recur</a:t>
            </a:r>
          </a:p>
        </p:txBody>
      </p:sp>
      <p:sp>
        <p:nvSpPr>
          <p:cNvPr id="10" name="">
            <a:extLst xmlns:a="http://schemas.openxmlformats.org/drawingml/2006/main">
              <a:ext uri="{FF2B5EF4-FFF2-40B4-BE49-F238E27FC236}">
                <a16:creationId xmlns:a16="http://schemas.microsoft.com/office/drawing/2014/main" id="{0F94BD80-2376-4B1C-8040-13BC63D034AE}"/>
              </a:ext>
            </a:extLst>
          </p:cNvPr>
          <p:cNvSpPr>
            <a:spLocks xmlns:a="http://schemas.openxmlformats.org/drawingml/2006/main" noGrp="1"/>
          </p:cNvSpPr>
          <p:nvPr/>
        </p:nvSpPr>
        <p:spPr>
          <a:xfrm xmlns:a="http://schemas.openxmlformats.org/drawingml/2006/main">
            <a:off x="952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F9DFAC40-FAD5-4A03-955D-B61647758C57}"/>
              </a:ext>
            </a:extLst>
          </p:cNvPr>
          <p:cNvSpPr>
            <a:spLocks xmlns:a="http://schemas.openxmlformats.org/drawingml/2006/main" noGrp="1"/>
          </p:cNvSpPr>
          <p:nvPr/>
        </p:nvSpPr>
        <p:spPr>
          <a:xfrm xmlns:a="http://schemas.openxmlformats.org/drawingml/2006/main">
            <a:off x="1276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Deterrence weakens</a:t>
            </a:r>
          </a:p>
        </p:txBody>
      </p:sp>
      <p:sp>
        <p:nvSpPr>
          <p:cNvPr id="12" name="">
            <a:extLst xmlns:a="http://schemas.openxmlformats.org/drawingml/2006/main">
              <a:ext uri="{FF2B5EF4-FFF2-40B4-BE49-F238E27FC236}">
                <a16:creationId xmlns:a16="http://schemas.microsoft.com/office/drawing/2014/main" id="{C14801A2-8FBE-4F66-8EB7-F5CBA5A5EB6A}"/>
              </a:ext>
            </a:extLst>
          </p:cNvPr>
          <p:cNvSpPr>
            <a:spLocks xmlns:a="http://schemas.openxmlformats.org/drawingml/2006/main" noGrp="1"/>
          </p:cNvSpPr>
          <p:nvPr/>
        </p:nvSpPr>
        <p:spPr>
          <a:xfrm xmlns:a="http://schemas.openxmlformats.org/drawingml/2006/main">
            <a:off x="952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3" name="">
            <a:extLst xmlns:a="http://schemas.openxmlformats.org/drawingml/2006/main">
              <a:ext uri="{FF2B5EF4-FFF2-40B4-BE49-F238E27FC236}">
                <a16:creationId xmlns:a16="http://schemas.microsoft.com/office/drawing/2014/main" id="{8F90A4C3-DB0A-4AEE-9848-755702EB68D0}"/>
              </a:ext>
            </a:extLst>
          </p:cNvPr>
          <p:cNvSpPr>
            <a:spLocks xmlns:a="http://schemas.openxmlformats.org/drawingml/2006/main" noGrp="1"/>
          </p:cNvSpPr>
          <p:nvPr/>
        </p:nvSpPr>
        <p:spPr>
          <a:xfrm xmlns:a="http://schemas.openxmlformats.org/drawingml/2006/main">
            <a:off x="1276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Victims may lose confidence</a:t>
            </a:r>
          </a:p>
        </p:txBody>
      </p:sp>
      <p:sp>
        <p:nvSpPr>
          <p:cNvPr id="14" name="">
            <a:extLst xmlns:a="http://schemas.openxmlformats.org/drawingml/2006/main">
              <a:ext uri="{FF2B5EF4-FFF2-40B4-BE49-F238E27FC236}">
                <a16:creationId xmlns:a16="http://schemas.microsoft.com/office/drawing/2014/main" id="{08E715E7-A811-4859-91B1-04360D036F5D}"/>
              </a:ext>
            </a:extLst>
          </p:cNvPr>
          <p:cNvSpPr>
            <a:spLocks xmlns:a="http://schemas.openxmlformats.org/drawingml/2006/main" noGrp="1"/>
          </p:cNvSpPr>
          <p:nvPr/>
        </p:nvSpPr>
        <p:spPr>
          <a:xfrm xmlns:a="http://schemas.openxmlformats.org/drawingml/2006/main">
            <a:off x="6096000" y="1676400"/>
            <a:ext cx="9525" cy="34099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F560478F-857A-4D09-B94A-6B041B3ECB04}"/>
              </a:ext>
            </a:extLst>
          </p:cNvPr>
          <p:cNvSpPr>
            <a:spLocks xmlns:a="http://schemas.openxmlformats.org/drawingml/2006/main" noGrp="1"/>
          </p:cNvSpPr>
          <p:nvPr/>
        </p:nvSpPr>
        <p:spPr>
          <a:xfrm xmlns:a="http://schemas.openxmlformats.org/drawingml/2006/main">
            <a:off x="6667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FALSE CONVICTION</a:t>
            </a:r>
          </a:p>
        </p:txBody>
      </p:sp>
      <p:sp>
        <p:nvSpPr>
          <p:cNvPr id="16" name="">
            <a:extLst xmlns:a="http://schemas.openxmlformats.org/drawingml/2006/main">
              <a:ext uri="{FF2B5EF4-FFF2-40B4-BE49-F238E27FC236}">
                <a16:creationId xmlns:a16="http://schemas.microsoft.com/office/drawing/2014/main" id="{DABA58D2-6843-4B3D-A839-559DFA0143C9}"/>
              </a:ext>
            </a:extLst>
          </p:cNvPr>
          <p:cNvSpPr>
            <a:spLocks xmlns:a="http://schemas.openxmlformats.org/drawingml/2006/main" noGrp="1"/>
          </p:cNvSpPr>
          <p:nvPr/>
        </p:nvSpPr>
        <p:spPr>
          <a:xfrm xmlns:a="http://schemas.openxmlformats.org/drawingml/2006/main">
            <a:off x="6667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7" name="">
            <a:extLst xmlns:a="http://schemas.openxmlformats.org/drawingml/2006/main">
              <a:ext uri="{FF2B5EF4-FFF2-40B4-BE49-F238E27FC236}">
                <a16:creationId xmlns:a16="http://schemas.microsoft.com/office/drawing/2014/main" id="{34A365F2-DEAF-44D1-9BE7-6471891C6F63}"/>
              </a:ext>
            </a:extLst>
          </p:cNvPr>
          <p:cNvSpPr>
            <a:spLocks xmlns:a="http://schemas.openxmlformats.org/drawingml/2006/main" noGrp="1"/>
          </p:cNvSpPr>
          <p:nvPr/>
        </p:nvSpPr>
        <p:spPr>
          <a:xfrm xmlns:a="http://schemas.openxmlformats.org/drawingml/2006/main">
            <a:off x="6991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Innocent person punished</a:t>
            </a:r>
          </a:p>
        </p:txBody>
      </p:sp>
      <p:sp>
        <p:nvSpPr>
          <p:cNvPr id="18" name="">
            <a:extLst xmlns:a="http://schemas.openxmlformats.org/drawingml/2006/main">
              <a:ext uri="{FF2B5EF4-FFF2-40B4-BE49-F238E27FC236}">
                <a16:creationId xmlns:a16="http://schemas.microsoft.com/office/drawing/2014/main" id="{86E68F92-B4DC-46E7-9D07-1CE18FB0EF83}"/>
              </a:ext>
            </a:extLst>
          </p:cNvPr>
          <p:cNvSpPr>
            <a:spLocks xmlns:a="http://schemas.openxmlformats.org/drawingml/2006/main" noGrp="1"/>
          </p:cNvSpPr>
          <p:nvPr/>
        </p:nvSpPr>
        <p:spPr>
          <a:xfrm xmlns:a="http://schemas.openxmlformats.org/drawingml/2006/main">
            <a:off x="6667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A8A409B8-085B-49E7-9AAF-91019D45DC5D}"/>
              </a:ext>
            </a:extLst>
          </p:cNvPr>
          <p:cNvSpPr>
            <a:spLocks xmlns:a="http://schemas.openxmlformats.org/drawingml/2006/main" noGrp="1"/>
          </p:cNvSpPr>
          <p:nvPr/>
        </p:nvSpPr>
        <p:spPr>
          <a:xfrm xmlns:a="http://schemas.openxmlformats.org/drawingml/2006/main">
            <a:off x="6991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State power misused</a:t>
            </a:r>
          </a:p>
        </p:txBody>
      </p:sp>
      <p:sp>
        <p:nvSpPr>
          <p:cNvPr id="20" name="">
            <a:extLst xmlns:a="http://schemas.openxmlformats.org/drawingml/2006/main">
              <a:ext uri="{FF2B5EF4-FFF2-40B4-BE49-F238E27FC236}">
                <a16:creationId xmlns:a16="http://schemas.microsoft.com/office/drawing/2014/main" id="{4580DBDA-CBC1-4F07-923D-C024FC4E1D1D}"/>
              </a:ext>
            </a:extLst>
          </p:cNvPr>
          <p:cNvSpPr>
            <a:spLocks xmlns:a="http://schemas.openxmlformats.org/drawingml/2006/main" noGrp="1"/>
          </p:cNvSpPr>
          <p:nvPr/>
        </p:nvSpPr>
        <p:spPr>
          <a:xfrm xmlns:a="http://schemas.openxmlformats.org/drawingml/2006/main">
            <a:off x="6667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1" name="">
            <a:extLst xmlns:a="http://schemas.openxmlformats.org/drawingml/2006/main">
              <a:ext uri="{FF2B5EF4-FFF2-40B4-BE49-F238E27FC236}">
                <a16:creationId xmlns:a16="http://schemas.microsoft.com/office/drawing/2014/main" id="{BAAD5C38-3652-49C7-BCB7-1866AFD00C62}"/>
              </a:ext>
            </a:extLst>
          </p:cNvPr>
          <p:cNvSpPr>
            <a:spLocks xmlns:a="http://schemas.openxmlformats.org/drawingml/2006/main" noGrp="1"/>
          </p:cNvSpPr>
          <p:nvPr/>
        </p:nvSpPr>
        <p:spPr>
          <a:xfrm xmlns:a="http://schemas.openxmlformats.org/drawingml/2006/main">
            <a:off x="6991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Lawful conduct chilled</a:t>
            </a:r>
          </a:p>
        </p:txBody>
      </p:sp>
      <p:sp>
        <p:nvSpPr>
          <p:cNvPr id="22" name="">
            <a:extLst xmlns:a="http://schemas.openxmlformats.org/drawingml/2006/main">
              <a:ext uri="{FF2B5EF4-FFF2-40B4-BE49-F238E27FC236}">
                <a16:creationId xmlns:a16="http://schemas.microsoft.com/office/drawing/2014/main" id="{7F792896-1869-44FA-B02D-FB3A17C35D23}"/>
              </a:ext>
            </a:extLst>
          </p:cNvPr>
          <p:cNvSpPr>
            <a:spLocks xmlns:a="http://schemas.openxmlformats.org/drawingml/2006/main" noGrp="1"/>
          </p:cNvSpPr>
          <p:nvPr/>
        </p:nvSpPr>
        <p:spPr>
          <a:xfrm xmlns:a="http://schemas.openxmlformats.org/drawingml/2006/main">
            <a:off x="1200150" y="54102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The criminal burden of proof reflects asymmetric error costs.</a:t>
            </a:r>
          </a:p>
        </p:txBody>
      </p:sp>
    </p:spTree>
    <p:extLst>
      <p:ext uri="{BB962C8B-B14F-4D97-AF65-F5344CB8AC3E}">
        <p14:creationId xmlns:p14="http://schemas.microsoft.com/office/powerpoint/2010/main" val="1822793071"/>
      </p:ext>
    </p:extLst>
  </p:cSld>
</p:sld>
</file>

<file path=ppt/slides/slide17.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08A03F47-3990-4876-87B5-66A112D3E612}"/>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AE0AFEE4-460D-4AF6-9861-D27C5102CB6B}"/>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EE63A5B9-9D84-4896-85F9-62B87A16D2E7}"/>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Value reductions in death risk, not identified lives</a:t>
            </a:r>
          </a:p>
        </p:txBody>
      </p:sp>
      <p:sp>
        <p:nvSpPr>
          <p:cNvPr id="4" name="">
            <a:extLst xmlns:a="http://schemas.openxmlformats.org/drawingml/2006/main">
              <a:ext uri="{FF2B5EF4-FFF2-40B4-BE49-F238E27FC236}">
                <a16:creationId xmlns:a16="http://schemas.microsoft.com/office/drawing/2014/main" id="{0DB00187-6420-4106-A824-CF67B2B2A17F}"/>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B370BD5F-C721-4B58-8D43-455DCECB348B}"/>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E388DB4D-F8A6-414B-B392-002A2070E9D7}"/>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17</a:t>
            </a:r>
          </a:p>
        </p:txBody>
      </p:sp>
      <p:sp>
        <p:nvSpPr>
          <p:cNvPr id="7" name="">
            <a:extLst xmlns:a="http://schemas.openxmlformats.org/drawingml/2006/main">
              <a:ext uri="{FF2B5EF4-FFF2-40B4-BE49-F238E27FC236}">
                <a16:creationId xmlns:a16="http://schemas.microsoft.com/office/drawing/2014/main" id="{31F59ED2-3BDE-4EE0-8496-B5A565818241}"/>
              </a:ext>
            </a:extLst>
          </p:cNvPr>
          <p:cNvSpPr>
            <a:spLocks xmlns:a="http://schemas.openxmlformats.org/drawingml/2006/main" noGrp="1"/>
          </p:cNvSpPr>
          <p:nvPr/>
        </p:nvSpPr>
        <p:spPr>
          <a:xfrm xmlns:a="http://schemas.openxmlformats.org/drawingml/2006/main">
            <a:off x="1200150" y="2152650"/>
            <a:ext cx="979170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3150" b="1" i="0">
                <a:solidFill>
                  <a:srgbClr val="173F38"/>
                </a:solidFill>
                <a:latin typeface="Georgia"/>
                <a:ea typeface="Georgia"/>
                <a:cs typeface="Georgia"/>
              </a:defRPr>
            </a:pPr>
            <a:r>
              <a:rPr sz="3150" b="1" i="0">
                <a:solidFill>
                  <a:srgbClr val="173F38"/>
                </a:solidFill>
                <a:latin typeface="Georgia"/>
                <a:ea typeface="Georgia"/>
                <a:cs typeface="Georgia"/>
              </a:rPr>
              <a:t>Policy compares the cost of many small risk changes across a population with the aggregate expected lives saved.</a:t>
            </a:r>
          </a:p>
        </p:txBody>
      </p:sp>
      <p:sp>
        <p:nvSpPr>
          <p:cNvPr id="8" name="">
            <a:extLst xmlns:a="http://schemas.openxmlformats.org/drawingml/2006/main">
              <a:ext uri="{FF2B5EF4-FFF2-40B4-BE49-F238E27FC236}">
                <a16:creationId xmlns:a16="http://schemas.microsoft.com/office/drawing/2014/main" id="{81423087-5180-40B0-83E0-6A8CAAA008B4}"/>
              </a:ext>
            </a:extLst>
          </p:cNvPr>
          <p:cNvSpPr>
            <a:spLocks xmlns:a="http://schemas.openxmlformats.org/drawingml/2006/main" noGrp="1"/>
          </p:cNvSpPr>
          <p:nvPr/>
        </p:nvSpPr>
        <p:spPr>
          <a:xfrm xmlns:a="http://schemas.openxmlformats.org/drawingml/2006/main">
            <a:off x="1562100" y="4629150"/>
            <a:ext cx="90678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586A73"/>
                </a:solidFill>
                <a:latin typeface="Aptos"/>
                <a:ea typeface="Aptos"/>
                <a:cs typeface="Aptos"/>
              </a:defRPr>
            </a:pPr>
            <a:r>
              <a:rPr sz="1800" b="0" i="0">
                <a:solidFill>
                  <a:srgbClr val="586A73"/>
                </a:solidFill>
                <a:latin typeface="Aptos"/>
                <a:ea typeface="Aptos"/>
                <a:cs typeface="Aptos"/>
              </a:rPr>
              <a:t>The value of a statistical life is not a price placed on a particular person's life.</a:t>
            </a:r>
          </a:p>
        </p:txBody>
      </p:sp>
    </p:spTree>
    <p:extLst>
      <p:ext uri="{BB962C8B-B14F-4D97-AF65-F5344CB8AC3E}">
        <p14:creationId xmlns:p14="http://schemas.microsoft.com/office/powerpoint/2010/main" val="753519565"/>
      </p:ext>
    </p:extLst>
  </p:cSld>
</p:sld>
</file>

<file path=ppt/slides/slide18.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3136E4F4-0308-498A-9034-392559202B7C}"/>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751FC975-DBEF-47AF-8DA7-C0478A9AABFD}"/>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CFD9CF76-3A7E-4B67-B9FA-C4D525B80EA3}"/>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Does prison work? First define ‘work.’</a:t>
            </a:r>
          </a:p>
        </p:txBody>
      </p:sp>
      <p:sp>
        <p:nvSpPr>
          <p:cNvPr id="4" name="">
            <a:extLst xmlns:a="http://schemas.openxmlformats.org/drawingml/2006/main">
              <a:ext uri="{FF2B5EF4-FFF2-40B4-BE49-F238E27FC236}">
                <a16:creationId xmlns:a16="http://schemas.microsoft.com/office/drawing/2014/main" id="{92A83FE6-E665-4723-96BB-10D28F24D5BF}"/>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6DE280B-51D5-47E8-A33E-9FA74385CCDF}"/>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B10CB855-772B-4482-83D2-52307D45ED5E}"/>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18</a:t>
            </a:r>
          </a:p>
        </p:txBody>
      </p:sp>
      <p:sp>
        <p:nvSpPr>
          <p:cNvPr id="7" name="">
            <a:extLst xmlns:a="http://schemas.openxmlformats.org/drawingml/2006/main">
              <a:ext uri="{FF2B5EF4-FFF2-40B4-BE49-F238E27FC236}">
                <a16:creationId xmlns:a16="http://schemas.microsoft.com/office/drawing/2014/main" id="{90395B1C-026C-49F0-A199-22B2EC1B4306}"/>
              </a:ext>
            </a:extLst>
          </p:cNvPr>
          <p:cNvSpPr>
            <a:spLocks xmlns:a="http://schemas.openxmlformats.org/drawingml/2006/main" noGrp="1"/>
          </p:cNvSpPr>
          <p:nvPr/>
        </p:nvSpPr>
        <p:spPr>
          <a:xfrm xmlns:a="http://schemas.openxmlformats.org/drawingml/2006/main">
            <a:off x="1200150" y="2152650"/>
            <a:ext cx="979170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3150" b="1" i="0">
                <a:solidFill>
                  <a:srgbClr val="173F38"/>
                </a:solidFill>
                <a:latin typeface="Georgia"/>
                <a:ea typeface="Georgia"/>
                <a:cs typeface="Georgia"/>
              </a:defRPr>
            </a:pPr>
            <a:r>
              <a:rPr sz="3150" b="1" i="0">
                <a:solidFill>
                  <a:srgbClr val="173F38"/>
                </a:solidFill>
                <a:latin typeface="Georgia"/>
                <a:ea typeface="Georgia"/>
                <a:cs typeface="Georgia"/>
              </a:rPr>
              <a:t>Incarceration can reduce crime through deterrence and through incapacitation while the person is confined.</a:t>
            </a:r>
          </a:p>
        </p:txBody>
      </p:sp>
      <p:sp>
        <p:nvSpPr>
          <p:cNvPr id="8" name="">
            <a:extLst xmlns:a="http://schemas.openxmlformats.org/drawingml/2006/main">
              <a:ext uri="{FF2B5EF4-FFF2-40B4-BE49-F238E27FC236}">
                <a16:creationId xmlns:a16="http://schemas.microsoft.com/office/drawing/2014/main" id="{20F4483A-84AF-411E-9946-A80FA559BBF1}"/>
              </a:ext>
            </a:extLst>
          </p:cNvPr>
          <p:cNvSpPr>
            <a:spLocks xmlns:a="http://schemas.openxmlformats.org/drawingml/2006/main" noGrp="1"/>
          </p:cNvSpPr>
          <p:nvPr/>
        </p:nvSpPr>
        <p:spPr>
          <a:xfrm xmlns:a="http://schemas.openxmlformats.org/drawingml/2006/main">
            <a:off x="1562100" y="4629150"/>
            <a:ext cx="90678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586A73"/>
                </a:solidFill>
                <a:latin typeface="Aptos"/>
                <a:ea typeface="Aptos"/>
                <a:cs typeface="Aptos"/>
              </a:defRPr>
            </a:pPr>
            <a:r>
              <a:rPr sz="1800" b="0" i="0">
                <a:solidFill>
                  <a:srgbClr val="586A73"/>
                </a:solidFill>
                <a:latin typeface="Aptos"/>
                <a:ea typeface="Aptos"/>
                <a:cs typeface="Aptos"/>
              </a:rPr>
              <a:t>It can also create large fiscal, human, family, community, and post-release costs.</a:t>
            </a:r>
          </a:p>
        </p:txBody>
      </p:sp>
    </p:spTree>
    <p:extLst>
      <p:ext uri="{BB962C8B-B14F-4D97-AF65-F5344CB8AC3E}">
        <p14:creationId xmlns:p14="http://schemas.microsoft.com/office/powerpoint/2010/main" val="1487942193"/>
      </p:ext>
    </p:extLst>
  </p:cSld>
</p:sld>
</file>

<file path=ppt/slides/slide19.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590CAA3A-1DA7-494A-82EB-D087342E4130}"/>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93A3E046-4BC4-43CB-B6ED-B62FD5C83E8F}"/>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AF7A000F-6790-4AB5-9D00-D917AE3E5658}"/>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624"/>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Deterrence and incapacitation are different causal effects</a:t>
            </a:r>
          </a:p>
        </p:txBody>
      </p:sp>
      <p:sp>
        <p:nvSpPr>
          <p:cNvPr id="4" name="">
            <a:extLst xmlns:a="http://schemas.openxmlformats.org/drawingml/2006/main">
              <a:ext uri="{FF2B5EF4-FFF2-40B4-BE49-F238E27FC236}">
                <a16:creationId xmlns:a16="http://schemas.microsoft.com/office/drawing/2014/main" id="{D729FAAD-F1DF-4878-B924-79B6FA380FF9}"/>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30C4FE1-FA23-4FF6-B048-21F53C2BA643}"/>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142C984D-F376-42AE-8E36-17459357081B}"/>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19</a:t>
            </a:r>
          </a:p>
        </p:txBody>
      </p:sp>
      <p:sp>
        <p:nvSpPr>
          <p:cNvPr id="7" name="">
            <a:extLst xmlns:a="http://schemas.openxmlformats.org/drawingml/2006/main">
              <a:ext uri="{FF2B5EF4-FFF2-40B4-BE49-F238E27FC236}">
                <a16:creationId xmlns:a16="http://schemas.microsoft.com/office/drawing/2014/main" id="{041A7508-771A-43C3-A662-343A3F9B0806}"/>
              </a:ext>
            </a:extLst>
          </p:cNvPr>
          <p:cNvSpPr>
            <a:spLocks xmlns:a="http://schemas.openxmlformats.org/drawingml/2006/main" noGrp="1"/>
          </p:cNvSpPr>
          <p:nvPr/>
        </p:nvSpPr>
        <p:spPr>
          <a:xfrm xmlns:a="http://schemas.openxmlformats.org/drawingml/2006/main">
            <a:off x="952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24594E"/>
                </a:solidFill>
                <a:latin typeface="Aptos"/>
                <a:ea typeface="Aptos"/>
                <a:cs typeface="Aptos"/>
              </a:defRPr>
            </a:pPr>
            <a:r>
              <a:rPr sz="1050" b="1" i="0">
                <a:solidFill>
                  <a:srgbClr val="24594E"/>
                </a:solidFill>
                <a:latin typeface="Aptos"/>
                <a:ea typeface="Aptos"/>
                <a:cs typeface="Aptos"/>
              </a:rPr>
              <a:t>DETERRENCE</a:t>
            </a:r>
          </a:p>
        </p:txBody>
      </p:sp>
      <p:sp>
        <p:nvSpPr>
          <p:cNvPr id="8" name="">
            <a:extLst xmlns:a="http://schemas.openxmlformats.org/drawingml/2006/main">
              <a:ext uri="{FF2B5EF4-FFF2-40B4-BE49-F238E27FC236}">
                <a16:creationId xmlns:a16="http://schemas.microsoft.com/office/drawing/2014/main" id="{E2CB8490-052E-44B3-93E9-BE6F7CF878AE}"/>
              </a:ext>
            </a:extLst>
          </p:cNvPr>
          <p:cNvSpPr>
            <a:spLocks xmlns:a="http://schemas.openxmlformats.org/drawingml/2006/main" noGrp="1"/>
          </p:cNvSpPr>
          <p:nvPr/>
        </p:nvSpPr>
        <p:spPr>
          <a:xfrm xmlns:a="http://schemas.openxmlformats.org/drawingml/2006/main">
            <a:off x="952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9" name="">
            <a:extLst xmlns:a="http://schemas.openxmlformats.org/drawingml/2006/main">
              <a:ext uri="{FF2B5EF4-FFF2-40B4-BE49-F238E27FC236}">
                <a16:creationId xmlns:a16="http://schemas.microsoft.com/office/drawing/2014/main" id="{102398F1-6772-4F1F-87DF-D1249F41ADA6}"/>
              </a:ext>
            </a:extLst>
          </p:cNvPr>
          <p:cNvSpPr>
            <a:spLocks xmlns:a="http://schemas.openxmlformats.org/drawingml/2006/main" noGrp="1"/>
          </p:cNvSpPr>
          <p:nvPr/>
        </p:nvSpPr>
        <p:spPr>
          <a:xfrm xmlns:a="http://schemas.openxmlformats.org/drawingml/2006/main">
            <a:off x="1276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Potential offenders change behavior</a:t>
            </a:r>
          </a:p>
        </p:txBody>
      </p:sp>
      <p:sp>
        <p:nvSpPr>
          <p:cNvPr id="10" name="">
            <a:extLst xmlns:a="http://schemas.openxmlformats.org/drawingml/2006/main">
              <a:ext uri="{FF2B5EF4-FFF2-40B4-BE49-F238E27FC236}">
                <a16:creationId xmlns:a16="http://schemas.microsoft.com/office/drawing/2014/main" id="{136445A5-018F-41F1-8414-5759E0BE0453}"/>
              </a:ext>
            </a:extLst>
          </p:cNvPr>
          <p:cNvSpPr>
            <a:spLocks xmlns:a="http://schemas.openxmlformats.org/drawingml/2006/main" noGrp="1"/>
          </p:cNvSpPr>
          <p:nvPr/>
        </p:nvSpPr>
        <p:spPr>
          <a:xfrm xmlns:a="http://schemas.openxmlformats.org/drawingml/2006/main">
            <a:off x="952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6446B46F-10AE-4184-9534-45E16105F25B}"/>
              </a:ext>
            </a:extLst>
          </p:cNvPr>
          <p:cNvSpPr>
            <a:spLocks xmlns:a="http://schemas.openxmlformats.org/drawingml/2006/main" noGrp="1"/>
          </p:cNvSpPr>
          <p:nvPr/>
        </p:nvSpPr>
        <p:spPr>
          <a:xfrm xmlns:a="http://schemas.openxmlformats.org/drawingml/2006/main">
            <a:off x="1276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1015"/>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Depends on expected sanction and alternatives</a:t>
            </a:r>
          </a:p>
        </p:txBody>
      </p:sp>
      <p:sp>
        <p:nvSpPr>
          <p:cNvPr id="12" name="">
            <a:extLst xmlns:a="http://schemas.openxmlformats.org/drawingml/2006/main">
              <a:ext uri="{FF2B5EF4-FFF2-40B4-BE49-F238E27FC236}">
                <a16:creationId xmlns:a16="http://schemas.microsoft.com/office/drawing/2014/main" id="{55E137F4-A251-4D55-8460-2A8B507DB70B}"/>
              </a:ext>
            </a:extLst>
          </p:cNvPr>
          <p:cNvSpPr>
            <a:spLocks xmlns:a="http://schemas.openxmlformats.org/drawingml/2006/main" noGrp="1"/>
          </p:cNvSpPr>
          <p:nvPr/>
        </p:nvSpPr>
        <p:spPr>
          <a:xfrm xmlns:a="http://schemas.openxmlformats.org/drawingml/2006/main">
            <a:off x="952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3" name="">
            <a:extLst xmlns:a="http://schemas.openxmlformats.org/drawingml/2006/main">
              <a:ext uri="{FF2B5EF4-FFF2-40B4-BE49-F238E27FC236}">
                <a16:creationId xmlns:a16="http://schemas.microsoft.com/office/drawing/2014/main" id="{6F37BD73-844A-4FDA-B554-6E82198DDD71}"/>
              </a:ext>
            </a:extLst>
          </p:cNvPr>
          <p:cNvSpPr>
            <a:spLocks xmlns:a="http://schemas.openxmlformats.org/drawingml/2006/main" noGrp="1"/>
          </p:cNvSpPr>
          <p:nvPr/>
        </p:nvSpPr>
        <p:spPr>
          <a:xfrm xmlns:a="http://schemas.openxmlformats.org/drawingml/2006/main">
            <a:off x="1276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Can affect people never imprisoned</a:t>
            </a:r>
          </a:p>
        </p:txBody>
      </p:sp>
      <p:sp>
        <p:nvSpPr>
          <p:cNvPr id="14" name="">
            <a:extLst xmlns:a="http://schemas.openxmlformats.org/drawingml/2006/main">
              <a:ext uri="{FF2B5EF4-FFF2-40B4-BE49-F238E27FC236}">
                <a16:creationId xmlns:a16="http://schemas.microsoft.com/office/drawing/2014/main" id="{D7B9F784-F047-44E3-BC07-0EADCF3D1273}"/>
              </a:ext>
            </a:extLst>
          </p:cNvPr>
          <p:cNvSpPr>
            <a:spLocks xmlns:a="http://schemas.openxmlformats.org/drawingml/2006/main" noGrp="1"/>
          </p:cNvSpPr>
          <p:nvPr/>
        </p:nvSpPr>
        <p:spPr>
          <a:xfrm xmlns:a="http://schemas.openxmlformats.org/drawingml/2006/main">
            <a:off x="6096000" y="1676400"/>
            <a:ext cx="9525" cy="34099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FDDAB24D-AC42-442F-A804-12D4CAEFE8EE}"/>
              </a:ext>
            </a:extLst>
          </p:cNvPr>
          <p:cNvSpPr>
            <a:spLocks xmlns:a="http://schemas.openxmlformats.org/drawingml/2006/main" noGrp="1"/>
          </p:cNvSpPr>
          <p:nvPr/>
        </p:nvSpPr>
        <p:spPr>
          <a:xfrm xmlns:a="http://schemas.openxmlformats.org/drawingml/2006/main">
            <a:off x="6667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INCAPACITATION</a:t>
            </a:r>
          </a:p>
        </p:txBody>
      </p:sp>
      <p:sp>
        <p:nvSpPr>
          <p:cNvPr id="16" name="">
            <a:extLst xmlns:a="http://schemas.openxmlformats.org/drawingml/2006/main">
              <a:ext uri="{FF2B5EF4-FFF2-40B4-BE49-F238E27FC236}">
                <a16:creationId xmlns:a16="http://schemas.microsoft.com/office/drawing/2014/main" id="{2F32AB61-F265-44B8-B178-75157423E8EA}"/>
              </a:ext>
            </a:extLst>
          </p:cNvPr>
          <p:cNvSpPr>
            <a:spLocks xmlns:a="http://schemas.openxmlformats.org/drawingml/2006/main" noGrp="1"/>
          </p:cNvSpPr>
          <p:nvPr/>
        </p:nvSpPr>
        <p:spPr>
          <a:xfrm xmlns:a="http://schemas.openxmlformats.org/drawingml/2006/main">
            <a:off x="6667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7" name="">
            <a:extLst xmlns:a="http://schemas.openxmlformats.org/drawingml/2006/main">
              <a:ext uri="{FF2B5EF4-FFF2-40B4-BE49-F238E27FC236}">
                <a16:creationId xmlns:a16="http://schemas.microsoft.com/office/drawing/2014/main" id="{AB8EBB8C-4B2A-4122-BAF4-E644E249CC35}"/>
              </a:ext>
            </a:extLst>
          </p:cNvPr>
          <p:cNvSpPr>
            <a:spLocks xmlns:a="http://schemas.openxmlformats.org/drawingml/2006/main" noGrp="1"/>
          </p:cNvSpPr>
          <p:nvPr/>
        </p:nvSpPr>
        <p:spPr>
          <a:xfrm xmlns:a="http://schemas.openxmlformats.org/drawingml/2006/main">
            <a:off x="6991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Confinement removes opportunities</a:t>
            </a:r>
          </a:p>
        </p:txBody>
      </p:sp>
      <p:sp>
        <p:nvSpPr>
          <p:cNvPr id="18" name="">
            <a:extLst xmlns:a="http://schemas.openxmlformats.org/drawingml/2006/main">
              <a:ext uri="{FF2B5EF4-FFF2-40B4-BE49-F238E27FC236}">
                <a16:creationId xmlns:a16="http://schemas.microsoft.com/office/drawing/2014/main" id="{BDAE1C7E-5D5C-4C47-A515-A8AE9102E7C7}"/>
              </a:ext>
            </a:extLst>
          </p:cNvPr>
          <p:cNvSpPr>
            <a:spLocks xmlns:a="http://schemas.openxmlformats.org/drawingml/2006/main" noGrp="1"/>
          </p:cNvSpPr>
          <p:nvPr/>
        </p:nvSpPr>
        <p:spPr>
          <a:xfrm xmlns:a="http://schemas.openxmlformats.org/drawingml/2006/main">
            <a:off x="6667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DB3DCD18-AA1E-4EE1-AB3D-2CB4D17528ED}"/>
              </a:ext>
            </a:extLst>
          </p:cNvPr>
          <p:cNvSpPr>
            <a:spLocks xmlns:a="http://schemas.openxmlformats.org/drawingml/2006/main" noGrp="1"/>
          </p:cNvSpPr>
          <p:nvPr/>
        </p:nvSpPr>
        <p:spPr>
          <a:xfrm xmlns:a="http://schemas.openxmlformats.org/drawingml/2006/main">
            <a:off x="6991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Depends on replacement and aging</a:t>
            </a:r>
          </a:p>
        </p:txBody>
      </p:sp>
      <p:sp>
        <p:nvSpPr>
          <p:cNvPr id="20" name="">
            <a:extLst xmlns:a="http://schemas.openxmlformats.org/drawingml/2006/main">
              <a:ext uri="{FF2B5EF4-FFF2-40B4-BE49-F238E27FC236}">
                <a16:creationId xmlns:a16="http://schemas.microsoft.com/office/drawing/2014/main" id="{28794B85-529F-44D5-A1B9-C6B7A5F75E01}"/>
              </a:ext>
            </a:extLst>
          </p:cNvPr>
          <p:cNvSpPr>
            <a:spLocks xmlns:a="http://schemas.openxmlformats.org/drawingml/2006/main" noGrp="1"/>
          </p:cNvSpPr>
          <p:nvPr/>
        </p:nvSpPr>
        <p:spPr>
          <a:xfrm xmlns:a="http://schemas.openxmlformats.org/drawingml/2006/main">
            <a:off x="6667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1" name="">
            <a:extLst xmlns:a="http://schemas.openxmlformats.org/drawingml/2006/main">
              <a:ext uri="{FF2B5EF4-FFF2-40B4-BE49-F238E27FC236}">
                <a16:creationId xmlns:a16="http://schemas.microsoft.com/office/drawing/2014/main" id="{E6BFF48F-F92F-4BD5-BDA9-523476A64E9C}"/>
              </a:ext>
            </a:extLst>
          </p:cNvPr>
          <p:cNvSpPr>
            <a:spLocks xmlns:a="http://schemas.openxmlformats.org/drawingml/2006/main" noGrp="1"/>
          </p:cNvSpPr>
          <p:nvPr/>
        </p:nvSpPr>
        <p:spPr>
          <a:xfrm xmlns:a="http://schemas.openxmlformats.org/drawingml/2006/main">
            <a:off x="6991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Ends or changes after release</a:t>
            </a:r>
          </a:p>
        </p:txBody>
      </p:sp>
      <p:sp>
        <p:nvSpPr>
          <p:cNvPr id="22" name="">
            <a:extLst xmlns:a="http://schemas.openxmlformats.org/drawingml/2006/main">
              <a:ext uri="{FF2B5EF4-FFF2-40B4-BE49-F238E27FC236}">
                <a16:creationId xmlns:a16="http://schemas.microsoft.com/office/drawing/2014/main" id="{3B84D3A5-8521-40E3-9230-B0BCCB53BF3B}"/>
              </a:ext>
            </a:extLst>
          </p:cNvPr>
          <p:cNvSpPr>
            <a:spLocks xmlns:a="http://schemas.openxmlformats.org/drawingml/2006/main" noGrp="1"/>
          </p:cNvSpPr>
          <p:nvPr/>
        </p:nvSpPr>
        <p:spPr>
          <a:xfrm xmlns:a="http://schemas.openxmlformats.org/drawingml/2006/main">
            <a:off x="1200150" y="54102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A fall in crime after incarceration can reflect both mechanisms.</a:t>
            </a:r>
          </a:p>
        </p:txBody>
      </p:sp>
    </p:spTree>
    <p:extLst>
      <p:ext uri="{BB962C8B-B14F-4D97-AF65-F5344CB8AC3E}">
        <p14:creationId xmlns:p14="http://schemas.microsoft.com/office/powerpoint/2010/main" val="1018387089"/>
      </p:ext>
    </p:extLst>
  </p:cSld>
</p:sld>
</file>

<file path=ppt/slides/slide2.xml><?xml version="1.0" encoding="utf-8"?>
<p:sld xmlns:p="http://schemas.openxmlformats.org/presentationml/2006/main">
  <p:cSld>
    <p:bg>
      <p:bgPr>
        <a:solidFill xmlns:a="http://schemas.openxmlformats.org/drawingml/2006/main">
          <a:srgbClr val="173F38"/>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20BB3C98-E336-45F1-9495-504C97319557}"/>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B88424"/>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12638172-FF5A-4E47-A54B-290A0D894323}"/>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0D8D5D03-77B8-4D73-BF8F-E0AA9D9884E4}"/>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FFFFFF"/>
                </a:solidFill>
                <a:latin typeface="Georgia"/>
                <a:ea typeface="Georgia"/>
                <a:cs typeface="Georgia"/>
              </a:defRPr>
            </a:pPr>
            <a:r>
              <a:rPr sz="3000" b="1" i="0">
                <a:solidFill>
                  <a:srgbClr val="FFFFFF"/>
                </a:solidFill>
                <a:latin typeface="Georgia"/>
                <a:ea typeface="Georgia"/>
                <a:cs typeface="Georgia"/>
              </a:rPr>
              <a:t>One harm, two legal systems</a:t>
            </a:r>
          </a:p>
        </p:txBody>
      </p:sp>
      <p:sp>
        <p:nvSpPr>
          <p:cNvPr id="4" name="">
            <a:extLst xmlns:a="http://schemas.openxmlformats.org/drawingml/2006/main">
              <a:ext uri="{FF2B5EF4-FFF2-40B4-BE49-F238E27FC236}">
                <a16:creationId xmlns:a16="http://schemas.microsoft.com/office/drawing/2014/main" id="{477BB528-B79E-4C61-8BF8-5A4C292250C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4F776F"/>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FA36BA4-48FC-44BA-9220-42C851439F94}"/>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C8D9D5"/>
                </a:solidFill>
                <a:latin typeface="Aptos"/>
                <a:ea typeface="Aptos"/>
                <a:cs typeface="Aptos"/>
              </a:defRPr>
            </a:pPr>
            <a:r>
              <a:rPr sz="825" b="1" i="0">
                <a:solidFill>
                  <a:srgbClr val="C8D9D5"/>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52F6D512-42F7-4759-9464-65D9EA7BE628}"/>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C8D9D5"/>
                </a:solidFill>
                <a:latin typeface="Aptos"/>
                <a:ea typeface="Aptos"/>
                <a:cs typeface="Aptos"/>
              </a:defRPr>
            </a:pPr>
            <a:r>
              <a:rPr sz="825" b="0" i="0">
                <a:solidFill>
                  <a:srgbClr val="C8D9D5"/>
                </a:solidFill>
                <a:latin typeface="Aptos"/>
                <a:ea typeface="Aptos"/>
                <a:cs typeface="Aptos"/>
              </a:rPr>
              <a:t>2</a:t>
            </a:r>
          </a:p>
        </p:txBody>
      </p:sp>
      <p:sp>
        <p:nvSpPr>
          <p:cNvPr id="7" name="">
            <a:extLst xmlns:a="http://schemas.openxmlformats.org/drawingml/2006/main">
              <a:ext uri="{FF2B5EF4-FFF2-40B4-BE49-F238E27FC236}">
                <a16:creationId xmlns:a16="http://schemas.microsoft.com/office/drawing/2014/main" id="{078C5DA7-DA30-4F3A-B6E6-F71B7B1689F0}"/>
              </a:ext>
            </a:extLst>
          </p:cNvPr>
          <p:cNvSpPr>
            <a:spLocks xmlns:a="http://schemas.openxmlformats.org/drawingml/2006/main" noGrp="1"/>
          </p:cNvSpPr>
          <p:nvPr/>
        </p:nvSpPr>
        <p:spPr>
          <a:xfrm xmlns:a="http://schemas.openxmlformats.org/drawingml/2006/main">
            <a:off x="1066800" y="1504950"/>
            <a:ext cx="100584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5705"/>
          </a:bodyPr>
          <a:lstStyle xmlns:a="http://schemas.openxmlformats.org/drawingml/2006/main"/>
          <a:p xmlns:a="http://schemas.openxmlformats.org/drawingml/2006/main">
            <a:pPr algn="ctr">
              <a:lnSpc>
                <a:spcPct val="105000"/>
              </a:lnSpc>
              <a:buNone/>
              <a:defRPr sz="2550" b="1" i="0">
                <a:solidFill>
                  <a:srgbClr val="FFFFFF"/>
                </a:solidFill>
                <a:latin typeface="Georgia"/>
                <a:ea typeface="Georgia"/>
                <a:cs typeface="Georgia"/>
              </a:defRPr>
            </a:pPr>
            <a:r>
              <a:rPr sz="2550" b="1" i="0">
                <a:solidFill>
                  <a:srgbClr val="FFFFFF"/>
                </a:solidFill>
                <a:latin typeface="Georgia"/>
                <a:ea typeface="Georgia"/>
                <a:cs typeface="Georgia"/>
              </a:rPr>
              <a:t>A reckless driver injures a pedestrian and also violates a criminal statute.</a:t>
            </a:r>
          </a:p>
        </p:txBody>
      </p:sp>
      <p:sp>
        <p:nvSpPr>
          <p:cNvPr id="8" name="">
            <a:extLst xmlns:a="http://schemas.openxmlformats.org/drawingml/2006/main">
              <a:ext uri="{FF2B5EF4-FFF2-40B4-BE49-F238E27FC236}">
                <a16:creationId xmlns:a16="http://schemas.microsoft.com/office/drawing/2014/main" id="{BB48BCB6-14E3-4438-9598-7F8999D83A6B}"/>
              </a:ext>
            </a:extLst>
          </p:cNvPr>
          <p:cNvSpPr>
            <a:spLocks xmlns:a="http://schemas.openxmlformats.org/drawingml/2006/main" noGrp="1"/>
          </p:cNvSpPr>
          <p:nvPr/>
        </p:nvSpPr>
        <p:spPr>
          <a:xfrm xmlns:a="http://schemas.openxmlformats.org/drawingml/2006/main">
            <a:off x="1066800" y="2724150"/>
            <a:ext cx="4286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CIVIL RESPONSE</a:t>
            </a:r>
          </a:p>
        </p:txBody>
      </p:sp>
      <p:sp>
        <p:nvSpPr>
          <p:cNvPr id="9" name="">
            <a:extLst xmlns:a="http://schemas.openxmlformats.org/drawingml/2006/main">
              <a:ext uri="{FF2B5EF4-FFF2-40B4-BE49-F238E27FC236}">
                <a16:creationId xmlns:a16="http://schemas.microsoft.com/office/drawing/2014/main" id="{99A680FE-7159-4744-A7DE-878CDCF7F327}"/>
              </a:ext>
            </a:extLst>
          </p:cNvPr>
          <p:cNvSpPr>
            <a:spLocks xmlns:a="http://schemas.openxmlformats.org/drawingml/2006/main" noGrp="1"/>
          </p:cNvSpPr>
          <p:nvPr/>
        </p:nvSpPr>
        <p:spPr>
          <a:xfrm xmlns:a="http://schemas.openxmlformats.org/drawingml/2006/main">
            <a:off x="1104900" y="311467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0" name="">
            <a:extLst xmlns:a="http://schemas.openxmlformats.org/drawingml/2006/main">
              <a:ext uri="{FF2B5EF4-FFF2-40B4-BE49-F238E27FC236}">
                <a16:creationId xmlns:a16="http://schemas.microsoft.com/office/drawing/2014/main" id="{CD7B96E6-1B1E-4222-B7D1-E061B3623002}"/>
              </a:ext>
            </a:extLst>
          </p:cNvPr>
          <p:cNvSpPr>
            <a:spLocks xmlns:a="http://schemas.openxmlformats.org/drawingml/2006/main" noGrp="1"/>
          </p:cNvSpPr>
          <p:nvPr/>
        </p:nvSpPr>
        <p:spPr>
          <a:xfrm xmlns:a="http://schemas.openxmlformats.org/drawingml/2006/main">
            <a:off x="1428750" y="312420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Victim initiates</a:t>
            </a:r>
          </a:p>
        </p:txBody>
      </p:sp>
      <p:sp>
        <p:nvSpPr>
          <p:cNvPr id="11" name="">
            <a:extLst xmlns:a="http://schemas.openxmlformats.org/drawingml/2006/main">
              <a:ext uri="{FF2B5EF4-FFF2-40B4-BE49-F238E27FC236}">
                <a16:creationId xmlns:a16="http://schemas.microsoft.com/office/drawing/2014/main" id="{6E2C2894-6798-4B84-BB61-D1A37906C4B5}"/>
              </a:ext>
            </a:extLst>
          </p:cNvPr>
          <p:cNvSpPr>
            <a:spLocks xmlns:a="http://schemas.openxmlformats.org/drawingml/2006/main" noGrp="1"/>
          </p:cNvSpPr>
          <p:nvPr/>
        </p:nvSpPr>
        <p:spPr>
          <a:xfrm xmlns:a="http://schemas.openxmlformats.org/drawingml/2006/main">
            <a:off x="1104900" y="3600450"/>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2" name="">
            <a:extLst xmlns:a="http://schemas.openxmlformats.org/drawingml/2006/main">
              <a:ext uri="{FF2B5EF4-FFF2-40B4-BE49-F238E27FC236}">
                <a16:creationId xmlns:a16="http://schemas.microsoft.com/office/drawing/2014/main" id="{1D84005B-F5BA-4E98-B320-7F012EF8F82E}"/>
              </a:ext>
            </a:extLst>
          </p:cNvPr>
          <p:cNvSpPr>
            <a:spLocks xmlns:a="http://schemas.openxmlformats.org/drawingml/2006/main" noGrp="1"/>
          </p:cNvSpPr>
          <p:nvPr/>
        </p:nvSpPr>
        <p:spPr>
          <a:xfrm xmlns:a="http://schemas.openxmlformats.org/drawingml/2006/main">
            <a:off x="1428750" y="3609975"/>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Damages and compensation</a:t>
            </a:r>
          </a:p>
        </p:txBody>
      </p:sp>
      <p:sp>
        <p:nvSpPr>
          <p:cNvPr id="13" name="">
            <a:extLst xmlns:a="http://schemas.openxmlformats.org/drawingml/2006/main">
              <a:ext uri="{FF2B5EF4-FFF2-40B4-BE49-F238E27FC236}">
                <a16:creationId xmlns:a16="http://schemas.microsoft.com/office/drawing/2014/main" id="{E9B84D06-9B57-4DA5-9B40-214FD45863AC}"/>
              </a:ext>
            </a:extLst>
          </p:cNvPr>
          <p:cNvSpPr>
            <a:spLocks xmlns:a="http://schemas.openxmlformats.org/drawingml/2006/main" noGrp="1"/>
          </p:cNvSpPr>
          <p:nvPr/>
        </p:nvSpPr>
        <p:spPr>
          <a:xfrm xmlns:a="http://schemas.openxmlformats.org/drawingml/2006/main">
            <a:off x="1104900" y="408622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6CB55BE8-F62E-402F-B23F-8C1D37D19F48}"/>
              </a:ext>
            </a:extLst>
          </p:cNvPr>
          <p:cNvSpPr>
            <a:spLocks xmlns:a="http://schemas.openxmlformats.org/drawingml/2006/main" noGrp="1"/>
          </p:cNvSpPr>
          <p:nvPr/>
        </p:nvSpPr>
        <p:spPr>
          <a:xfrm xmlns:a="http://schemas.openxmlformats.org/drawingml/2006/main">
            <a:off x="1428750" y="409575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Private settlement possible</a:t>
            </a:r>
          </a:p>
        </p:txBody>
      </p:sp>
      <p:sp>
        <p:nvSpPr>
          <p:cNvPr id="15" name="">
            <a:extLst xmlns:a="http://schemas.openxmlformats.org/drawingml/2006/main">
              <a:ext uri="{FF2B5EF4-FFF2-40B4-BE49-F238E27FC236}">
                <a16:creationId xmlns:a16="http://schemas.microsoft.com/office/drawing/2014/main" id="{65AF09F9-5469-442A-BB60-2ACC703302B7}"/>
              </a:ext>
            </a:extLst>
          </p:cNvPr>
          <p:cNvSpPr>
            <a:spLocks xmlns:a="http://schemas.openxmlformats.org/drawingml/2006/main" noGrp="1"/>
          </p:cNvSpPr>
          <p:nvPr/>
        </p:nvSpPr>
        <p:spPr>
          <a:xfrm xmlns:a="http://schemas.openxmlformats.org/drawingml/2006/main">
            <a:off x="6096000" y="2686050"/>
            <a:ext cx="9525" cy="2381250"/>
          </a:xfrm>
          <a:prstGeom xmlns:a="http://schemas.openxmlformats.org/drawingml/2006/main" prst="rect">
            <a:avLst/>
          </a:prstGeom>
          <a:solidFill xmlns:a="http://schemas.openxmlformats.org/drawingml/2006/main">
            <a:srgbClr val="4F776F"/>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497DD8B6-A883-4BF0-978E-3E810D17D806}"/>
              </a:ext>
            </a:extLst>
          </p:cNvPr>
          <p:cNvSpPr>
            <a:spLocks xmlns:a="http://schemas.openxmlformats.org/drawingml/2006/main" noGrp="1"/>
          </p:cNvSpPr>
          <p:nvPr/>
        </p:nvSpPr>
        <p:spPr>
          <a:xfrm xmlns:a="http://schemas.openxmlformats.org/drawingml/2006/main">
            <a:off x="6705600" y="2724150"/>
            <a:ext cx="4286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CRIMINAL RESPONSE</a:t>
            </a:r>
          </a:p>
        </p:txBody>
      </p:sp>
      <p:sp>
        <p:nvSpPr>
          <p:cNvPr id="17" name="">
            <a:extLst xmlns:a="http://schemas.openxmlformats.org/drawingml/2006/main">
              <a:ext uri="{FF2B5EF4-FFF2-40B4-BE49-F238E27FC236}">
                <a16:creationId xmlns:a16="http://schemas.microsoft.com/office/drawing/2014/main" id="{A5A7A145-1AB5-4376-81A8-7D0D34E0B614}"/>
              </a:ext>
            </a:extLst>
          </p:cNvPr>
          <p:cNvSpPr>
            <a:spLocks xmlns:a="http://schemas.openxmlformats.org/drawingml/2006/main" noGrp="1"/>
          </p:cNvSpPr>
          <p:nvPr/>
        </p:nvSpPr>
        <p:spPr>
          <a:xfrm xmlns:a="http://schemas.openxmlformats.org/drawingml/2006/main">
            <a:off x="6743700" y="311467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8" name="">
            <a:extLst xmlns:a="http://schemas.openxmlformats.org/drawingml/2006/main">
              <a:ext uri="{FF2B5EF4-FFF2-40B4-BE49-F238E27FC236}">
                <a16:creationId xmlns:a16="http://schemas.microsoft.com/office/drawing/2014/main" id="{726445C0-2F26-4B28-ABED-7BB1DEDD6C36}"/>
              </a:ext>
            </a:extLst>
          </p:cNvPr>
          <p:cNvSpPr>
            <a:spLocks xmlns:a="http://schemas.openxmlformats.org/drawingml/2006/main" noGrp="1"/>
          </p:cNvSpPr>
          <p:nvPr/>
        </p:nvSpPr>
        <p:spPr>
          <a:xfrm xmlns:a="http://schemas.openxmlformats.org/drawingml/2006/main">
            <a:off x="7067550" y="312420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State prosecutes</a:t>
            </a:r>
          </a:p>
        </p:txBody>
      </p:sp>
      <p:sp>
        <p:nvSpPr>
          <p:cNvPr id="19" name="">
            <a:extLst xmlns:a="http://schemas.openxmlformats.org/drawingml/2006/main">
              <a:ext uri="{FF2B5EF4-FFF2-40B4-BE49-F238E27FC236}">
                <a16:creationId xmlns:a16="http://schemas.microsoft.com/office/drawing/2014/main" id="{638D8EE2-8407-49BB-A2D5-F957B82039A1}"/>
              </a:ext>
            </a:extLst>
          </p:cNvPr>
          <p:cNvSpPr>
            <a:spLocks xmlns:a="http://schemas.openxmlformats.org/drawingml/2006/main" noGrp="1"/>
          </p:cNvSpPr>
          <p:nvPr/>
        </p:nvSpPr>
        <p:spPr>
          <a:xfrm xmlns:a="http://schemas.openxmlformats.org/drawingml/2006/main">
            <a:off x="6743700" y="3600450"/>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0" name="">
            <a:extLst xmlns:a="http://schemas.openxmlformats.org/drawingml/2006/main">
              <a:ext uri="{FF2B5EF4-FFF2-40B4-BE49-F238E27FC236}">
                <a16:creationId xmlns:a16="http://schemas.microsoft.com/office/drawing/2014/main" id="{E62AE173-9FB0-49F7-AA3F-AD6FD2C7CC88}"/>
              </a:ext>
            </a:extLst>
          </p:cNvPr>
          <p:cNvSpPr>
            <a:spLocks xmlns:a="http://schemas.openxmlformats.org/drawingml/2006/main" noGrp="1"/>
          </p:cNvSpPr>
          <p:nvPr/>
        </p:nvSpPr>
        <p:spPr>
          <a:xfrm xmlns:a="http://schemas.openxmlformats.org/drawingml/2006/main">
            <a:off x="7067550" y="3609975"/>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Public sanction and condemnation</a:t>
            </a:r>
          </a:p>
        </p:txBody>
      </p:sp>
      <p:sp>
        <p:nvSpPr>
          <p:cNvPr id="21" name="">
            <a:extLst xmlns:a="http://schemas.openxmlformats.org/drawingml/2006/main">
              <a:ext uri="{FF2B5EF4-FFF2-40B4-BE49-F238E27FC236}">
                <a16:creationId xmlns:a16="http://schemas.microsoft.com/office/drawing/2014/main" id="{67F03C0B-7F57-4E33-9F5E-F31C42C1C7FA}"/>
              </a:ext>
            </a:extLst>
          </p:cNvPr>
          <p:cNvSpPr>
            <a:spLocks xmlns:a="http://schemas.openxmlformats.org/drawingml/2006/main" noGrp="1"/>
          </p:cNvSpPr>
          <p:nvPr/>
        </p:nvSpPr>
        <p:spPr>
          <a:xfrm xmlns:a="http://schemas.openxmlformats.org/drawingml/2006/main">
            <a:off x="6743700" y="4086225"/>
            <a:ext cx="22860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2" name="">
            <a:extLst xmlns:a="http://schemas.openxmlformats.org/drawingml/2006/main">
              <a:ext uri="{FF2B5EF4-FFF2-40B4-BE49-F238E27FC236}">
                <a16:creationId xmlns:a16="http://schemas.microsoft.com/office/drawing/2014/main" id="{783BBB9C-C903-4FF5-94E0-DD7A7E45EE4F}"/>
              </a:ext>
            </a:extLst>
          </p:cNvPr>
          <p:cNvSpPr>
            <a:spLocks xmlns:a="http://schemas.openxmlformats.org/drawingml/2006/main" noGrp="1"/>
          </p:cNvSpPr>
          <p:nvPr/>
        </p:nvSpPr>
        <p:spPr>
          <a:xfrm xmlns:a="http://schemas.openxmlformats.org/drawingml/2006/main">
            <a:off x="7067550" y="4095750"/>
            <a:ext cx="4057650" cy="4095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FFFFFF"/>
                </a:solidFill>
                <a:latin typeface="Aptos"/>
                <a:ea typeface="Aptos"/>
                <a:cs typeface="Aptos"/>
              </a:defRPr>
            </a:pPr>
            <a:r>
              <a:rPr sz="1725" b="0" i="0">
                <a:solidFill>
                  <a:srgbClr val="FFFFFF"/>
                </a:solidFill>
                <a:latin typeface="Aptos"/>
                <a:ea typeface="Aptos"/>
                <a:cs typeface="Aptos"/>
              </a:rPr>
              <a:t>Higher proof and coercive power</a:t>
            </a:r>
          </a:p>
        </p:txBody>
      </p:sp>
      <p:sp>
        <p:nvSpPr>
          <p:cNvPr id="23" name="">
            <a:extLst xmlns:a="http://schemas.openxmlformats.org/drawingml/2006/main">
              <a:ext uri="{FF2B5EF4-FFF2-40B4-BE49-F238E27FC236}">
                <a16:creationId xmlns:a16="http://schemas.microsoft.com/office/drawing/2014/main" id="{4317F7C6-2B23-4D25-AE3A-0C7DA6057E10}"/>
              </a:ext>
            </a:extLst>
          </p:cNvPr>
          <p:cNvSpPr>
            <a:spLocks xmlns:a="http://schemas.openxmlformats.org/drawingml/2006/main" noGrp="1"/>
          </p:cNvSpPr>
          <p:nvPr/>
        </p:nvSpPr>
        <p:spPr>
          <a:xfrm xmlns:a="http://schemas.openxmlformats.org/drawingml/2006/main">
            <a:off x="1200150" y="550545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B88424"/>
                </a:solidFill>
                <a:latin typeface="Georgia"/>
                <a:ea typeface="Georgia"/>
                <a:cs typeface="Georgia"/>
              </a:defRPr>
            </a:pPr>
            <a:r>
              <a:rPr sz="1950" b="1" i="0">
                <a:solidFill>
                  <a:srgbClr val="B88424"/>
                </a:solidFill>
                <a:latin typeface="Georgia"/>
                <a:ea typeface="Georgia"/>
                <a:cs typeface="Georgia"/>
              </a:rPr>
              <a:t>Why use public punishment rather than only a private claim?</a:t>
            </a:r>
          </a:p>
        </p:txBody>
      </p:sp>
    </p:spTree>
    <p:extLst>
      <p:ext uri="{BB962C8B-B14F-4D97-AF65-F5344CB8AC3E}">
        <p14:creationId xmlns:p14="http://schemas.microsoft.com/office/powerpoint/2010/main" val="3703209"/>
      </p:ext>
    </p:extLst>
  </p:cSld>
</p:sld>
</file>

<file path=ppt/slides/slide20.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41745D16-2DCA-42A7-9191-FF263E7517CA}"/>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6E5FF49F-3ECA-47E3-946A-D564645658B6}"/>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0DA6A115-1CA9-4BCF-B8CE-C9F39FF6098C}"/>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79976"/>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The marginal benefit of incarceration can be substantial and declining</a:t>
            </a:r>
          </a:p>
        </p:txBody>
      </p:sp>
      <p:sp>
        <p:nvSpPr>
          <p:cNvPr id="4" name="">
            <a:extLst xmlns:a="http://schemas.openxmlformats.org/drawingml/2006/main">
              <a:ext uri="{FF2B5EF4-FFF2-40B4-BE49-F238E27FC236}">
                <a16:creationId xmlns:a16="http://schemas.microsoft.com/office/drawing/2014/main" id="{A443FA72-3845-4163-A9F0-1AD690ED756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FC8AEDD3-BD29-4A69-BBE9-CE4BEDB46B5A}"/>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7569B161-3B03-4679-AA79-1153DB441E8B}"/>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20</a:t>
            </a:r>
          </a:p>
        </p:txBody>
      </p:sp>
      <p:sp>
        <p:nvSpPr>
          <p:cNvPr id="7" name="">
            <a:extLst xmlns:a="http://schemas.openxmlformats.org/drawingml/2006/main">
              <a:ext uri="{FF2B5EF4-FFF2-40B4-BE49-F238E27FC236}">
                <a16:creationId xmlns:a16="http://schemas.microsoft.com/office/drawing/2014/main" id="{49DAE44F-7FDF-4278-BB2F-E0C6FDB23480}"/>
              </a:ext>
            </a:extLst>
          </p:cNvPr>
          <p:cNvSpPr>
            <a:spLocks xmlns:a="http://schemas.openxmlformats.org/drawingml/2006/main" noGrp="1"/>
          </p:cNvSpPr>
          <p:nvPr/>
        </p:nvSpPr>
        <p:spPr>
          <a:xfrm xmlns:a="http://schemas.openxmlformats.org/drawingml/2006/main">
            <a:off x="6667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HIGH-RATE OFFENDER</a:t>
            </a:r>
          </a:p>
        </p:txBody>
      </p:sp>
      <p:sp>
        <p:nvSpPr>
          <p:cNvPr id="8" name="">
            <a:extLst xmlns:a="http://schemas.openxmlformats.org/drawingml/2006/main">
              <a:ext uri="{FF2B5EF4-FFF2-40B4-BE49-F238E27FC236}">
                <a16:creationId xmlns:a16="http://schemas.microsoft.com/office/drawing/2014/main" id="{DB5CBFF7-9C0C-4735-8AEE-122B41D2EEB2}"/>
              </a:ext>
            </a:extLst>
          </p:cNvPr>
          <p:cNvSpPr>
            <a:spLocks xmlns:a="http://schemas.openxmlformats.org/drawingml/2006/main" noGrp="1"/>
          </p:cNvSpPr>
          <p:nvPr/>
        </p:nvSpPr>
        <p:spPr>
          <a:xfrm xmlns:a="http://schemas.openxmlformats.org/drawingml/2006/main">
            <a:off x="666750" y="2228850"/>
            <a:ext cx="3302000" cy="26098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6CD9184D-2AEC-4106-AD64-D354B2D3B7EC}"/>
              </a:ext>
            </a:extLst>
          </p:cNvPr>
          <p:cNvSpPr>
            <a:spLocks xmlns:a="http://schemas.openxmlformats.org/drawingml/2006/main" noGrp="1"/>
          </p:cNvSpPr>
          <p:nvPr/>
        </p:nvSpPr>
        <p:spPr>
          <a:xfrm xmlns:a="http://schemas.openxmlformats.org/drawingml/2006/main">
            <a:off x="8572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Confinement may prevent many offenses</a:t>
            </a:r>
          </a:p>
        </p:txBody>
      </p:sp>
      <p:sp>
        <p:nvSpPr>
          <p:cNvPr id="10" name="">
            <a:extLst xmlns:a="http://schemas.openxmlformats.org/drawingml/2006/main">
              <a:ext uri="{FF2B5EF4-FFF2-40B4-BE49-F238E27FC236}">
                <a16:creationId xmlns:a16="http://schemas.microsoft.com/office/drawing/2014/main" id="{6C95F5F8-278C-4037-8DB9-EDD80B66231F}"/>
              </a:ext>
            </a:extLst>
          </p:cNvPr>
          <p:cNvSpPr>
            <a:spLocks xmlns:a="http://schemas.openxmlformats.org/drawingml/2006/main" noGrp="1"/>
          </p:cNvSpPr>
          <p:nvPr/>
        </p:nvSpPr>
        <p:spPr>
          <a:xfrm xmlns:a="http://schemas.openxmlformats.org/drawingml/2006/main">
            <a:off x="444500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REPLACEMENT</a:t>
            </a:r>
          </a:p>
        </p:txBody>
      </p:sp>
      <p:sp>
        <p:nvSpPr>
          <p:cNvPr id="11" name="">
            <a:extLst xmlns:a="http://schemas.openxmlformats.org/drawingml/2006/main">
              <a:ext uri="{FF2B5EF4-FFF2-40B4-BE49-F238E27FC236}">
                <a16:creationId xmlns:a16="http://schemas.microsoft.com/office/drawing/2014/main" id="{635F75D9-92AB-46C1-9A82-2DE208FA8EC5}"/>
              </a:ext>
            </a:extLst>
          </p:cNvPr>
          <p:cNvSpPr>
            <a:spLocks xmlns:a="http://schemas.openxmlformats.org/drawingml/2006/main" noGrp="1"/>
          </p:cNvSpPr>
          <p:nvPr/>
        </p:nvSpPr>
        <p:spPr>
          <a:xfrm xmlns:a="http://schemas.openxmlformats.org/drawingml/2006/main">
            <a:off x="4445000" y="2228850"/>
            <a:ext cx="3302000" cy="26098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ADF79592-0946-4B43-88DE-7C29A6B065CF}"/>
              </a:ext>
            </a:extLst>
          </p:cNvPr>
          <p:cNvSpPr>
            <a:spLocks xmlns:a="http://schemas.openxmlformats.org/drawingml/2006/main" noGrp="1"/>
          </p:cNvSpPr>
          <p:nvPr/>
        </p:nvSpPr>
        <p:spPr>
          <a:xfrm xmlns:a="http://schemas.openxmlformats.org/drawingml/2006/main">
            <a:off x="463550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Other offenders may fill some opportunities</a:t>
            </a:r>
          </a:p>
        </p:txBody>
      </p:sp>
      <p:sp>
        <p:nvSpPr>
          <p:cNvPr id="13" name="">
            <a:extLst xmlns:a="http://schemas.openxmlformats.org/drawingml/2006/main">
              <a:ext uri="{FF2B5EF4-FFF2-40B4-BE49-F238E27FC236}">
                <a16:creationId xmlns:a16="http://schemas.microsoft.com/office/drawing/2014/main" id="{8A984919-2B02-42ED-8E80-708102D5C9B4}"/>
              </a:ext>
            </a:extLst>
          </p:cNvPr>
          <p:cNvSpPr>
            <a:spLocks xmlns:a="http://schemas.openxmlformats.org/drawingml/2006/main" noGrp="1"/>
          </p:cNvSpPr>
          <p:nvPr/>
        </p:nvSpPr>
        <p:spPr>
          <a:xfrm xmlns:a="http://schemas.openxmlformats.org/drawingml/2006/main">
            <a:off x="82232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AGING AND SELECTION</a:t>
            </a:r>
          </a:p>
        </p:txBody>
      </p:sp>
      <p:sp>
        <p:nvSpPr>
          <p:cNvPr id="14" name="">
            <a:extLst xmlns:a="http://schemas.openxmlformats.org/drawingml/2006/main">
              <a:ext uri="{FF2B5EF4-FFF2-40B4-BE49-F238E27FC236}">
                <a16:creationId xmlns:a16="http://schemas.microsoft.com/office/drawing/2014/main" id="{F21D7D1E-051D-4509-843D-7EDCFE8C7801}"/>
              </a:ext>
            </a:extLst>
          </p:cNvPr>
          <p:cNvSpPr>
            <a:spLocks xmlns:a="http://schemas.openxmlformats.org/drawingml/2006/main" noGrp="1"/>
          </p:cNvSpPr>
          <p:nvPr/>
        </p:nvSpPr>
        <p:spPr>
          <a:xfrm xmlns:a="http://schemas.openxmlformats.org/drawingml/2006/main">
            <a:off x="8223250" y="2228850"/>
            <a:ext cx="3302000" cy="2609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14EFF6B0-D862-4C77-B51C-BBF6389B15DB}"/>
              </a:ext>
            </a:extLst>
          </p:cNvPr>
          <p:cNvSpPr>
            <a:spLocks xmlns:a="http://schemas.openxmlformats.org/drawingml/2006/main" noGrp="1"/>
          </p:cNvSpPr>
          <p:nvPr/>
        </p:nvSpPr>
        <p:spPr>
          <a:xfrm xmlns:a="http://schemas.openxmlformats.org/drawingml/2006/main">
            <a:off x="84137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Later or broader imprisonment reaches lower-risk margins</a:t>
            </a:r>
          </a:p>
        </p:txBody>
      </p:sp>
      <p:sp>
        <p:nvSpPr>
          <p:cNvPr id="16" name="">
            <a:extLst xmlns:a="http://schemas.openxmlformats.org/drawingml/2006/main">
              <a:ext uri="{FF2B5EF4-FFF2-40B4-BE49-F238E27FC236}">
                <a16:creationId xmlns:a16="http://schemas.microsoft.com/office/drawing/2014/main" id="{82B2430B-C2D7-4B9C-A940-5078B6A6079F}"/>
              </a:ext>
            </a:extLst>
          </p:cNvPr>
          <p:cNvSpPr>
            <a:spLocks xmlns:a="http://schemas.openxmlformats.org/drawingml/2006/main" noGrp="1"/>
          </p:cNvSpPr>
          <p:nvPr/>
        </p:nvSpPr>
        <p:spPr>
          <a:xfrm xmlns:a="http://schemas.openxmlformats.org/drawingml/2006/main">
            <a:off x="1200150" y="5334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Average effects do not identify the value of the next prison year.</a:t>
            </a:r>
          </a:p>
        </p:txBody>
      </p:sp>
    </p:spTree>
    <p:extLst>
      <p:ext uri="{BB962C8B-B14F-4D97-AF65-F5344CB8AC3E}">
        <p14:creationId xmlns:p14="http://schemas.microsoft.com/office/powerpoint/2010/main" val="887277473"/>
      </p:ext>
    </p:extLst>
  </p:cSld>
</p:sld>
</file>

<file path=ppt/slides/slide21.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5873D230-4037-4112-84AC-1623003E7947}"/>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22E6CF88-08A8-4BA5-9784-CD330015C0E9}"/>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F1365B02-6915-4ACE-AE6A-2D465F30C475}"/>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Empirical evidence requires careful interpretation</a:t>
            </a:r>
          </a:p>
        </p:txBody>
      </p:sp>
      <p:sp>
        <p:nvSpPr>
          <p:cNvPr id="4" name="">
            <a:extLst xmlns:a="http://schemas.openxmlformats.org/drawingml/2006/main">
              <a:ext uri="{FF2B5EF4-FFF2-40B4-BE49-F238E27FC236}">
                <a16:creationId xmlns:a16="http://schemas.microsoft.com/office/drawing/2014/main" id="{C5503608-BE27-4BEC-BCE6-43DD9CA1ADB7}"/>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BC63B25-25D8-430F-A893-4AE07BFF1FA0}"/>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AD466C0F-4E97-41E7-BC32-E02C0B155C22}"/>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21</a:t>
            </a:r>
          </a:p>
        </p:txBody>
      </p:sp>
      <p:sp>
        <p:nvSpPr>
          <p:cNvPr id="7" name="">
            <a:extLst xmlns:a="http://schemas.openxmlformats.org/drawingml/2006/main">
              <a:ext uri="{FF2B5EF4-FFF2-40B4-BE49-F238E27FC236}">
                <a16:creationId xmlns:a16="http://schemas.microsoft.com/office/drawing/2014/main" id="{606B22E0-4D49-4749-B819-C26A0F940DD2}"/>
              </a:ext>
            </a:extLst>
          </p:cNvPr>
          <p:cNvSpPr>
            <a:spLocks xmlns:a="http://schemas.openxmlformats.org/drawingml/2006/main" noGrp="1"/>
          </p:cNvSpPr>
          <p:nvPr/>
        </p:nvSpPr>
        <p:spPr>
          <a:xfrm xmlns:a="http://schemas.openxmlformats.org/drawingml/2006/main">
            <a:off x="1257300" y="1990725"/>
            <a:ext cx="2286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8" name="">
            <a:extLst xmlns:a="http://schemas.openxmlformats.org/drawingml/2006/main">
              <a:ext uri="{FF2B5EF4-FFF2-40B4-BE49-F238E27FC236}">
                <a16:creationId xmlns:a16="http://schemas.microsoft.com/office/drawing/2014/main" id="{3A528B55-CFD9-4E09-8242-4702256CA3F5}"/>
              </a:ext>
            </a:extLst>
          </p:cNvPr>
          <p:cNvSpPr>
            <a:spLocks xmlns:a="http://schemas.openxmlformats.org/drawingml/2006/main" noGrp="1"/>
          </p:cNvSpPr>
          <p:nvPr/>
        </p:nvSpPr>
        <p:spPr>
          <a:xfrm xmlns:a="http://schemas.openxmlformats.org/drawingml/2006/main">
            <a:off x="1581150" y="2000250"/>
            <a:ext cx="93535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Crime reporting and enforcement change together.</a:t>
            </a:r>
          </a:p>
        </p:txBody>
      </p:sp>
      <p:sp>
        <p:nvSpPr>
          <p:cNvPr id="9" name="">
            <a:extLst xmlns:a="http://schemas.openxmlformats.org/drawingml/2006/main">
              <a:ext uri="{FF2B5EF4-FFF2-40B4-BE49-F238E27FC236}">
                <a16:creationId xmlns:a16="http://schemas.microsoft.com/office/drawing/2014/main" id="{B9265D01-5410-4506-B90A-B01DA5CDBA85}"/>
              </a:ext>
            </a:extLst>
          </p:cNvPr>
          <p:cNvSpPr>
            <a:spLocks xmlns:a="http://schemas.openxmlformats.org/drawingml/2006/main" noGrp="1"/>
          </p:cNvSpPr>
          <p:nvPr/>
        </p:nvSpPr>
        <p:spPr>
          <a:xfrm xmlns:a="http://schemas.openxmlformats.org/drawingml/2006/main">
            <a:off x="1257300" y="2466975"/>
            <a:ext cx="2286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0" name="">
            <a:extLst xmlns:a="http://schemas.openxmlformats.org/drawingml/2006/main">
              <a:ext uri="{FF2B5EF4-FFF2-40B4-BE49-F238E27FC236}">
                <a16:creationId xmlns:a16="http://schemas.microsoft.com/office/drawing/2014/main" id="{7D5BE17F-7ACA-45D6-BD9B-FC374788E1DC}"/>
              </a:ext>
            </a:extLst>
          </p:cNvPr>
          <p:cNvSpPr>
            <a:spLocks xmlns:a="http://schemas.openxmlformats.org/drawingml/2006/main" noGrp="1"/>
          </p:cNvSpPr>
          <p:nvPr/>
        </p:nvSpPr>
        <p:spPr>
          <a:xfrm xmlns:a="http://schemas.openxmlformats.org/drawingml/2006/main">
            <a:off x="1581150" y="2476500"/>
            <a:ext cx="93535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Sentence policy is not randomly assigned.</a:t>
            </a:r>
          </a:p>
        </p:txBody>
      </p:sp>
      <p:sp>
        <p:nvSpPr>
          <p:cNvPr id="11" name="">
            <a:extLst xmlns:a="http://schemas.openxmlformats.org/drawingml/2006/main">
              <a:ext uri="{FF2B5EF4-FFF2-40B4-BE49-F238E27FC236}">
                <a16:creationId xmlns:a16="http://schemas.microsoft.com/office/drawing/2014/main" id="{F4EF8C78-E57D-494F-8ED1-3E9FA66A1E10}"/>
              </a:ext>
            </a:extLst>
          </p:cNvPr>
          <p:cNvSpPr>
            <a:spLocks xmlns:a="http://schemas.openxmlformats.org/drawingml/2006/main" noGrp="1"/>
          </p:cNvSpPr>
          <p:nvPr/>
        </p:nvSpPr>
        <p:spPr>
          <a:xfrm xmlns:a="http://schemas.openxmlformats.org/drawingml/2006/main">
            <a:off x="1257300" y="2943225"/>
            <a:ext cx="2286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2" name="">
            <a:extLst xmlns:a="http://schemas.openxmlformats.org/drawingml/2006/main">
              <a:ext uri="{FF2B5EF4-FFF2-40B4-BE49-F238E27FC236}">
                <a16:creationId xmlns:a16="http://schemas.microsoft.com/office/drawing/2014/main" id="{7D5DF496-C996-4C78-A385-163D63DB33E8}"/>
              </a:ext>
            </a:extLst>
          </p:cNvPr>
          <p:cNvSpPr>
            <a:spLocks xmlns:a="http://schemas.openxmlformats.org/drawingml/2006/main" noGrp="1"/>
          </p:cNvSpPr>
          <p:nvPr/>
        </p:nvSpPr>
        <p:spPr>
          <a:xfrm xmlns:a="http://schemas.openxmlformats.org/drawingml/2006/main">
            <a:off x="1581150" y="2952750"/>
            <a:ext cx="93535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Deterrence and incapacitation can be conflated.</a:t>
            </a:r>
          </a:p>
        </p:txBody>
      </p:sp>
      <p:sp>
        <p:nvSpPr>
          <p:cNvPr id="13" name="">
            <a:extLst xmlns:a="http://schemas.openxmlformats.org/drawingml/2006/main">
              <a:ext uri="{FF2B5EF4-FFF2-40B4-BE49-F238E27FC236}">
                <a16:creationId xmlns:a16="http://schemas.microsoft.com/office/drawing/2014/main" id="{101B2EEE-36C7-405D-A54D-77BD50B2BF57}"/>
              </a:ext>
            </a:extLst>
          </p:cNvPr>
          <p:cNvSpPr>
            <a:spLocks xmlns:a="http://schemas.openxmlformats.org/drawingml/2006/main" noGrp="1"/>
          </p:cNvSpPr>
          <p:nvPr/>
        </p:nvSpPr>
        <p:spPr>
          <a:xfrm xmlns:a="http://schemas.openxmlformats.org/drawingml/2006/main">
            <a:off x="1257300" y="3419475"/>
            <a:ext cx="2286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88D98CDE-6A12-4430-9235-20632C717F06}"/>
              </a:ext>
            </a:extLst>
          </p:cNvPr>
          <p:cNvSpPr>
            <a:spLocks xmlns:a="http://schemas.openxmlformats.org/drawingml/2006/main" noGrp="1"/>
          </p:cNvSpPr>
          <p:nvPr/>
        </p:nvSpPr>
        <p:spPr>
          <a:xfrm xmlns:a="http://schemas.openxmlformats.org/drawingml/2006/main">
            <a:off x="1581150" y="3429000"/>
            <a:ext cx="93535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Offense replacement and geographic displacement matter.</a:t>
            </a:r>
          </a:p>
        </p:txBody>
      </p:sp>
      <p:sp>
        <p:nvSpPr>
          <p:cNvPr id="15" name="">
            <a:extLst xmlns:a="http://schemas.openxmlformats.org/drawingml/2006/main">
              <a:ext uri="{FF2B5EF4-FFF2-40B4-BE49-F238E27FC236}">
                <a16:creationId xmlns:a16="http://schemas.microsoft.com/office/drawing/2014/main" id="{ACADAC8F-6DC1-423C-91FE-8FE728CFC8F3}"/>
              </a:ext>
            </a:extLst>
          </p:cNvPr>
          <p:cNvSpPr>
            <a:spLocks xmlns:a="http://schemas.openxmlformats.org/drawingml/2006/main" noGrp="1"/>
          </p:cNvSpPr>
          <p:nvPr/>
        </p:nvSpPr>
        <p:spPr>
          <a:xfrm xmlns:a="http://schemas.openxmlformats.org/drawingml/2006/main">
            <a:off x="1257300" y="3895725"/>
            <a:ext cx="2286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6" name="">
            <a:extLst xmlns:a="http://schemas.openxmlformats.org/drawingml/2006/main">
              <a:ext uri="{FF2B5EF4-FFF2-40B4-BE49-F238E27FC236}">
                <a16:creationId xmlns:a16="http://schemas.microsoft.com/office/drawing/2014/main" id="{B0AC3758-4372-4906-A1EA-2F722E66795B}"/>
              </a:ext>
            </a:extLst>
          </p:cNvPr>
          <p:cNvSpPr>
            <a:spLocks xmlns:a="http://schemas.openxmlformats.org/drawingml/2006/main" noGrp="1"/>
          </p:cNvSpPr>
          <p:nvPr/>
        </p:nvSpPr>
        <p:spPr>
          <a:xfrm xmlns:a="http://schemas.openxmlformats.org/drawingml/2006/main">
            <a:off x="1581150" y="3905250"/>
            <a:ext cx="93535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Benefits vary by offender, offense, age, and margin.</a:t>
            </a:r>
          </a:p>
        </p:txBody>
      </p:sp>
      <p:sp>
        <p:nvSpPr>
          <p:cNvPr id="17" name="">
            <a:extLst xmlns:a="http://schemas.openxmlformats.org/drawingml/2006/main">
              <a:ext uri="{FF2B5EF4-FFF2-40B4-BE49-F238E27FC236}">
                <a16:creationId xmlns:a16="http://schemas.microsoft.com/office/drawing/2014/main" id="{27C1F054-12E5-4595-ADD5-EE9E3FF7E720}"/>
              </a:ext>
            </a:extLst>
          </p:cNvPr>
          <p:cNvSpPr>
            <a:spLocks xmlns:a="http://schemas.openxmlformats.org/drawingml/2006/main" noGrp="1"/>
          </p:cNvSpPr>
          <p:nvPr/>
        </p:nvSpPr>
        <p:spPr>
          <a:xfrm xmlns:a="http://schemas.openxmlformats.org/drawingml/2006/main">
            <a:off x="1257300" y="4371975"/>
            <a:ext cx="2286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8" name="">
            <a:extLst xmlns:a="http://schemas.openxmlformats.org/drawingml/2006/main">
              <a:ext uri="{FF2B5EF4-FFF2-40B4-BE49-F238E27FC236}">
                <a16:creationId xmlns:a16="http://schemas.microsoft.com/office/drawing/2014/main" id="{55F93148-153A-4393-BC0B-E424C8804AE9}"/>
              </a:ext>
            </a:extLst>
          </p:cNvPr>
          <p:cNvSpPr>
            <a:spLocks xmlns:a="http://schemas.openxmlformats.org/drawingml/2006/main" noGrp="1"/>
          </p:cNvSpPr>
          <p:nvPr/>
        </p:nvSpPr>
        <p:spPr>
          <a:xfrm xmlns:a="http://schemas.openxmlformats.org/drawingml/2006/main">
            <a:off x="1581150" y="4381500"/>
            <a:ext cx="935355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Costs extend beyond prison budgets.</a:t>
            </a:r>
          </a:p>
        </p:txBody>
      </p:sp>
      <p:sp>
        <p:nvSpPr>
          <p:cNvPr id="19" name="">
            <a:extLst xmlns:a="http://schemas.openxmlformats.org/drawingml/2006/main">
              <a:ext uri="{FF2B5EF4-FFF2-40B4-BE49-F238E27FC236}">
                <a16:creationId xmlns:a16="http://schemas.microsoft.com/office/drawing/2014/main" id="{7AD6EBDB-E2A3-4496-BB3F-39864D26C50F}"/>
              </a:ext>
            </a:extLst>
          </p:cNvPr>
          <p:cNvSpPr>
            <a:spLocks xmlns:a="http://schemas.openxmlformats.org/drawingml/2006/main" noGrp="1"/>
          </p:cNvSpPr>
          <p:nvPr/>
        </p:nvSpPr>
        <p:spPr>
          <a:xfrm xmlns:a="http://schemas.openxmlformats.org/drawingml/2006/main">
            <a:off x="1200150" y="55626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1825"/>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The serious position is neither ‘prison never works’ nor ‘more prison always works.’</a:t>
            </a:r>
          </a:p>
        </p:txBody>
      </p:sp>
    </p:spTree>
    <p:extLst>
      <p:ext uri="{BB962C8B-B14F-4D97-AF65-F5344CB8AC3E}">
        <p14:creationId xmlns:p14="http://schemas.microsoft.com/office/powerpoint/2010/main" val="1765507266"/>
      </p:ext>
    </p:extLst>
  </p:cSld>
</p:sld>
</file>

<file path=ppt/slides/slide22.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0A725A2F-0832-4FC6-9E1C-DC4310EBA5B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F594E39F-D0B9-4E77-9B92-3580B3AF659C}"/>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4A2F1850-03A3-4ADB-BFCA-426A1B3766B8}"/>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Why enforcement becomes public</a:t>
            </a:r>
          </a:p>
        </p:txBody>
      </p:sp>
      <p:sp>
        <p:nvSpPr>
          <p:cNvPr id="4" name="">
            <a:extLst xmlns:a="http://schemas.openxmlformats.org/drawingml/2006/main">
              <a:ext uri="{FF2B5EF4-FFF2-40B4-BE49-F238E27FC236}">
                <a16:creationId xmlns:a16="http://schemas.microsoft.com/office/drawing/2014/main" id="{3AF7B35E-C434-47FD-AF0E-FCC76E00BA26}"/>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D6BC34A-C521-4656-9A5A-9C5881C26F37}"/>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4610C0C9-0DF8-4A7B-AA15-DA16A49B7264}"/>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22</a:t>
            </a:r>
          </a:p>
        </p:txBody>
      </p:sp>
      <p:sp>
        <p:nvSpPr>
          <p:cNvPr id="7" name="">
            <a:extLst xmlns:a="http://schemas.openxmlformats.org/drawingml/2006/main">
              <a:ext uri="{FF2B5EF4-FFF2-40B4-BE49-F238E27FC236}">
                <a16:creationId xmlns:a16="http://schemas.microsoft.com/office/drawing/2014/main" id="{0401E399-1C96-4C33-927E-06EE9C7E46D4}"/>
              </a:ext>
            </a:extLst>
          </p:cNvPr>
          <p:cNvSpPr>
            <a:spLocks xmlns:a="http://schemas.openxmlformats.org/drawingml/2006/main" noGrp="1"/>
          </p:cNvSpPr>
          <p:nvPr/>
        </p:nvSpPr>
        <p:spPr>
          <a:xfrm xmlns:a="http://schemas.openxmlformats.org/drawingml/2006/main">
            <a:off x="762000" y="2171700"/>
            <a:ext cx="2352675" cy="18097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78F75C98-1535-4728-8EF6-832887607D36}"/>
              </a:ext>
            </a:extLst>
          </p:cNvPr>
          <p:cNvSpPr>
            <a:spLocks xmlns:a="http://schemas.openxmlformats.org/drawingml/2006/main" noGrp="1"/>
          </p:cNvSpPr>
          <p:nvPr/>
        </p:nvSpPr>
        <p:spPr>
          <a:xfrm xmlns:a="http://schemas.openxmlformats.org/drawingml/2006/main">
            <a:off x="876300"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24594E"/>
                </a:solidFill>
                <a:latin typeface="Aptos"/>
                <a:ea typeface="Aptos"/>
                <a:cs typeface="Aptos"/>
              </a:defRPr>
            </a:pPr>
            <a:r>
              <a:rPr sz="1200" b="1" i="0">
                <a:solidFill>
                  <a:srgbClr val="24594E"/>
                </a:solidFill>
                <a:latin typeface="Aptos"/>
                <a:ea typeface="Aptos"/>
                <a:cs typeface="Aptos"/>
              </a:rPr>
              <a:t>VIOLATION</a:t>
            </a:r>
          </a:p>
        </p:txBody>
      </p:sp>
      <p:sp>
        <p:nvSpPr>
          <p:cNvPr id="9" name="">
            <a:extLst xmlns:a="http://schemas.openxmlformats.org/drawingml/2006/main">
              <a:ext uri="{FF2B5EF4-FFF2-40B4-BE49-F238E27FC236}">
                <a16:creationId xmlns:a16="http://schemas.microsoft.com/office/drawing/2014/main" id="{5A9B5FEB-47E2-4FE3-B1F3-217F02BA3BA6}"/>
              </a:ext>
            </a:extLst>
          </p:cNvPr>
          <p:cNvSpPr>
            <a:spLocks xmlns:a="http://schemas.openxmlformats.org/drawingml/2006/main" noGrp="1"/>
          </p:cNvSpPr>
          <p:nvPr/>
        </p:nvSpPr>
        <p:spPr>
          <a:xfrm xmlns:a="http://schemas.openxmlformats.org/drawingml/2006/main">
            <a:off x="914400"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Often intentional and concealed</a:t>
            </a:r>
          </a:p>
        </p:txBody>
      </p:sp>
      <p:sp>
        <p:nvSpPr>
          <p:cNvPr id="10" name="">
            <a:extLst xmlns:a="http://schemas.openxmlformats.org/drawingml/2006/main">
              <a:ext uri="{FF2B5EF4-FFF2-40B4-BE49-F238E27FC236}">
                <a16:creationId xmlns:a16="http://schemas.microsoft.com/office/drawing/2014/main" id="{7412B092-8597-4D91-9CD2-DE86627AE905}"/>
              </a:ext>
            </a:extLst>
          </p:cNvPr>
          <p:cNvSpPr>
            <a:spLocks xmlns:a="http://schemas.openxmlformats.org/drawingml/2006/main" noGrp="1"/>
          </p:cNvSpPr>
          <p:nvPr/>
        </p:nvSpPr>
        <p:spPr>
          <a:xfrm xmlns:a="http://schemas.openxmlformats.org/drawingml/2006/main">
            <a:off x="3114675"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B9566C6B-EEF8-4211-A9F7-425EB3E292D8}"/>
              </a:ext>
            </a:extLst>
          </p:cNvPr>
          <p:cNvSpPr>
            <a:spLocks xmlns:a="http://schemas.openxmlformats.org/drawingml/2006/main" noGrp="1"/>
          </p:cNvSpPr>
          <p:nvPr/>
        </p:nvSpPr>
        <p:spPr>
          <a:xfrm xmlns:a="http://schemas.openxmlformats.org/drawingml/2006/main">
            <a:off x="3533775" y="2171700"/>
            <a:ext cx="2352675" cy="18097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FCCF5330-9636-4345-968C-1BC30DDC4672}"/>
              </a:ext>
            </a:extLst>
          </p:cNvPr>
          <p:cNvSpPr>
            <a:spLocks xmlns:a="http://schemas.openxmlformats.org/drawingml/2006/main" noGrp="1"/>
          </p:cNvSpPr>
          <p:nvPr/>
        </p:nvSpPr>
        <p:spPr>
          <a:xfrm xmlns:a="http://schemas.openxmlformats.org/drawingml/2006/main">
            <a:off x="3648075"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75530D"/>
                </a:solidFill>
                <a:latin typeface="Aptos"/>
                <a:ea typeface="Aptos"/>
                <a:cs typeface="Aptos"/>
              </a:defRPr>
            </a:pPr>
            <a:r>
              <a:rPr sz="1200" b="1" i="0">
                <a:solidFill>
                  <a:srgbClr val="75530D"/>
                </a:solidFill>
                <a:latin typeface="Aptos"/>
                <a:ea typeface="Aptos"/>
                <a:cs typeface="Aptos"/>
              </a:rPr>
              <a:t>VICTIM LIMIT</a:t>
            </a:r>
          </a:p>
        </p:txBody>
      </p:sp>
      <p:sp>
        <p:nvSpPr>
          <p:cNvPr id="13" name="">
            <a:extLst xmlns:a="http://schemas.openxmlformats.org/drawingml/2006/main">
              <a:ext uri="{FF2B5EF4-FFF2-40B4-BE49-F238E27FC236}">
                <a16:creationId xmlns:a16="http://schemas.microsoft.com/office/drawing/2014/main" id="{9051D569-E18C-432F-B281-8BC5815B9AEC}"/>
              </a:ext>
            </a:extLst>
          </p:cNvPr>
          <p:cNvSpPr>
            <a:spLocks xmlns:a="http://schemas.openxmlformats.org/drawingml/2006/main" noGrp="1"/>
          </p:cNvSpPr>
          <p:nvPr/>
        </p:nvSpPr>
        <p:spPr>
          <a:xfrm xmlns:a="http://schemas.openxmlformats.org/drawingml/2006/main">
            <a:off x="3686175"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Fear, death, poverty, or weak evidence</a:t>
            </a:r>
          </a:p>
        </p:txBody>
      </p:sp>
      <p:sp>
        <p:nvSpPr>
          <p:cNvPr id="14" name="">
            <a:extLst xmlns:a="http://schemas.openxmlformats.org/drawingml/2006/main">
              <a:ext uri="{FF2B5EF4-FFF2-40B4-BE49-F238E27FC236}">
                <a16:creationId xmlns:a16="http://schemas.microsoft.com/office/drawing/2014/main" id="{C0B35752-7D49-40A3-B42D-44D2E226255E}"/>
              </a:ext>
            </a:extLst>
          </p:cNvPr>
          <p:cNvSpPr>
            <a:spLocks xmlns:a="http://schemas.openxmlformats.org/drawingml/2006/main" noGrp="1"/>
          </p:cNvSpPr>
          <p:nvPr/>
        </p:nvSpPr>
        <p:spPr>
          <a:xfrm xmlns:a="http://schemas.openxmlformats.org/drawingml/2006/main">
            <a:off x="5886450"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5" name="">
            <a:extLst xmlns:a="http://schemas.openxmlformats.org/drawingml/2006/main">
              <a:ext uri="{FF2B5EF4-FFF2-40B4-BE49-F238E27FC236}">
                <a16:creationId xmlns:a16="http://schemas.microsoft.com/office/drawing/2014/main" id="{78C1B894-BCB1-4434-8AE2-A41C1E46A66C}"/>
              </a:ext>
            </a:extLst>
          </p:cNvPr>
          <p:cNvSpPr>
            <a:spLocks xmlns:a="http://schemas.openxmlformats.org/drawingml/2006/main" noGrp="1"/>
          </p:cNvSpPr>
          <p:nvPr/>
        </p:nvSpPr>
        <p:spPr>
          <a:xfrm xmlns:a="http://schemas.openxmlformats.org/drawingml/2006/main">
            <a:off x="6305550" y="2171700"/>
            <a:ext cx="2352675" cy="18097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4AC2580B-2D29-45E6-88C4-31D8CD78922B}"/>
              </a:ext>
            </a:extLst>
          </p:cNvPr>
          <p:cNvSpPr>
            <a:spLocks xmlns:a="http://schemas.openxmlformats.org/drawingml/2006/main" noGrp="1"/>
          </p:cNvSpPr>
          <p:nvPr/>
        </p:nvSpPr>
        <p:spPr>
          <a:xfrm xmlns:a="http://schemas.openxmlformats.org/drawingml/2006/main">
            <a:off x="6419850"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9A462F"/>
                </a:solidFill>
                <a:latin typeface="Aptos"/>
                <a:ea typeface="Aptos"/>
                <a:cs typeface="Aptos"/>
              </a:defRPr>
            </a:pPr>
            <a:r>
              <a:rPr sz="1200" b="1" i="0">
                <a:solidFill>
                  <a:srgbClr val="9A462F"/>
                </a:solidFill>
                <a:latin typeface="Aptos"/>
                <a:ea typeface="Aptos"/>
                <a:cs typeface="Aptos"/>
              </a:rPr>
              <a:t>PUBLIC CAPACITY</a:t>
            </a:r>
          </a:p>
        </p:txBody>
      </p:sp>
      <p:sp>
        <p:nvSpPr>
          <p:cNvPr id="17" name="">
            <a:extLst xmlns:a="http://schemas.openxmlformats.org/drawingml/2006/main">
              <a:ext uri="{FF2B5EF4-FFF2-40B4-BE49-F238E27FC236}">
                <a16:creationId xmlns:a16="http://schemas.microsoft.com/office/drawing/2014/main" id="{261FE460-AF1A-4BD1-9892-95C769795FC0}"/>
              </a:ext>
            </a:extLst>
          </p:cNvPr>
          <p:cNvSpPr>
            <a:spLocks xmlns:a="http://schemas.openxmlformats.org/drawingml/2006/main" noGrp="1"/>
          </p:cNvSpPr>
          <p:nvPr/>
        </p:nvSpPr>
        <p:spPr>
          <a:xfrm xmlns:a="http://schemas.openxmlformats.org/drawingml/2006/main">
            <a:off x="6457950"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Investigate, coordinate, and compel</a:t>
            </a:r>
          </a:p>
        </p:txBody>
      </p:sp>
      <p:sp>
        <p:nvSpPr>
          <p:cNvPr id="18" name="">
            <a:extLst xmlns:a="http://schemas.openxmlformats.org/drawingml/2006/main">
              <a:ext uri="{FF2B5EF4-FFF2-40B4-BE49-F238E27FC236}">
                <a16:creationId xmlns:a16="http://schemas.microsoft.com/office/drawing/2014/main" id="{72202756-F208-4A22-A7D8-145D55228FCB}"/>
              </a:ext>
            </a:extLst>
          </p:cNvPr>
          <p:cNvSpPr>
            <a:spLocks xmlns:a="http://schemas.openxmlformats.org/drawingml/2006/main" noGrp="1"/>
          </p:cNvSpPr>
          <p:nvPr/>
        </p:nvSpPr>
        <p:spPr>
          <a:xfrm xmlns:a="http://schemas.openxmlformats.org/drawingml/2006/main">
            <a:off x="8658225"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7F1A5029-DA88-4527-9C9F-A9F89F30CF94}"/>
              </a:ext>
            </a:extLst>
          </p:cNvPr>
          <p:cNvSpPr>
            <a:spLocks xmlns:a="http://schemas.openxmlformats.org/drawingml/2006/main" noGrp="1"/>
          </p:cNvSpPr>
          <p:nvPr/>
        </p:nvSpPr>
        <p:spPr>
          <a:xfrm xmlns:a="http://schemas.openxmlformats.org/drawingml/2006/main">
            <a:off x="9077325" y="2171700"/>
            <a:ext cx="2352675" cy="18097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20" name="">
            <a:extLst xmlns:a="http://schemas.openxmlformats.org/drawingml/2006/main">
              <a:ext uri="{FF2B5EF4-FFF2-40B4-BE49-F238E27FC236}">
                <a16:creationId xmlns:a16="http://schemas.microsoft.com/office/drawing/2014/main" id="{0DE06839-234A-4885-908D-624392358583}"/>
              </a:ext>
            </a:extLst>
          </p:cNvPr>
          <p:cNvSpPr>
            <a:spLocks xmlns:a="http://schemas.openxmlformats.org/drawingml/2006/main" noGrp="1"/>
          </p:cNvSpPr>
          <p:nvPr/>
        </p:nvSpPr>
        <p:spPr>
          <a:xfrm xmlns:a="http://schemas.openxmlformats.org/drawingml/2006/main">
            <a:off x="9191625"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315F75"/>
                </a:solidFill>
                <a:latin typeface="Aptos"/>
                <a:ea typeface="Aptos"/>
                <a:cs typeface="Aptos"/>
              </a:defRPr>
            </a:pPr>
            <a:r>
              <a:rPr sz="1200" b="1" i="0">
                <a:solidFill>
                  <a:srgbClr val="315F75"/>
                </a:solidFill>
                <a:latin typeface="Aptos"/>
                <a:ea typeface="Aptos"/>
                <a:cs typeface="Aptos"/>
              </a:rPr>
              <a:t>NEW RISK</a:t>
            </a:r>
          </a:p>
        </p:txBody>
      </p:sp>
      <p:sp>
        <p:nvSpPr>
          <p:cNvPr id="21" name="">
            <a:extLst xmlns:a="http://schemas.openxmlformats.org/drawingml/2006/main">
              <a:ext uri="{FF2B5EF4-FFF2-40B4-BE49-F238E27FC236}">
                <a16:creationId xmlns:a16="http://schemas.microsoft.com/office/drawing/2014/main" id="{588A0E3C-4E32-4FE4-8BCD-FE47ECA21684}"/>
              </a:ext>
            </a:extLst>
          </p:cNvPr>
          <p:cNvSpPr>
            <a:spLocks xmlns:a="http://schemas.openxmlformats.org/drawingml/2006/main" noGrp="1"/>
          </p:cNvSpPr>
          <p:nvPr/>
        </p:nvSpPr>
        <p:spPr>
          <a:xfrm xmlns:a="http://schemas.openxmlformats.org/drawingml/2006/main">
            <a:off x="9229725"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Agency abuse and political incentives</a:t>
            </a:r>
          </a:p>
        </p:txBody>
      </p:sp>
      <p:sp>
        <p:nvSpPr>
          <p:cNvPr id="22" name="">
            <a:extLst xmlns:a="http://schemas.openxmlformats.org/drawingml/2006/main">
              <a:ext uri="{FF2B5EF4-FFF2-40B4-BE49-F238E27FC236}">
                <a16:creationId xmlns:a16="http://schemas.microsoft.com/office/drawing/2014/main" id="{1E6EAAE3-BD72-4DAA-88A0-054EFD3F3E71}"/>
              </a:ext>
            </a:extLst>
          </p:cNvPr>
          <p:cNvSpPr>
            <a:spLocks xmlns:a="http://schemas.openxmlformats.org/drawingml/2006/main" noGrp="1"/>
          </p:cNvSpPr>
          <p:nvPr/>
        </p:nvSpPr>
        <p:spPr>
          <a:xfrm xmlns:a="http://schemas.openxmlformats.org/drawingml/2006/main">
            <a:off x="1200150" y="497205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85633"/>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Public prosecution solves private-enforcement failures and creates state-power problems.</a:t>
            </a:r>
          </a:p>
        </p:txBody>
      </p:sp>
    </p:spTree>
    <p:extLst>
      <p:ext uri="{BB962C8B-B14F-4D97-AF65-F5344CB8AC3E}">
        <p14:creationId xmlns:p14="http://schemas.microsoft.com/office/powerpoint/2010/main" val="1250580526"/>
      </p:ext>
    </p:extLst>
  </p:cSld>
</p:sld>
</file>

<file path=ppt/slides/slide23.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4A722AEB-9DC9-4D24-9E17-C33632E6F43D}"/>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F69C6BF6-BAE2-49D1-873D-6C0894D18B81}"/>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C90B1E6C-4472-44D9-8B0B-AFEB1BCCEAEA}"/>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Private precaution can prevent harm and displace it</a:t>
            </a:r>
          </a:p>
        </p:txBody>
      </p:sp>
      <p:sp>
        <p:nvSpPr>
          <p:cNvPr id="4" name="">
            <a:extLst xmlns:a="http://schemas.openxmlformats.org/drawingml/2006/main">
              <a:ext uri="{FF2B5EF4-FFF2-40B4-BE49-F238E27FC236}">
                <a16:creationId xmlns:a16="http://schemas.microsoft.com/office/drawing/2014/main" id="{A8760CD6-5C11-4350-960D-DEEFC28F25C6}"/>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F9AD7B6-D01A-4D11-88B6-65E1DAE95001}"/>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1BAF0C75-AAC0-48FB-9287-268DC8DF148D}"/>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23</a:t>
            </a:r>
          </a:p>
        </p:txBody>
      </p:sp>
      <p:sp>
        <p:nvSpPr>
          <p:cNvPr id="7" name="">
            <a:extLst xmlns:a="http://schemas.openxmlformats.org/drawingml/2006/main">
              <a:ext uri="{FF2B5EF4-FFF2-40B4-BE49-F238E27FC236}">
                <a16:creationId xmlns:a16="http://schemas.microsoft.com/office/drawing/2014/main" id="{D28D0773-8313-4086-BCDB-D123C05DB089}"/>
              </a:ext>
            </a:extLst>
          </p:cNvPr>
          <p:cNvSpPr>
            <a:spLocks xmlns:a="http://schemas.openxmlformats.org/drawingml/2006/main" noGrp="1"/>
          </p:cNvSpPr>
          <p:nvPr/>
        </p:nvSpPr>
        <p:spPr>
          <a:xfrm xmlns:a="http://schemas.openxmlformats.org/drawingml/2006/main">
            <a:off x="6667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PROTECTION</a:t>
            </a:r>
          </a:p>
        </p:txBody>
      </p:sp>
      <p:sp>
        <p:nvSpPr>
          <p:cNvPr id="8" name="">
            <a:extLst xmlns:a="http://schemas.openxmlformats.org/drawingml/2006/main">
              <a:ext uri="{FF2B5EF4-FFF2-40B4-BE49-F238E27FC236}">
                <a16:creationId xmlns:a16="http://schemas.microsoft.com/office/drawing/2014/main" id="{D87A4927-7916-408B-B5F2-00A6581A4402}"/>
              </a:ext>
            </a:extLst>
          </p:cNvPr>
          <p:cNvSpPr>
            <a:spLocks xmlns:a="http://schemas.openxmlformats.org/drawingml/2006/main" noGrp="1"/>
          </p:cNvSpPr>
          <p:nvPr/>
        </p:nvSpPr>
        <p:spPr>
          <a:xfrm xmlns:a="http://schemas.openxmlformats.org/drawingml/2006/main">
            <a:off x="666750" y="2228850"/>
            <a:ext cx="3302000" cy="26098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5B3F5430-426C-4A0D-86A9-7E41EAFCB1CB}"/>
              </a:ext>
            </a:extLst>
          </p:cNvPr>
          <p:cNvSpPr>
            <a:spLocks xmlns:a="http://schemas.openxmlformats.org/drawingml/2006/main" noGrp="1"/>
          </p:cNvSpPr>
          <p:nvPr/>
        </p:nvSpPr>
        <p:spPr>
          <a:xfrm xmlns:a="http://schemas.openxmlformats.org/drawingml/2006/main">
            <a:off x="8572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Locks, guards, lighting, insurance, and cybersecurity</a:t>
            </a:r>
          </a:p>
        </p:txBody>
      </p:sp>
      <p:sp>
        <p:nvSpPr>
          <p:cNvPr id="10" name="">
            <a:extLst xmlns:a="http://schemas.openxmlformats.org/drawingml/2006/main">
              <a:ext uri="{FF2B5EF4-FFF2-40B4-BE49-F238E27FC236}">
                <a16:creationId xmlns:a16="http://schemas.microsoft.com/office/drawing/2014/main" id="{67335A35-86ED-4CFD-B17A-B4E9B657F1CB}"/>
              </a:ext>
            </a:extLst>
          </p:cNvPr>
          <p:cNvSpPr>
            <a:spLocks xmlns:a="http://schemas.openxmlformats.org/drawingml/2006/main" noGrp="1"/>
          </p:cNvSpPr>
          <p:nvPr/>
        </p:nvSpPr>
        <p:spPr>
          <a:xfrm xmlns:a="http://schemas.openxmlformats.org/drawingml/2006/main">
            <a:off x="444500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DISPLACEMENT</a:t>
            </a:r>
          </a:p>
        </p:txBody>
      </p:sp>
      <p:sp>
        <p:nvSpPr>
          <p:cNvPr id="11" name="">
            <a:extLst xmlns:a="http://schemas.openxmlformats.org/drawingml/2006/main">
              <a:ext uri="{FF2B5EF4-FFF2-40B4-BE49-F238E27FC236}">
                <a16:creationId xmlns:a16="http://schemas.microsoft.com/office/drawing/2014/main" id="{AA0296C5-C0E2-43C2-A3D7-E4A993A71BCE}"/>
              </a:ext>
            </a:extLst>
          </p:cNvPr>
          <p:cNvSpPr>
            <a:spLocks xmlns:a="http://schemas.openxmlformats.org/drawingml/2006/main" noGrp="1"/>
          </p:cNvSpPr>
          <p:nvPr/>
        </p:nvSpPr>
        <p:spPr>
          <a:xfrm xmlns:a="http://schemas.openxmlformats.org/drawingml/2006/main">
            <a:off x="4445000" y="2228850"/>
            <a:ext cx="3302000" cy="2609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2181C46F-F9DF-4E33-B64D-5A534872CF75}"/>
              </a:ext>
            </a:extLst>
          </p:cNvPr>
          <p:cNvSpPr>
            <a:spLocks xmlns:a="http://schemas.openxmlformats.org/drawingml/2006/main" noGrp="1"/>
          </p:cNvSpPr>
          <p:nvPr/>
        </p:nvSpPr>
        <p:spPr>
          <a:xfrm xmlns:a="http://schemas.openxmlformats.org/drawingml/2006/main">
            <a:off x="463550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Offender shifts to another target, place, or method</a:t>
            </a:r>
          </a:p>
        </p:txBody>
      </p:sp>
      <p:sp>
        <p:nvSpPr>
          <p:cNvPr id="13" name="">
            <a:extLst xmlns:a="http://schemas.openxmlformats.org/drawingml/2006/main">
              <a:ext uri="{FF2B5EF4-FFF2-40B4-BE49-F238E27FC236}">
                <a16:creationId xmlns:a16="http://schemas.microsoft.com/office/drawing/2014/main" id="{806DBB02-9488-45AB-B55A-FB4F282DC3F5}"/>
              </a:ext>
            </a:extLst>
          </p:cNvPr>
          <p:cNvSpPr>
            <a:spLocks xmlns:a="http://schemas.openxmlformats.org/drawingml/2006/main" noGrp="1"/>
          </p:cNvSpPr>
          <p:nvPr/>
        </p:nvSpPr>
        <p:spPr>
          <a:xfrm xmlns:a="http://schemas.openxmlformats.org/drawingml/2006/main">
            <a:off x="82232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315F75"/>
                </a:solidFill>
                <a:latin typeface="Aptos"/>
                <a:ea typeface="Aptos"/>
                <a:cs typeface="Aptos"/>
              </a:defRPr>
            </a:pPr>
            <a:r>
              <a:rPr sz="1275" b="1" i="0">
                <a:solidFill>
                  <a:srgbClr val="315F75"/>
                </a:solidFill>
                <a:latin typeface="Aptos"/>
                <a:ea typeface="Aptos"/>
                <a:cs typeface="Aptos"/>
              </a:rPr>
              <a:t>COOPERATION</a:t>
            </a:r>
          </a:p>
        </p:txBody>
      </p:sp>
      <p:sp>
        <p:nvSpPr>
          <p:cNvPr id="14" name="">
            <a:extLst xmlns:a="http://schemas.openxmlformats.org/drawingml/2006/main">
              <a:ext uri="{FF2B5EF4-FFF2-40B4-BE49-F238E27FC236}">
                <a16:creationId xmlns:a16="http://schemas.microsoft.com/office/drawing/2014/main" id="{4BA5F3A8-A281-45B9-BF8C-D23613D478ED}"/>
              </a:ext>
            </a:extLst>
          </p:cNvPr>
          <p:cNvSpPr>
            <a:spLocks xmlns:a="http://schemas.openxmlformats.org/drawingml/2006/main" noGrp="1"/>
          </p:cNvSpPr>
          <p:nvPr/>
        </p:nvSpPr>
        <p:spPr>
          <a:xfrm xmlns:a="http://schemas.openxmlformats.org/drawingml/2006/main">
            <a:off x="8223250" y="2228850"/>
            <a:ext cx="3302000" cy="26098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0FCCA89E-AF43-4398-9609-5E8388BD8B0A}"/>
              </a:ext>
            </a:extLst>
          </p:cNvPr>
          <p:cNvSpPr>
            <a:spLocks xmlns:a="http://schemas.openxmlformats.org/drawingml/2006/main" noGrp="1"/>
          </p:cNvSpPr>
          <p:nvPr/>
        </p:nvSpPr>
        <p:spPr>
          <a:xfrm xmlns:a="http://schemas.openxmlformats.org/drawingml/2006/main">
            <a:off x="84137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Reporting and shared information create spillovers</a:t>
            </a:r>
          </a:p>
        </p:txBody>
      </p:sp>
      <p:sp>
        <p:nvSpPr>
          <p:cNvPr id="16" name="">
            <a:extLst xmlns:a="http://schemas.openxmlformats.org/drawingml/2006/main">
              <a:ext uri="{FF2B5EF4-FFF2-40B4-BE49-F238E27FC236}">
                <a16:creationId xmlns:a16="http://schemas.microsoft.com/office/drawing/2014/main" id="{7AB6FE39-C059-49F3-AC70-8418970FFE98}"/>
              </a:ext>
            </a:extLst>
          </p:cNvPr>
          <p:cNvSpPr>
            <a:spLocks xmlns:a="http://schemas.openxmlformats.org/drawingml/2006/main" noGrp="1"/>
          </p:cNvSpPr>
          <p:nvPr/>
        </p:nvSpPr>
        <p:spPr>
          <a:xfrm xmlns:a="http://schemas.openxmlformats.org/drawingml/2006/main">
            <a:off x="1200150" y="5334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4163"/>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Private prevention may create benefits or costs for people outside the transaction.</a:t>
            </a:r>
          </a:p>
        </p:txBody>
      </p:sp>
    </p:spTree>
    <p:extLst>
      <p:ext uri="{BB962C8B-B14F-4D97-AF65-F5344CB8AC3E}">
        <p14:creationId xmlns:p14="http://schemas.microsoft.com/office/powerpoint/2010/main" val="1123386306"/>
      </p:ext>
    </p:extLst>
  </p:cSld>
</p:sld>
</file>

<file path=ppt/slides/slide24.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85C79699-A836-4EF2-8ACE-CF414B7CCF5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06E6A2C9-B8F9-4989-916D-0A2DBFEBB7F1}"/>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17DA42D1-AC25-4006-B863-CA67E37820BF}"/>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Coercive capacity requires constraint</a:t>
            </a:r>
          </a:p>
        </p:txBody>
      </p:sp>
      <p:sp>
        <p:nvSpPr>
          <p:cNvPr id="4" name="">
            <a:extLst xmlns:a="http://schemas.openxmlformats.org/drawingml/2006/main">
              <a:ext uri="{FF2B5EF4-FFF2-40B4-BE49-F238E27FC236}">
                <a16:creationId xmlns:a16="http://schemas.microsoft.com/office/drawing/2014/main" id="{2665323D-0370-4B95-BA14-56D288B7F462}"/>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E6ABCD2-12AA-481F-ADC1-FA1BBB63E715}"/>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B7145F81-B2A5-403A-AA86-9D98BD772AA4}"/>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24</a:t>
            </a:r>
          </a:p>
        </p:txBody>
      </p:sp>
      <p:sp>
        <p:nvSpPr>
          <p:cNvPr id="7" name="">
            <a:extLst xmlns:a="http://schemas.openxmlformats.org/drawingml/2006/main">
              <a:ext uri="{FF2B5EF4-FFF2-40B4-BE49-F238E27FC236}">
                <a16:creationId xmlns:a16="http://schemas.microsoft.com/office/drawing/2014/main" id="{E28BB464-EEF3-4019-87AA-EF2FC90D821A}"/>
              </a:ext>
            </a:extLst>
          </p:cNvPr>
          <p:cNvSpPr>
            <a:spLocks xmlns:a="http://schemas.openxmlformats.org/drawingml/2006/main" noGrp="1"/>
          </p:cNvSpPr>
          <p:nvPr/>
        </p:nvSpPr>
        <p:spPr>
          <a:xfrm xmlns:a="http://schemas.openxmlformats.org/drawingml/2006/main">
            <a:off x="1200150" y="2152650"/>
            <a:ext cx="979170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3150" b="1" i="0">
                <a:solidFill>
                  <a:srgbClr val="173F38"/>
                </a:solidFill>
                <a:latin typeface="Georgia"/>
                <a:ea typeface="Georgia"/>
                <a:cs typeface="Georgia"/>
              </a:defRPr>
            </a:pPr>
            <a:r>
              <a:rPr sz="3150" b="1" i="0">
                <a:solidFill>
                  <a:srgbClr val="173F38"/>
                </a:solidFill>
                <a:latin typeface="Georgia"/>
                <a:ea typeface="Georgia"/>
                <a:cs typeface="Georgia"/>
              </a:rPr>
              <a:t>An effective state must be strong enough to enforce law and constrained enough not to become a source of predation.</a:t>
            </a:r>
          </a:p>
        </p:txBody>
      </p:sp>
      <p:sp>
        <p:nvSpPr>
          <p:cNvPr id="8" name="">
            <a:extLst xmlns:a="http://schemas.openxmlformats.org/drawingml/2006/main">
              <a:ext uri="{FF2B5EF4-FFF2-40B4-BE49-F238E27FC236}">
                <a16:creationId xmlns:a16="http://schemas.microsoft.com/office/drawing/2014/main" id="{09032FB9-823F-474D-BB1E-924A660C9E07}"/>
              </a:ext>
            </a:extLst>
          </p:cNvPr>
          <p:cNvSpPr>
            <a:spLocks xmlns:a="http://schemas.openxmlformats.org/drawingml/2006/main" noGrp="1"/>
          </p:cNvSpPr>
          <p:nvPr/>
        </p:nvSpPr>
        <p:spPr>
          <a:xfrm xmlns:a="http://schemas.openxmlformats.org/drawingml/2006/main">
            <a:off x="1562100" y="4629150"/>
            <a:ext cx="90678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586A73"/>
                </a:solidFill>
                <a:latin typeface="Aptos"/>
                <a:ea typeface="Aptos"/>
                <a:cs typeface="Aptos"/>
              </a:defRPr>
            </a:pPr>
            <a:r>
              <a:rPr sz="1800" b="0" i="0">
                <a:solidFill>
                  <a:srgbClr val="586A73"/>
                </a:solidFill>
                <a:latin typeface="Aptos"/>
                <a:ea typeface="Aptos"/>
                <a:cs typeface="Aptos"/>
              </a:rPr>
              <a:t>Proof, warrants, defense rights, judicial review, transparency, and divided authority are part of the production technology of legitimate enforcement.</a:t>
            </a:r>
          </a:p>
        </p:txBody>
      </p:sp>
    </p:spTree>
    <p:extLst>
      <p:ext uri="{BB962C8B-B14F-4D97-AF65-F5344CB8AC3E}">
        <p14:creationId xmlns:p14="http://schemas.microsoft.com/office/powerpoint/2010/main" val="362562619"/>
      </p:ext>
    </p:extLst>
  </p:cSld>
</p:sld>
</file>

<file path=ppt/slides/slide25.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F262BE89-DE81-4159-8AAF-2110466C5BE8}"/>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79A95DBB-ACBF-43F9-844B-15A4B04E272F}"/>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082143D3-BC91-4BD1-860B-E4BB2C62EE0B}"/>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Digital crime uses layered enforcement</a:t>
            </a:r>
          </a:p>
        </p:txBody>
      </p:sp>
      <p:sp>
        <p:nvSpPr>
          <p:cNvPr id="4" name="">
            <a:extLst xmlns:a="http://schemas.openxmlformats.org/drawingml/2006/main">
              <a:ext uri="{FF2B5EF4-FFF2-40B4-BE49-F238E27FC236}">
                <a16:creationId xmlns:a16="http://schemas.microsoft.com/office/drawing/2014/main" id="{559E2EC6-6E0D-4210-9596-93AD72EBEB0D}"/>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92BFEA9-7632-4011-9393-EB5ACAAE3202}"/>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D8E0EEF3-53A6-4297-85A6-8B6908E755EA}"/>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25</a:t>
            </a:r>
          </a:p>
        </p:txBody>
      </p:sp>
      <p:sp>
        <p:nvSpPr>
          <p:cNvPr id="7" name="">
            <a:extLst xmlns:a="http://schemas.openxmlformats.org/drawingml/2006/main">
              <a:ext uri="{FF2B5EF4-FFF2-40B4-BE49-F238E27FC236}">
                <a16:creationId xmlns:a16="http://schemas.microsoft.com/office/drawing/2014/main" id="{2F4769A2-6A55-48B0-BC18-3BDCEFEE19C8}"/>
              </a:ext>
            </a:extLst>
          </p:cNvPr>
          <p:cNvSpPr>
            <a:spLocks xmlns:a="http://schemas.openxmlformats.org/drawingml/2006/main" noGrp="1"/>
          </p:cNvSpPr>
          <p:nvPr/>
        </p:nvSpPr>
        <p:spPr>
          <a:xfrm xmlns:a="http://schemas.openxmlformats.org/drawingml/2006/main">
            <a:off x="6667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315F75"/>
                </a:solidFill>
                <a:latin typeface="Aptos"/>
                <a:ea typeface="Aptos"/>
                <a:cs typeface="Aptos"/>
              </a:defRPr>
            </a:pPr>
            <a:r>
              <a:rPr sz="1275" b="1" i="0">
                <a:solidFill>
                  <a:srgbClr val="315F75"/>
                </a:solidFill>
                <a:latin typeface="Aptos"/>
                <a:ea typeface="Aptos"/>
                <a:cs typeface="Aptos"/>
              </a:rPr>
              <a:t>ARCHITECTURE</a:t>
            </a:r>
          </a:p>
        </p:txBody>
      </p:sp>
      <p:sp>
        <p:nvSpPr>
          <p:cNvPr id="8" name="">
            <a:extLst xmlns:a="http://schemas.openxmlformats.org/drawingml/2006/main">
              <a:ext uri="{FF2B5EF4-FFF2-40B4-BE49-F238E27FC236}">
                <a16:creationId xmlns:a16="http://schemas.microsoft.com/office/drawing/2014/main" id="{5D25C445-1DEF-48C9-A9DC-32EE8E11BBD2}"/>
              </a:ext>
            </a:extLst>
          </p:cNvPr>
          <p:cNvSpPr>
            <a:spLocks xmlns:a="http://schemas.openxmlformats.org/drawingml/2006/main" noGrp="1"/>
          </p:cNvSpPr>
          <p:nvPr/>
        </p:nvSpPr>
        <p:spPr>
          <a:xfrm xmlns:a="http://schemas.openxmlformats.org/drawingml/2006/main">
            <a:off x="666750" y="2228850"/>
            <a:ext cx="3302000" cy="26098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8AD707E2-591B-4B67-8193-8693797B151F}"/>
              </a:ext>
            </a:extLst>
          </p:cNvPr>
          <p:cNvSpPr>
            <a:spLocks xmlns:a="http://schemas.openxmlformats.org/drawingml/2006/main" noGrp="1"/>
          </p:cNvSpPr>
          <p:nvPr/>
        </p:nvSpPr>
        <p:spPr>
          <a:xfrm xmlns:a="http://schemas.openxmlformats.org/drawingml/2006/main">
            <a:off x="8572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Authentication, encryption, permissions, and logging</a:t>
            </a:r>
          </a:p>
        </p:txBody>
      </p:sp>
      <p:sp>
        <p:nvSpPr>
          <p:cNvPr id="10" name="">
            <a:extLst xmlns:a="http://schemas.openxmlformats.org/drawingml/2006/main">
              <a:ext uri="{FF2B5EF4-FFF2-40B4-BE49-F238E27FC236}">
                <a16:creationId xmlns:a16="http://schemas.microsoft.com/office/drawing/2014/main" id="{C0E95659-4AAF-4BE8-B989-8344E4BE8383}"/>
              </a:ext>
            </a:extLst>
          </p:cNvPr>
          <p:cNvSpPr>
            <a:spLocks xmlns:a="http://schemas.openxmlformats.org/drawingml/2006/main" noGrp="1"/>
          </p:cNvSpPr>
          <p:nvPr/>
        </p:nvSpPr>
        <p:spPr>
          <a:xfrm xmlns:a="http://schemas.openxmlformats.org/drawingml/2006/main">
            <a:off x="444500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PRIVATE GOVERNANCE</a:t>
            </a:r>
          </a:p>
        </p:txBody>
      </p:sp>
      <p:sp>
        <p:nvSpPr>
          <p:cNvPr id="11" name="">
            <a:extLst xmlns:a="http://schemas.openxmlformats.org/drawingml/2006/main">
              <a:ext uri="{FF2B5EF4-FFF2-40B4-BE49-F238E27FC236}">
                <a16:creationId xmlns:a16="http://schemas.microsoft.com/office/drawing/2014/main" id="{40B5DC1E-55D9-4AA1-A120-7294DC279144}"/>
              </a:ext>
            </a:extLst>
          </p:cNvPr>
          <p:cNvSpPr>
            <a:spLocks xmlns:a="http://schemas.openxmlformats.org/drawingml/2006/main" noGrp="1"/>
          </p:cNvSpPr>
          <p:nvPr/>
        </p:nvSpPr>
        <p:spPr>
          <a:xfrm xmlns:a="http://schemas.openxmlformats.org/drawingml/2006/main">
            <a:off x="4445000" y="2228850"/>
            <a:ext cx="3302000" cy="26098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E20C4F32-D9FB-4127-B7E2-7DBA6F48342E}"/>
              </a:ext>
            </a:extLst>
          </p:cNvPr>
          <p:cNvSpPr>
            <a:spLocks xmlns:a="http://schemas.openxmlformats.org/drawingml/2006/main" noGrp="1"/>
          </p:cNvSpPr>
          <p:nvPr/>
        </p:nvSpPr>
        <p:spPr>
          <a:xfrm xmlns:a="http://schemas.openxmlformats.org/drawingml/2006/main">
            <a:off x="463550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Platforms, banks, insurers, and network operators</a:t>
            </a:r>
          </a:p>
        </p:txBody>
      </p:sp>
      <p:sp>
        <p:nvSpPr>
          <p:cNvPr id="13" name="">
            <a:extLst xmlns:a="http://schemas.openxmlformats.org/drawingml/2006/main">
              <a:ext uri="{FF2B5EF4-FFF2-40B4-BE49-F238E27FC236}">
                <a16:creationId xmlns:a16="http://schemas.microsoft.com/office/drawing/2014/main" id="{B86EB691-FE5F-494C-98AE-77C167D47123}"/>
              </a:ext>
            </a:extLst>
          </p:cNvPr>
          <p:cNvSpPr>
            <a:spLocks xmlns:a="http://schemas.openxmlformats.org/drawingml/2006/main" noGrp="1"/>
          </p:cNvSpPr>
          <p:nvPr/>
        </p:nvSpPr>
        <p:spPr>
          <a:xfrm xmlns:a="http://schemas.openxmlformats.org/drawingml/2006/main">
            <a:off x="82232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PUBLIC LAW</a:t>
            </a:r>
          </a:p>
        </p:txBody>
      </p:sp>
      <p:sp>
        <p:nvSpPr>
          <p:cNvPr id="14" name="">
            <a:extLst xmlns:a="http://schemas.openxmlformats.org/drawingml/2006/main">
              <a:ext uri="{FF2B5EF4-FFF2-40B4-BE49-F238E27FC236}">
                <a16:creationId xmlns:a16="http://schemas.microsoft.com/office/drawing/2014/main" id="{EAC23680-A03C-4C55-893E-4B68AD178272}"/>
              </a:ext>
            </a:extLst>
          </p:cNvPr>
          <p:cNvSpPr>
            <a:spLocks xmlns:a="http://schemas.openxmlformats.org/drawingml/2006/main" noGrp="1"/>
          </p:cNvSpPr>
          <p:nvPr/>
        </p:nvSpPr>
        <p:spPr>
          <a:xfrm xmlns:a="http://schemas.openxmlformats.org/drawingml/2006/main">
            <a:off x="8223250" y="2228850"/>
            <a:ext cx="3302000" cy="2609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87BF8C5B-CB8F-4077-8C3A-B1215D23F0CE}"/>
              </a:ext>
            </a:extLst>
          </p:cNvPr>
          <p:cNvSpPr>
            <a:spLocks xmlns:a="http://schemas.openxmlformats.org/drawingml/2006/main" noGrp="1"/>
          </p:cNvSpPr>
          <p:nvPr/>
        </p:nvSpPr>
        <p:spPr>
          <a:xfrm xmlns:a="http://schemas.openxmlformats.org/drawingml/2006/main">
            <a:off x="84137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Investigation, sanctions, cross-border cooperation</a:t>
            </a:r>
          </a:p>
        </p:txBody>
      </p:sp>
      <p:sp>
        <p:nvSpPr>
          <p:cNvPr id="16" name="">
            <a:extLst xmlns:a="http://schemas.openxmlformats.org/drawingml/2006/main">
              <a:ext uri="{FF2B5EF4-FFF2-40B4-BE49-F238E27FC236}">
                <a16:creationId xmlns:a16="http://schemas.microsoft.com/office/drawing/2014/main" id="{924778AF-27C6-4166-B4B0-F612B635B478}"/>
              </a:ext>
            </a:extLst>
          </p:cNvPr>
          <p:cNvSpPr>
            <a:spLocks xmlns:a="http://schemas.openxmlformats.org/drawingml/2006/main" noGrp="1"/>
          </p:cNvSpPr>
          <p:nvPr/>
        </p:nvSpPr>
        <p:spPr>
          <a:xfrm xmlns:a="http://schemas.openxmlformats.org/drawingml/2006/main">
            <a:off x="1200150" y="5334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86136"/>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Cybersecurity combines prevention, attribution, private monitoring, and public coercion.</a:t>
            </a:r>
          </a:p>
        </p:txBody>
      </p:sp>
    </p:spTree>
    <p:extLst>
      <p:ext uri="{BB962C8B-B14F-4D97-AF65-F5344CB8AC3E}">
        <p14:creationId xmlns:p14="http://schemas.microsoft.com/office/powerpoint/2010/main" val="627828707"/>
      </p:ext>
    </p:extLst>
  </p:cSld>
</p:sld>
</file>

<file path=ppt/slides/slide26.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EDDA6945-A161-4246-BA2E-D90923A54803}"/>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196AFBC8-3A09-47D9-AA9A-47909FB83CBD}"/>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0AB40B81-75AD-4D73-9572-CFA58C0F7ECD}"/>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A crime-control design audit</a:t>
            </a:r>
          </a:p>
        </p:txBody>
      </p:sp>
      <p:sp>
        <p:nvSpPr>
          <p:cNvPr id="4" name="">
            <a:extLst xmlns:a="http://schemas.openxmlformats.org/drawingml/2006/main">
              <a:ext uri="{FF2B5EF4-FFF2-40B4-BE49-F238E27FC236}">
                <a16:creationId xmlns:a16="http://schemas.microsoft.com/office/drawing/2014/main" id="{B66609F0-2E83-4FC0-871A-DAF98DEABDF7}"/>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62C7251-1C51-411F-9D5F-FFB026D2549D}"/>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EEE8C432-54AF-4747-8354-5BF7D85D2CF3}"/>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26</a:t>
            </a:r>
          </a:p>
        </p:txBody>
      </p:sp>
      <p:sp>
        <p:nvSpPr>
          <p:cNvPr id="7" name="">
            <a:extLst xmlns:a="http://schemas.openxmlformats.org/drawingml/2006/main">
              <a:ext uri="{FF2B5EF4-FFF2-40B4-BE49-F238E27FC236}">
                <a16:creationId xmlns:a16="http://schemas.microsoft.com/office/drawing/2014/main" id="{2FCA7330-D9D3-44A7-93E8-20DD1120295A}"/>
              </a:ext>
            </a:extLst>
          </p:cNvPr>
          <p:cNvSpPr>
            <a:spLocks xmlns:a="http://schemas.openxmlformats.org/drawingml/2006/main" noGrp="1"/>
          </p:cNvSpPr>
          <p:nvPr/>
        </p:nvSpPr>
        <p:spPr>
          <a:xfrm xmlns:a="http://schemas.openxmlformats.org/drawingml/2006/main">
            <a:off x="762000" y="2171700"/>
            <a:ext cx="2352675" cy="18097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390B40C5-479F-4D4F-A8E0-2F5F16E4D24B}"/>
              </a:ext>
            </a:extLst>
          </p:cNvPr>
          <p:cNvSpPr>
            <a:spLocks xmlns:a="http://schemas.openxmlformats.org/drawingml/2006/main" noGrp="1"/>
          </p:cNvSpPr>
          <p:nvPr/>
        </p:nvSpPr>
        <p:spPr>
          <a:xfrm xmlns:a="http://schemas.openxmlformats.org/drawingml/2006/main">
            <a:off x="876300"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24594E"/>
                </a:solidFill>
                <a:latin typeface="Aptos"/>
                <a:ea typeface="Aptos"/>
                <a:cs typeface="Aptos"/>
              </a:defRPr>
            </a:pPr>
            <a:r>
              <a:rPr sz="1200" b="1" i="0">
                <a:solidFill>
                  <a:srgbClr val="24594E"/>
                </a:solidFill>
                <a:latin typeface="Aptos"/>
                <a:ea typeface="Aptos"/>
                <a:cs typeface="Aptos"/>
              </a:rPr>
              <a:t>HARM</a:t>
            </a:r>
          </a:p>
        </p:txBody>
      </p:sp>
      <p:sp>
        <p:nvSpPr>
          <p:cNvPr id="9" name="">
            <a:extLst xmlns:a="http://schemas.openxmlformats.org/drawingml/2006/main">
              <a:ext uri="{FF2B5EF4-FFF2-40B4-BE49-F238E27FC236}">
                <a16:creationId xmlns:a16="http://schemas.microsoft.com/office/drawing/2014/main" id="{85FA7B24-1B9D-4593-BC38-4FDB9F360C4F}"/>
              </a:ext>
            </a:extLst>
          </p:cNvPr>
          <p:cNvSpPr>
            <a:spLocks xmlns:a="http://schemas.openxmlformats.org/drawingml/2006/main" noGrp="1"/>
          </p:cNvSpPr>
          <p:nvPr/>
        </p:nvSpPr>
        <p:spPr>
          <a:xfrm xmlns:a="http://schemas.openxmlformats.org/drawingml/2006/main">
            <a:off x="914400"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Identify external costs and margins</a:t>
            </a:r>
          </a:p>
        </p:txBody>
      </p:sp>
      <p:sp>
        <p:nvSpPr>
          <p:cNvPr id="10" name="">
            <a:extLst xmlns:a="http://schemas.openxmlformats.org/drawingml/2006/main">
              <a:ext uri="{FF2B5EF4-FFF2-40B4-BE49-F238E27FC236}">
                <a16:creationId xmlns:a16="http://schemas.microsoft.com/office/drawing/2014/main" id="{DF18C55D-3DCD-4277-8602-9C37306D8AAE}"/>
              </a:ext>
            </a:extLst>
          </p:cNvPr>
          <p:cNvSpPr>
            <a:spLocks xmlns:a="http://schemas.openxmlformats.org/drawingml/2006/main" noGrp="1"/>
          </p:cNvSpPr>
          <p:nvPr/>
        </p:nvSpPr>
        <p:spPr>
          <a:xfrm xmlns:a="http://schemas.openxmlformats.org/drawingml/2006/main">
            <a:off x="3114675"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69660309-A31E-4A9F-ABC7-E81E7EF1671E}"/>
              </a:ext>
            </a:extLst>
          </p:cNvPr>
          <p:cNvSpPr>
            <a:spLocks xmlns:a="http://schemas.openxmlformats.org/drawingml/2006/main" noGrp="1"/>
          </p:cNvSpPr>
          <p:nvPr/>
        </p:nvSpPr>
        <p:spPr>
          <a:xfrm xmlns:a="http://schemas.openxmlformats.org/drawingml/2006/main">
            <a:off x="3533775" y="2171700"/>
            <a:ext cx="2352675" cy="18097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BB895680-1476-4C96-8513-EDABC9E38B3C}"/>
              </a:ext>
            </a:extLst>
          </p:cNvPr>
          <p:cNvSpPr>
            <a:spLocks xmlns:a="http://schemas.openxmlformats.org/drawingml/2006/main" noGrp="1"/>
          </p:cNvSpPr>
          <p:nvPr/>
        </p:nvSpPr>
        <p:spPr>
          <a:xfrm xmlns:a="http://schemas.openxmlformats.org/drawingml/2006/main">
            <a:off x="3648075"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75530D"/>
                </a:solidFill>
                <a:latin typeface="Aptos"/>
                <a:ea typeface="Aptos"/>
                <a:cs typeface="Aptos"/>
              </a:defRPr>
            </a:pPr>
            <a:r>
              <a:rPr sz="1200" b="1" i="0">
                <a:solidFill>
                  <a:srgbClr val="75530D"/>
                </a:solidFill>
                <a:latin typeface="Aptos"/>
                <a:ea typeface="Aptos"/>
                <a:cs typeface="Aptos"/>
              </a:rPr>
              <a:t>RESPONSE</a:t>
            </a:r>
          </a:p>
        </p:txBody>
      </p:sp>
      <p:sp>
        <p:nvSpPr>
          <p:cNvPr id="13" name="">
            <a:extLst xmlns:a="http://schemas.openxmlformats.org/drawingml/2006/main">
              <a:ext uri="{FF2B5EF4-FFF2-40B4-BE49-F238E27FC236}">
                <a16:creationId xmlns:a16="http://schemas.microsoft.com/office/drawing/2014/main" id="{710B1205-FB4D-43A7-BB27-5CFFAFE56989}"/>
              </a:ext>
            </a:extLst>
          </p:cNvPr>
          <p:cNvSpPr>
            <a:spLocks xmlns:a="http://schemas.openxmlformats.org/drawingml/2006/main" noGrp="1"/>
          </p:cNvSpPr>
          <p:nvPr/>
        </p:nvSpPr>
        <p:spPr>
          <a:xfrm xmlns:a="http://schemas.openxmlformats.org/drawingml/2006/main">
            <a:off x="3686175"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Estimate elasticity and enforcement chain</a:t>
            </a:r>
          </a:p>
        </p:txBody>
      </p:sp>
      <p:sp>
        <p:nvSpPr>
          <p:cNvPr id="14" name="">
            <a:extLst xmlns:a="http://schemas.openxmlformats.org/drawingml/2006/main">
              <a:ext uri="{FF2B5EF4-FFF2-40B4-BE49-F238E27FC236}">
                <a16:creationId xmlns:a16="http://schemas.microsoft.com/office/drawing/2014/main" id="{E00E0208-C870-4CB2-85B9-EDD681ED88C3}"/>
              </a:ext>
            </a:extLst>
          </p:cNvPr>
          <p:cNvSpPr>
            <a:spLocks xmlns:a="http://schemas.openxmlformats.org/drawingml/2006/main" noGrp="1"/>
          </p:cNvSpPr>
          <p:nvPr/>
        </p:nvSpPr>
        <p:spPr>
          <a:xfrm xmlns:a="http://schemas.openxmlformats.org/drawingml/2006/main">
            <a:off x="5886450"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5" name="">
            <a:extLst xmlns:a="http://schemas.openxmlformats.org/drawingml/2006/main">
              <a:ext uri="{FF2B5EF4-FFF2-40B4-BE49-F238E27FC236}">
                <a16:creationId xmlns:a16="http://schemas.microsoft.com/office/drawing/2014/main" id="{45CE77D6-2EDB-4813-9D85-BDAC44070E2E}"/>
              </a:ext>
            </a:extLst>
          </p:cNvPr>
          <p:cNvSpPr>
            <a:spLocks xmlns:a="http://schemas.openxmlformats.org/drawingml/2006/main" noGrp="1"/>
          </p:cNvSpPr>
          <p:nvPr/>
        </p:nvSpPr>
        <p:spPr>
          <a:xfrm xmlns:a="http://schemas.openxmlformats.org/drawingml/2006/main">
            <a:off x="6305550" y="2171700"/>
            <a:ext cx="2352675" cy="18097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1605D975-3049-4C0C-AB4E-70C531AED484}"/>
              </a:ext>
            </a:extLst>
          </p:cNvPr>
          <p:cNvSpPr>
            <a:spLocks xmlns:a="http://schemas.openxmlformats.org/drawingml/2006/main" noGrp="1"/>
          </p:cNvSpPr>
          <p:nvPr/>
        </p:nvSpPr>
        <p:spPr>
          <a:xfrm xmlns:a="http://schemas.openxmlformats.org/drawingml/2006/main">
            <a:off x="6419850"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9A462F"/>
                </a:solidFill>
                <a:latin typeface="Aptos"/>
                <a:ea typeface="Aptos"/>
                <a:cs typeface="Aptos"/>
              </a:defRPr>
            </a:pPr>
            <a:r>
              <a:rPr sz="1200" b="1" i="0">
                <a:solidFill>
                  <a:srgbClr val="9A462F"/>
                </a:solidFill>
                <a:latin typeface="Aptos"/>
                <a:ea typeface="Aptos"/>
                <a:cs typeface="Aptos"/>
              </a:rPr>
              <a:t>SANCTION</a:t>
            </a:r>
          </a:p>
        </p:txBody>
      </p:sp>
      <p:sp>
        <p:nvSpPr>
          <p:cNvPr id="17" name="">
            <a:extLst xmlns:a="http://schemas.openxmlformats.org/drawingml/2006/main">
              <a:ext uri="{FF2B5EF4-FFF2-40B4-BE49-F238E27FC236}">
                <a16:creationId xmlns:a16="http://schemas.microsoft.com/office/drawing/2014/main" id="{F7D46952-2835-49F5-9E21-33B747B7C39C}"/>
              </a:ext>
            </a:extLst>
          </p:cNvPr>
          <p:cNvSpPr>
            <a:spLocks xmlns:a="http://schemas.openxmlformats.org/drawingml/2006/main" noGrp="1"/>
          </p:cNvSpPr>
          <p:nvPr/>
        </p:nvSpPr>
        <p:spPr>
          <a:xfrm xmlns:a="http://schemas.openxmlformats.org/drawingml/2006/main">
            <a:off x="6457950"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Compare deterrence, incapacitation, and cost</a:t>
            </a:r>
          </a:p>
        </p:txBody>
      </p:sp>
      <p:sp>
        <p:nvSpPr>
          <p:cNvPr id="18" name="">
            <a:extLst xmlns:a="http://schemas.openxmlformats.org/drawingml/2006/main">
              <a:ext uri="{FF2B5EF4-FFF2-40B4-BE49-F238E27FC236}">
                <a16:creationId xmlns:a16="http://schemas.microsoft.com/office/drawing/2014/main" id="{08C9A4CB-490B-4084-8687-B29C72E3D523}"/>
              </a:ext>
            </a:extLst>
          </p:cNvPr>
          <p:cNvSpPr>
            <a:spLocks xmlns:a="http://schemas.openxmlformats.org/drawingml/2006/main" noGrp="1"/>
          </p:cNvSpPr>
          <p:nvPr/>
        </p:nvSpPr>
        <p:spPr>
          <a:xfrm xmlns:a="http://schemas.openxmlformats.org/drawingml/2006/main">
            <a:off x="8658225"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DE75843E-8119-4378-926A-4A3EAD247030}"/>
              </a:ext>
            </a:extLst>
          </p:cNvPr>
          <p:cNvSpPr>
            <a:spLocks xmlns:a="http://schemas.openxmlformats.org/drawingml/2006/main" noGrp="1"/>
          </p:cNvSpPr>
          <p:nvPr/>
        </p:nvSpPr>
        <p:spPr>
          <a:xfrm xmlns:a="http://schemas.openxmlformats.org/drawingml/2006/main">
            <a:off x="9077325" y="2171700"/>
            <a:ext cx="2352675" cy="18097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20" name="">
            <a:extLst xmlns:a="http://schemas.openxmlformats.org/drawingml/2006/main">
              <a:ext uri="{FF2B5EF4-FFF2-40B4-BE49-F238E27FC236}">
                <a16:creationId xmlns:a16="http://schemas.microsoft.com/office/drawing/2014/main" id="{B2A8E39D-FC0F-4150-A77E-85A3498B5D88}"/>
              </a:ext>
            </a:extLst>
          </p:cNvPr>
          <p:cNvSpPr>
            <a:spLocks xmlns:a="http://schemas.openxmlformats.org/drawingml/2006/main" noGrp="1"/>
          </p:cNvSpPr>
          <p:nvPr/>
        </p:nvSpPr>
        <p:spPr>
          <a:xfrm xmlns:a="http://schemas.openxmlformats.org/drawingml/2006/main">
            <a:off x="9191625"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315F75"/>
                </a:solidFill>
                <a:latin typeface="Aptos"/>
                <a:ea typeface="Aptos"/>
                <a:cs typeface="Aptos"/>
              </a:defRPr>
            </a:pPr>
            <a:r>
              <a:rPr sz="1200" b="1" i="0">
                <a:solidFill>
                  <a:srgbClr val="315F75"/>
                </a:solidFill>
                <a:latin typeface="Aptos"/>
                <a:ea typeface="Aptos"/>
                <a:cs typeface="Aptos"/>
              </a:rPr>
              <a:t>CONSTRAINT</a:t>
            </a:r>
          </a:p>
        </p:txBody>
      </p:sp>
      <p:sp>
        <p:nvSpPr>
          <p:cNvPr id="21" name="">
            <a:extLst xmlns:a="http://schemas.openxmlformats.org/drawingml/2006/main">
              <a:ext uri="{FF2B5EF4-FFF2-40B4-BE49-F238E27FC236}">
                <a16:creationId xmlns:a16="http://schemas.microsoft.com/office/drawing/2014/main" id="{5EAF90F4-CA05-498E-A7E4-36B9ACA148D4}"/>
              </a:ext>
            </a:extLst>
          </p:cNvPr>
          <p:cNvSpPr>
            <a:spLocks xmlns:a="http://schemas.openxmlformats.org/drawingml/2006/main" noGrp="1"/>
          </p:cNvSpPr>
          <p:nvPr/>
        </p:nvSpPr>
        <p:spPr>
          <a:xfrm xmlns:a="http://schemas.openxmlformats.org/drawingml/2006/main">
            <a:off x="9229725"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Include proof, error, legitimacy, and abuse</a:t>
            </a:r>
          </a:p>
        </p:txBody>
      </p:sp>
      <p:sp>
        <p:nvSpPr>
          <p:cNvPr id="22" name="">
            <a:extLst xmlns:a="http://schemas.openxmlformats.org/drawingml/2006/main">
              <a:ext uri="{FF2B5EF4-FFF2-40B4-BE49-F238E27FC236}">
                <a16:creationId xmlns:a16="http://schemas.microsoft.com/office/drawing/2014/main" id="{65B60601-0CA6-46F1-9832-6EA0F0EC82A6}"/>
              </a:ext>
            </a:extLst>
          </p:cNvPr>
          <p:cNvSpPr>
            <a:spLocks xmlns:a="http://schemas.openxmlformats.org/drawingml/2006/main" noGrp="1"/>
          </p:cNvSpPr>
          <p:nvPr/>
        </p:nvSpPr>
        <p:spPr>
          <a:xfrm xmlns:a="http://schemas.openxmlformats.org/drawingml/2006/main">
            <a:off x="1200150" y="497205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Evaluate the next unit of prevention, not crime control in the abstract.</a:t>
            </a:r>
          </a:p>
        </p:txBody>
      </p:sp>
    </p:spTree>
    <p:extLst>
      <p:ext uri="{BB962C8B-B14F-4D97-AF65-F5344CB8AC3E}">
        <p14:creationId xmlns:p14="http://schemas.microsoft.com/office/powerpoint/2010/main" val="447020116"/>
      </p:ext>
    </p:extLst>
  </p:cSld>
</p:sld>
</file>

<file path=ppt/slides/slide27.xml><?xml version="1.0" encoding="utf-8"?>
<p:sld xmlns:p="http://schemas.openxmlformats.org/presentationml/2006/main">
  <p:cSld>
    <p:bg>
      <p:bgPr>
        <a:solidFill xmlns:a="http://schemas.openxmlformats.org/drawingml/2006/main">
          <a:srgbClr val="173F38"/>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0B444E29-B616-49EB-9F96-B37BD52FF36F}"/>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B88424"/>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52111927-BAD3-4CD7-9EC7-8FD5227DE4A3}"/>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B88424"/>
                </a:solidFill>
                <a:latin typeface="Aptos"/>
                <a:ea typeface="Aptos"/>
                <a:cs typeface="Aptos"/>
              </a:defRPr>
            </a:pPr>
            <a:r>
              <a:rPr sz="1050" b="1" i="0">
                <a:solidFill>
                  <a:srgbClr val="B88424"/>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B245B5A5-96AB-40A6-8111-22C30F39899C}"/>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FFFFFF"/>
                </a:solidFill>
                <a:latin typeface="Georgia"/>
                <a:ea typeface="Georgia"/>
                <a:cs typeface="Georgia"/>
              </a:defRPr>
            </a:pPr>
            <a:r>
              <a:rPr sz="3000" b="1" i="0">
                <a:solidFill>
                  <a:srgbClr val="FFFFFF"/>
                </a:solidFill>
                <a:latin typeface="Georgia"/>
                <a:ea typeface="Georgia"/>
                <a:cs typeface="Georgia"/>
              </a:rPr>
              <a:t>Optimal prevention is not maximum punishment</a:t>
            </a:r>
          </a:p>
        </p:txBody>
      </p:sp>
      <p:sp>
        <p:nvSpPr>
          <p:cNvPr id="4" name="">
            <a:extLst xmlns:a="http://schemas.openxmlformats.org/drawingml/2006/main">
              <a:ext uri="{FF2B5EF4-FFF2-40B4-BE49-F238E27FC236}">
                <a16:creationId xmlns:a16="http://schemas.microsoft.com/office/drawing/2014/main" id="{B1B6BCAA-B47E-4E99-A64F-71D4DA2EC445}"/>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4F776F"/>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3EDA02B-2D9B-4362-A643-A68A2DE54FE0}"/>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C8D9D5"/>
                </a:solidFill>
                <a:latin typeface="Aptos"/>
                <a:ea typeface="Aptos"/>
                <a:cs typeface="Aptos"/>
              </a:defRPr>
            </a:pPr>
            <a:r>
              <a:rPr sz="825" b="1" i="0">
                <a:solidFill>
                  <a:srgbClr val="C8D9D5"/>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3F91AF84-1E1C-4EC5-B569-7074B893A271}"/>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C8D9D5"/>
                </a:solidFill>
                <a:latin typeface="Aptos"/>
                <a:ea typeface="Aptos"/>
                <a:cs typeface="Aptos"/>
              </a:defRPr>
            </a:pPr>
            <a:r>
              <a:rPr sz="825" b="0" i="0">
                <a:solidFill>
                  <a:srgbClr val="C8D9D5"/>
                </a:solidFill>
                <a:latin typeface="Aptos"/>
                <a:ea typeface="Aptos"/>
                <a:cs typeface="Aptos"/>
              </a:rPr>
              <a:t>27</a:t>
            </a:r>
          </a:p>
        </p:txBody>
      </p:sp>
      <p:sp>
        <p:nvSpPr>
          <p:cNvPr id="7" name="">
            <a:extLst xmlns:a="http://schemas.openxmlformats.org/drawingml/2006/main">
              <a:ext uri="{FF2B5EF4-FFF2-40B4-BE49-F238E27FC236}">
                <a16:creationId xmlns:a16="http://schemas.microsoft.com/office/drawing/2014/main" id="{E99B150E-9BAE-44B7-A1CB-BAD3914E23FA}"/>
              </a:ext>
            </a:extLst>
          </p:cNvPr>
          <p:cNvSpPr>
            <a:spLocks xmlns:a="http://schemas.openxmlformats.org/drawingml/2006/main" noGrp="1"/>
          </p:cNvSpPr>
          <p:nvPr/>
        </p:nvSpPr>
        <p:spPr>
          <a:xfrm xmlns:a="http://schemas.openxmlformats.org/drawingml/2006/main">
            <a:off x="1352550" y="149542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8" name="">
            <a:extLst xmlns:a="http://schemas.openxmlformats.org/drawingml/2006/main">
              <a:ext uri="{FF2B5EF4-FFF2-40B4-BE49-F238E27FC236}">
                <a16:creationId xmlns:a16="http://schemas.microsoft.com/office/drawing/2014/main" id="{D8A31A5C-9C11-47B9-9C6A-9650A9386C86}"/>
              </a:ext>
            </a:extLst>
          </p:cNvPr>
          <p:cNvSpPr>
            <a:spLocks xmlns:a="http://schemas.openxmlformats.org/drawingml/2006/main" noGrp="1"/>
          </p:cNvSpPr>
          <p:nvPr/>
        </p:nvSpPr>
        <p:spPr>
          <a:xfrm xmlns:a="http://schemas.openxmlformats.org/drawingml/2006/main">
            <a:off x="1676400" y="150495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Which choices are responsive to expected sanction?</a:t>
            </a:r>
          </a:p>
        </p:txBody>
      </p:sp>
      <p:sp>
        <p:nvSpPr>
          <p:cNvPr id="9" name="">
            <a:extLst xmlns:a="http://schemas.openxmlformats.org/drawingml/2006/main">
              <a:ext uri="{FF2B5EF4-FFF2-40B4-BE49-F238E27FC236}">
                <a16:creationId xmlns:a16="http://schemas.microsoft.com/office/drawing/2014/main" id="{0F66F39F-813C-4C82-B44E-D54CDE86D768}"/>
              </a:ext>
            </a:extLst>
          </p:cNvPr>
          <p:cNvSpPr>
            <a:spLocks xmlns:a="http://schemas.openxmlformats.org/drawingml/2006/main" noGrp="1"/>
          </p:cNvSpPr>
          <p:nvPr/>
        </p:nvSpPr>
        <p:spPr>
          <a:xfrm xmlns:a="http://schemas.openxmlformats.org/drawingml/2006/main">
            <a:off x="1352550" y="200977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0" name="">
            <a:extLst xmlns:a="http://schemas.openxmlformats.org/drawingml/2006/main">
              <a:ext uri="{FF2B5EF4-FFF2-40B4-BE49-F238E27FC236}">
                <a16:creationId xmlns:a16="http://schemas.microsoft.com/office/drawing/2014/main" id="{E9DE6D47-78EA-4F6D-A9A1-42E830A1BCEE}"/>
              </a:ext>
            </a:extLst>
          </p:cNvPr>
          <p:cNvSpPr>
            <a:spLocks xmlns:a="http://schemas.openxmlformats.org/drawingml/2006/main" noGrp="1"/>
          </p:cNvSpPr>
          <p:nvPr/>
        </p:nvSpPr>
        <p:spPr>
          <a:xfrm xmlns:a="http://schemas.openxmlformats.org/drawingml/2006/main">
            <a:off x="1676400" y="201930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Where is the weak link in detection and conviction?</a:t>
            </a:r>
          </a:p>
        </p:txBody>
      </p:sp>
      <p:sp>
        <p:nvSpPr>
          <p:cNvPr id="11" name="">
            <a:extLst xmlns:a="http://schemas.openxmlformats.org/drawingml/2006/main">
              <a:ext uri="{FF2B5EF4-FFF2-40B4-BE49-F238E27FC236}">
                <a16:creationId xmlns:a16="http://schemas.microsoft.com/office/drawing/2014/main" id="{EAE61E47-FFCB-4B03-83B9-7FD582D4EBAE}"/>
              </a:ext>
            </a:extLst>
          </p:cNvPr>
          <p:cNvSpPr>
            <a:spLocks xmlns:a="http://schemas.openxmlformats.org/drawingml/2006/main" noGrp="1"/>
          </p:cNvSpPr>
          <p:nvPr/>
        </p:nvSpPr>
        <p:spPr>
          <a:xfrm xmlns:a="http://schemas.openxmlformats.org/drawingml/2006/main">
            <a:off x="1352550" y="252412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2" name="">
            <a:extLst xmlns:a="http://schemas.openxmlformats.org/drawingml/2006/main">
              <a:ext uri="{FF2B5EF4-FFF2-40B4-BE49-F238E27FC236}">
                <a16:creationId xmlns:a16="http://schemas.microsoft.com/office/drawing/2014/main" id="{5546A72C-5211-4253-A02E-40309ED5C1FC}"/>
              </a:ext>
            </a:extLst>
          </p:cNvPr>
          <p:cNvSpPr>
            <a:spLocks xmlns:a="http://schemas.openxmlformats.org/drawingml/2006/main" noGrp="1"/>
          </p:cNvSpPr>
          <p:nvPr/>
        </p:nvSpPr>
        <p:spPr>
          <a:xfrm xmlns:a="http://schemas.openxmlformats.org/drawingml/2006/main">
            <a:off x="1676400" y="253365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What marginal harm does prevention avoid?</a:t>
            </a:r>
          </a:p>
        </p:txBody>
      </p:sp>
      <p:sp>
        <p:nvSpPr>
          <p:cNvPr id="13" name="">
            <a:extLst xmlns:a="http://schemas.openxmlformats.org/drawingml/2006/main">
              <a:ext uri="{FF2B5EF4-FFF2-40B4-BE49-F238E27FC236}">
                <a16:creationId xmlns:a16="http://schemas.microsoft.com/office/drawing/2014/main" id="{48DAD066-08A3-49BA-8D33-BB1CE4605C19}"/>
              </a:ext>
            </a:extLst>
          </p:cNvPr>
          <p:cNvSpPr>
            <a:spLocks xmlns:a="http://schemas.openxmlformats.org/drawingml/2006/main" noGrp="1"/>
          </p:cNvSpPr>
          <p:nvPr/>
        </p:nvSpPr>
        <p:spPr>
          <a:xfrm xmlns:a="http://schemas.openxmlformats.org/drawingml/2006/main">
            <a:off x="1352550" y="303847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4" name="">
            <a:extLst xmlns:a="http://schemas.openxmlformats.org/drawingml/2006/main">
              <a:ext uri="{FF2B5EF4-FFF2-40B4-BE49-F238E27FC236}">
                <a16:creationId xmlns:a16="http://schemas.microsoft.com/office/drawing/2014/main" id="{44A79075-CA80-471A-840B-D27F2DEA903C}"/>
              </a:ext>
            </a:extLst>
          </p:cNvPr>
          <p:cNvSpPr>
            <a:spLocks xmlns:a="http://schemas.openxmlformats.org/drawingml/2006/main" noGrp="1"/>
          </p:cNvSpPr>
          <p:nvPr/>
        </p:nvSpPr>
        <p:spPr>
          <a:xfrm xmlns:a="http://schemas.openxmlformats.org/drawingml/2006/main">
            <a:off x="1676400" y="304800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Does the sanction deter, incapacitate, rehabilitate, or express condemnation?</a:t>
            </a:r>
          </a:p>
        </p:txBody>
      </p:sp>
      <p:sp>
        <p:nvSpPr>
          <p:cNvPr id="15" name="">
            <a:extLst xmlns:a="http://schemas.openxmlformats.org/drawingml/2006/main">
              <a:ext uri="{FF2B5EF4-FFF2-40B4-BE49-F238E27FC236}">
                <a16:creationId xmlns:a16="http://schemas.microsoft.com/office/drawing/2014/main" id="{4EA30D52-A760-4950-BFF5-F421E98273F2}"/>
              </a:ext>
            </a:extLst>
          </p:cNvPr>
          <p:cNvSpPr>
            <a:spLocks xmlns:a="http://schemas.openxmlformats.org/drawingml/2006/main" noGrp="1"/>
          </p:cNvSpPr>
          <p:nvPr/>
        </p:nvSpPr>
        <p:spPr>
          <a:xfrm xmlns:a="http://schemas.openxmlformats.org/drawingml/2006/main">
            <a:off x="1352550" y="355282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6" name="">
            <a:extLst xmlns:a="http://schemas.openxmlformats.org/drawingml/2006/main">
              <a:ext uri="{FF2B5EF4-FFF2-40B4-BE49-F238E27FC236}">
                <a16:creationId xmlns:a16="http://schemas.microsoft.com/office/drawing/2014/main" id="{E8306B6B-AF1C-422E-9F8A-B15B6CC80342}"/>
              </a:ext>
            </a:extLst>
          </p:cNvPr>
          <p:cNvSpPr>
            <a:spLocks xmlns:a="http://schemas.openxmlformats.org/drawingml/2006/main" noGrp="1"/>
          </p:cNvSpPr>
          <p:nvPr/>
        </p:nvSpPr>
        <p:spPr>
          <a:xfrm xmlns:a="http://schemas.openxmlformats.org/drawingml/2006/main">
            <a:off x="1676400" y="356235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What risk, error, punishment, and state-power costs follow?</a:t>
            </a:r>
          </a:p>
        </p:txBody>
      </p:sp>
      <p:sp>
        <p:nvSpPr>
          <p:cNvPr id="17" name="">
            <a:extLst xmlns:a="http://schemas.openxmlformats.org/drawingml/2006/main">
              <a:ext uri="{FF2B5EF4-FFF2-40B4-BE49-F238E27FC236}">
                <a16:creationId xmlns:a16="http://schemas.microsoft.com/office/drawing/2014/main" id="{6685A505-7BD5-4775-8BD5-7941B7452A23}"/>
              </a:ext>
            </a:extLst>
          </p:cNvPr>
          <p:cNvSpPr>
            <a:spLocks xmlns:a="http://schemas.openxmlformats.org/drawingml/2006/main" noGrp="1"/>
          </p:cNvSpPr>
          <p:nvPr/>
        </p:nvSpPr>
        <p:spPr>
          <a:xfrm xmlns:a="http://schemas.openxmlformats.org/drawingml/2006/main">
            <a:off x="1352550" y="4067175"/>
            <a:ext cx="2286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1" i="0">
                <a:solidFill>
                  <a:srgbClr val="B88424"/>
                </a:solidFill>
                <a:latin typeface="Aptos"/>
                <a:ea typeface="Aptos"/>
                <a:cs typeface="Aptos"/>
              </a:defRPr>
            </a:pPr>
            <a:r>
              <a:rPr sz="1875" b="1" i="0">
                <a:solidFill>
                  <a:srgbClr val="B88424"/>
                </a:solidFill>
                <a:latin typeface="Aptos"/>
                <a:ea typeface="Aptos"/>
                <a:cs typeface="Aptos"/>
              </a:rPr>
              <a:t>•</a:t>
            </a:r>
          </a:p>
        </p:txBody>
      </p:sp>
      <p:sp>
        <p:nvSpPr>
          <p:cNvPr id="18" name="">
            <a:extLst xmlns:a="http://schemas.openxmlformats.org/drawingml/2006/main">
              <a:ext uri="{FF2B5EF4-FFF2-40B4-BE49-F238E27FC236}">
                <a16:creationId xmlns:a16="http://schemas.microsoft.com/office/drawing/2014/main" id="{FA81B416-626D-4669-8A46-416C457BD391}"/>
              </a:ext>
            </a:extLst>
          </p:cNvPr>
          <p:cNvSpPr>
            <a:spLocks xmlns:a="http://schemas.openxmlformats.org/drawingml/2006/main" noGrp="1"/>
          </p:cNvSpPr>
          <p:nvPr/>
        </p:nvSpPr>
        <p:spPr>
          <a:xfrm xmlns:a="http://schemas.openxmlformats.org/drawingml/2006/main">
            <a:off x="1676400" y="4076700"/>
            <a:ext cx="92011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875" b="0" i="0">
                <a:solidFill>
                  <a:srgbClr val="FFFFFF"/>
                </a:solidFill>
                <a:latin typeface="Aptos"/>
                <a:ea typeface="Aptos"/>
                <a:cs typeface="Aptos"/>
              </a:defRPr>
            </a:pPr>
            <a:r>
              <a:rPr sz="1875" b="0" i="0">
                <a:solidFill>
                  <a:srgbClr val="FFFFFF"/>
                </a:solidFill>
                <a:latin typeface="Aptos"/>
                <a:ea typeface="Aptos"/>
                <a:cs typeface="Aptos"/>
              </a:rPr>
              <a:t>Which public and private institutions form the best feasible bundle?</a:t>
            </a:r>
          </a:p>
        </p:txBody>
      </p:sp>
      <p:sp>
        <p:nvSpPr>
          <p:cNvPr id="19" name="">
            <a:extLst xmlns:a="http://schemas.openxmlformats.org/drawingml/2006/main">
              <a:ext uri="{FF2B5EF4-FFF2-40B4-BE49-F238E27FC236}">
                <a16:creationId xmlns:a16="http://schemas.microsoft.com/office/drawing/2014/main" id="{12CAC6C2-D7A9-41A5-96D4-72EBF1ECF05A}"/>
              </a:ext>
            </a:extLst>
          </p:cNvPr>
          <p:cNvSpPr>
            <a:spLocks xmlns:a="http://schemas.openxmlformats.org/drawingml/2006/main" noGrp="1"/>
          </p:cNvSpPr>
          <p:nvPr/>
        </p:nvSpPr>
        <p:spPr>
          <a:xfrm xmlns:a="http://schemas.openxmlformats.org/drawingml/2006/main">
            <a:off x="1200150" y="56388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85470"/>
          </a:bodyPr>
          <a:lstStyle xmlns:a="http://schemas.openxmlformats.org/drawingml/2006/main"/>
          <a:p xmlns:a="http://schemas.openxmlformats.org/drawingml/2006/main">
            <a:pPr algn="ctr">
              <a:lnSpc>
                <a:spcPct val="105000"/>
              </a:lnSpc>
              <a:buNone/>
              <a:defRPr sz="1950" b="1" i="0">
                <a:solidFill>
                  <a:srgbClr val="B88424"/>
                </a:solidFill>
                <a:latin typeface="Georgia"/>
                <a:ea typeface="Georgia"/>
                <a:cs typeface="Georgia"/>
              </a:defRPr>
            </a:pPr>
            <a:r>
              <a:rPr sz="1950" b="1" i="0">
                <a:solidFill>
                  <a:srgbClr val="B88424"/>
                </a:solidFill>
                <a:latin typeface="Georgia"/>
                <a:ea typeface="Georgia"/>
                <a:cs typeface="Georgia"/>
              </a:rPr>
              <a:t>Criminal law is the design of deterrence under coercion, uncertainty, and institutional constraint.</a:t>
            </a:r>
          </a:p>
        </p:txBody>
      </p:sp>
    </p:spTree>
    <p:extLst>
      <p:ext uri="{BB962C8B-B14F-4D97-AF65-F5344CB8AC3E}">
        <p14:creationId xmlns:p14="http://schemas.microsoft.com/office/powerpoint/2010/main" val="1240220651"/>
      </p:ext>
    </p:extLst>
  </p:cSld>
</p:sld>
</file>

<file path=ppt/slides/slide3.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F938EC71-C252-46A9-A784-B45A5B4BB3F9}"/>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14AD623A-59FB-4BF5-86B9-588D82976489}"/>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40DFE3F4-FFB1-4C7E-8CBE-37F27A543E31}"/>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Becker changes the unit of analysis</a:t>
            </a:r>
          </a:p>
        </p:txBody>
      </p:sp>
      <p:sp>
        <p:nvSpPr>
          <p:cNvPr id="4" name="">
            <a:extLst xmlns:a="http://schemas.openxmlformats.org/drawingml/2006/main">
              <a:ext uri="{FF2B5EF4-FFF2-40B4-BE49-F238E27FC236}">
                <a16:creationId xmlns:a16="http://schemas.microsoft.com/office/drawing/2014/main" id="{941C57E8-8888-4FCF-BEE7-28B14964EB8A}"/>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1840B46-DB28-4625-A469-9B08F54BDEF1}"/>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0EF57727-7C30-409C-9F06-D19D431C6A25}"/>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3</a:t>
            </a:r>
          </a:p>
        </p:txBody>
      </p:sp>
      <p:sp>
        <p:nvSpPr>
          <p:cNvPr id="7" name="">
            <a:extLst xmlns:a="http://schemas.openxmlformats.org/drawingml/2006/main">
              <a:ext uri="{FF2B5EF4-FFF2-40B4-BE49-F238E27FC236}">
                <a16:creationId xmlns:a16="http://schemas.microsoft.com/office/drawing/2014/main" id="{594A2E17-8816-4971-AC9B-1B99FCF58A42}"/>
              </a:ext>
            </a:extLst>
          </p:cNvPr>
          <p:cNvSpPr>
            <a:spLocks xmlns:a="http://schemas.openxmlformats.org/drawingml/2006/main" noGrp="1"/>
          </p:cNvSpPr>
          <p:nvPr/>
        </p:nvSpPr>
        <p:spPr>
          <a:xfrm xmlns:a="http://schemas.openxmlformats.org/drawingml/2006/main">
            <a:off x="1200150" y="2152650"/>
            <a:ext cx="979170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3150" b="1" i="0">
                <a:solidFill>
                  <a:srgbClr val="173F38"/>
                </a:solidFill>
                <a:latin typeface="Georgia"/>
                <a:ea typeface="Georgia"/>
                <a:cs typeface="Georgia"/>
              </a:defRPr>
            </a:pPr>
            <a:r>
              <a:rPr sz="3150" b="1" i="0">
                <a:solidFill>
                  <a:srgbClr val="173F38"/>
                </a:solidFill>
                <a:latin typeface="Georgia"/>
                <a:ea typeface="Georgia"/>
                <a:cs typeface="Georgia"/>
              </a:rPr>
              <a:t>Treat offending as a choice responsive to expected benefits, expected sanctions, legal opportunities, and constraints.</a:t>
            </a:r>
          </a:p>
        </p:txBody>
      </p:sp>
      <p:sp>
        <p:nvSpPr>
          <p:cNvPr id="8" name="">
            <a:extLst xmlns:a="http://schemas.openxmlformats.org/drawingml/2006/main">
              <a:ext uri="{FF2B5EF4-FFF2-40B4-BE49-F238E27FC236}">
                <a16:creationId xmlns:a16="http://schemas.microsoft.com/office/drawing/2014/main" id="{D5A01521-D6EB-4B80-BC16-2BF16920232A}"/>
              </a:ext>
            </a:extLst>
          </p:cNvPr>
          <p:cNvSpPr>
            <a:spLocks xmlns:a="http://schemas.openxmlformats.org/drawingml/2006/main" noGrp="1"/>
          </p:cNvSpPr>
          <p:nvPr/>
        </p:nvSpPr>
        <p:spPr>
          <a:xfrm xmlns:a="http://schemas.openxmlformats.org/drawingml/2006/main">
            <a:off x="1562100" y="4629150"/>
            <a:ext cx="90678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586A73"/>
                </a:solidFill>
                <a:latin typeface="Aptos"/>
                <a:ea typeface="Aptos"/>
                <a:cs typeface="Aptos"/>
              </a:defRPr>
            </a:pPr>
            <a:r>
              <a:rPr sz="1800" b="0" i="0">
                <a:solidFill>
                  <a:srgbClr val="586A73"/>
                </a:solidFill>
                <a:latin typeface="Aptos"/>
                <a:ea typeface="Aptos"/>
                <a:cs typeface="Aptos"/>
              </a:rPr>
              <a:t>The model does not claim that every offender calculates precisely or that morality, identity, and social environment do not matter.</a:t>
            </a:r>
          </a:p>
        </p:txBody>
      </p:sp>
    </p:spTree>
    <p:extLst>
      <p:ext uri="{BB962C8B-B14F-4D97-AF65-F5344CB8AC3E}">
        <p14:creationId xmlns:p14="http://schemas.microsoft.com/office/powerpoint/2010/main" val="1810480307"/>
      </p:ext>
    </p:extLst>
  </p:cSld>
</p:sld>
</file>

<file path=ppt/slides/slide4.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D9326FA7-5E3B-4398-832F-21E68DB4C46A}"/>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C6924B5A-2411-4260-A6FA-FD5A23A62CFB}"/>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C4B228F4-0AC0-4175-A9AD-44C6651F1E86}"/>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Expected sanction combines probability and severity</a:t>
            </a:r>
          </a:p>
        </p:txBody>
      </p:sp>
      <p:sp>
        <p:nvSpPr>
          <p:cNvPr id="4" name="">
            <a:extLst xmlns:a="http://schemas.openxmlformats.org/drawingml/2006/main">
              <a:ext uri="{FF2B5EF4-FFF2-40B4-BE49-F238E27FC236}">
                <a16:creationId xmlns:a16="http://schemas.microsoft.com/office/drawing/2014/main" id="{50B403A8-6D72-444E-B2DD-E6419D530426}"/>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B5C44FA-52A0-4245-99D7-53792846A266}"/>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00AB00CC-42C5-4AB1-8A42-E7AA69D87A0C}"/>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4</a:t>
            </a:r>
          </a:p>
        </p:txBody>
      </p:sp>
      <p:sp>
        <p:nvSpPr>
          <p:cNvPr id="7" name="">
            <a:extLst xmlns:a="http://schemas.openxmlformats.org/drawingml/2006/main">
              <a:ext uri="{FF2B5EF4-FFF2-40B4-BE49-F238E27FC236}">
                <a16:creationId xmlns:a16="http://schemas.microsoft.com/office/drawing/2014/main" id="{B904463E-857E-4CB4-9954-B7F968CCE3E3}"/>
              </a:ext>
            </a:extLst>
          </p:cNvPr>
          <p:cNvSpPr>
            <a:spLocks xmlns:a="http://schemas.openxmlformats.org/drawingml/2006/main" noGrp="1"/>
          </p:cNvSpPr>
          <p:nvPr/>
        </p:nvSpPr>
        <p:spPr>
          <a:xfrm xmlns:a="http://schemas.openxmlformats.org/drawingml/2006/main">
            <a:off x="2476500" y="1504950"/>
            <a:ext cx="723900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3600" b="1" i="0">
                <a:solidFill>
                  <a:srgbClr val="173F38"/>
                </a:solidFill>
                <a:latin typeface="Georgia"/>
                <a:ea typeface="Georgia"/>
                <a:cs typeface="Georgia"/>
              </a:defRPr>
            </a:pPr>
            <a:r>
              <a:rPr sz="3600" b="1" i="0">
                <a:solidFill>
                  <a:srgbClr val="173F38"/>
                </a:solidFill>
                <a:latin typeface="Georgia"/>
                <a:ea typeface="Georgia"/>
                <a:cs typeface="Georgia"/>
              </a:rPr>
              <a:t>Expected sanction = p × S</a:t>
            </a:r>
          </a:p>
        </p:txBody>
      </p:sp>
      <p:sp>
        <p:nvSpPr>
          <p:cNvPr id="8" name="">
            <a:extLst xmlns:a="http://schemas.openxmlformats.org/drawingml/2006/main">
              <a:ext uri="{FF2B5EF4-FFF2-40B4-BE49-F238E27FC236}">
                <a16:creationId xmlns:a16="http://schemas.microsoft.com/office/drawing/2014/main" id="{BD63C490-2E64-45BC-9907-228F4C9B0EBC}"/>
              </a:ext>
            </a:extLst>
          </p:cNvPr>
          <p:cNvSpPr>
            <a:spLocks xmlns:a="http://schemas.openxmlformats.org/drawingml/2006/main" noGrp="1"/>
          </p:cNvSpPr>
          <p:nvPr/>
        </p:nvSpPr>
        <p:spPr>
          <a:xfrm xmlns:a="http://schemas.openxmlformats.org/drawingml/2006/main">
            <a:off x="1143000" y="2724150"/>
            <a:ext cx="479107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P</a:t>
            </a:r>
          </a:p>
        </p:txBody>
      </p:sp>
      <p:sp>
        <p:nvSpPr>
          <p:cNvPr id="9" name="">
            <a:extLst xmlns:a="http://schemas.openxmlformats.org/drawingml/2006/main">
              <a:ext uri="{FF2B5EF4-FFF2-40B4-BE49-F238E27FC236}">
                <a16:creationId xmlns:a16="http://schemas.microsoft.com/office/drawing/2014/main" id="{DE61860C-8CF3-4FB1-98BE-0A5129CFF292}"/>
              </a:ext>
            </a:extLst>
          </p:cNvPr>
          <p:cNvSpPr>
            <a:spLocks xmlns:a="http://schemas.openxmlformats.org/drawingml/2006/main" noGrp="1"/>
          </p:cNvSpPr>
          <p:nvPr/>
        </p:nvSpPr>
        <p:spPr>
          <a:xfrm xmlns:a="http://schemas.openxmlformats.org/drawingml/2006/main">
            <a:off x="1143000" y="3162300"/>
            <a:ext cx="4791075" cy="12763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10" name="">
            <a:extLst xmlns:a="http://schemas.openxmlformats.org/drawingml/2006/main">
              <a:ext uri="{FF2B5EF4-FFF2-40B4-BE49-F238E27FC236}">
                <a16:creationId xmlns:a16="http://schemas.microsoft.com/office/drawing/2014/main" id="{B965F5F6-7E38-4614-A364-BBA4D0D97273}"/>
              </a:ext>
            </a:extLst>
          </p:cNvPr>
          <p:cNvSpPr>
            <a:spLocks xmlns:a="http://schemas.openxmlformats.org/drawingml/2006/main" noGrp="1"/>
          </p:cNvSpPr>
          <p:nvPr/>
        </p:nvSpPr>
        <p:spPr>
          <a:xfrm xmlns:a="http://schemas.openxmlformats.org/drawingml/2006/main">
            <a:off x="1333500" y="3371850"/>
            <a:ext cx="4410075"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Probability of detection, conviction, and collection</a:t>
            </a:r>
          </a:p>
        </p:txBody>
      </p:sp>
      <p:sp>
        <p:nvSpPr>
          <p:cNvPr id="11" name="">
            <a:extLst xmlns:a="http://schemas.openxmlformats.org/drawingml/2006/main">
              <a:ext uri="{FF2B5EF4-FFF2-40B4-BE49-F238E27FC236}">
                <a16:creationId xmlns:a16="http://schemas.microsoft.com/office/drawing/2014/main" id="{4CFFA3A8-43C5-4A24-8849-9F65DF68F158}"/>
              </a:ext>
            </a:extLst>
          </p:cNvPr>
          <p:cNvSpPr>
            <a:spLocks xmlns:a="http://schemas.openxmlformats.org/drawingml/2006/main" noGrp="1"/>
          </p:cNvSpPr>
          <p:nvPr/>
        </p:nvSpPr>
        <p:spPr>
          <a:xfrm xmlns:a="http://schemas.openxmlformats.org/drawingml/2006/main">
            <a:off x="6257925" y="2724150"/>
            <a:ext cx="4791075"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S</a:t>
            </a:r>
          </a:p>
        </p:txBody>
      </p:sp>
      <p:sp>
        <p:nvSpPr>
          <p:cNvPr id="12" name="">
            <a:extLst xmlns:a="http://schemas.openxmlformats.org/drawingml/2006/main">
              <a:ext uri="{FF2B5EF4-FFF2-40B4-BE49-F238E27FC236}">
                <a16:creationId xmlns:a16="http://schemas.microsoft.com/office/drawing/2014/main" id="{F97F9FFB-84F2-4872-A93F-F77CD79CDA3D}"/>
              </a:ext>
            </a:extLst>
          </p:cNvPr>
          <p:cNvSpPr>
            <a:spLocks xmlns:a="http://schemas.openxmlformats.org/drawingml/2006/main" noGrp="1"/>
          </p:cNvSpPr>
          <p:nvPr/>
        </p:nvSpPr>
        <p:spPr>
          <a:xfrm xmlns:a="http://schemas.openxmlformats.org/drawingml/2006/main">
            <a:off x="6257925" y="3162300"/>
            <a:ext cx="4791075" cy="12763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3" name="">
            <a:extLst xmlns:a="http://schemas.openxmlformats.org/drawingml/2006/main">
              <a:ext uri="{FF2B5EF4-FFF2-40B4-BE49-F238E27FC236}">
                <a16:creationId xmlns:a16="http://schemas.microsoft.com/office/drawing/2014/main" id="{27B1E414-2F5F-4C47-8EE6-9A18AE553D83}"/>
              </a:ext>
            </a:extLst>
          </p:cNvPr>
          <p:cNvSpPr>
            <a:spLocks xmlns:a="http://schemas.openxmlformats.org/drawingml/2006/main" noGrp="1"/>
          </p:cNvSpPr>
          <p:nvPr/>
        </p:nvSpPr>
        <p:spPr>
          <a:xfrm xmlns:a="http://schemas.openxmlformats.org/drawingml/2006/main">
            <a:off x="6448425" y="3371850"/>
            <a:ext cx="4410075"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Severity of the legal sanction</a:t>
            </a:r>
          </a:p>
        </p:txBody>
      </p:sp>
      <p:sp>
        <p:nvSpPr>
          <p:cNvPr id="14" name="">
            <a:extLst xmlns:a="http://schemas.openxmlformats.org/drawingml/2006/main">
              <a:ext uri="{FF2B5EF4-FFF2-40B4-BE49-F238E27FC236}">
                <a16:creationId xmlns:a16="http://schemas.microsoft.com/office/drawing/2014/main" id="{22E9E6D5-F69E-4C44-BAA4-BDA702358290}"/>
              </a:ext>
            </a:extLst>
          </p:cNvPr>
          <p:cNvSpPr>
            <a:spLocks xmlns:a="http://schemas.openxmlformats.org/drawingml/2006/main" noGrp="1"/>
          </p:cNvSpPr>
          <p:nvPr/>
        </p:nvSpPr>
        <p:spPr>
          <a:xfrm xmlns:a="http://schemas.openxmlformats.org/drawingml/2006/main">
            <a:off x="1619250" y="4724400"/>
            <a:ext cx="89535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7002"/>
          </a:bodyPr>
          <a:lstStyle xmlns:a="http://schemas.openxmlformats.org/drawingml/2006/main"/>
          <a:p xmlns:a="http://schemas.openxmlformats.org/drawingml/2006/main">
            <a:pPr algn="ctr">
              <a:lnSpc>
                <a:spcPct val="105000"/>
              </a:lnSpc>
              <a:buNone/>
              <a:defRPr sz="2025" b="1" i="0">
                <a:solidFill>
                  <a:srgbClr val="17242D"/>
                </a:solidFill>
                <a:latin typeface="Georgia"/>
                <a:ea typeface="Georgia"/>
                <a:cs typeface="Georgia"/>
              </a:defRPr>
            </a:pPr>
            <a:r>
              <a:rPr sz="2025" b="1" i="0">
                <a:solidFill>
                  <a:srgbClr val="17242D"/>
                </a:solidFill>
                <a:latin typeface="Georgia"/>
                <a:ea typeface="Georgia"/>
                <a:cs typeface="Georgia"/>
              </a:rPr>
              <a:t>A severe nominal penalty can create little deterrence when enforcement probability is tiny.</a:t>
            </a:r>
          </a:p>
        </p:txBody>
      </p:sp>
    </p:spTree>
    <p:extLst>
      <p:ext uri="{BB962C8B-B14F-4D97-AF65-F5344CB8AC3E}">
        <p14:creationId xmlns:p14="http://schemas.microsoft.com/office/powerpoint/2010/main" val="1819776014"/>
      </p:ext>
    </p:extLst>
  </p:cSld>
</p:sld>
</file>

<file path=ppt/slides/slide5.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08708360-6B25-44C8-944E-D9F1076E0450}"/>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C05CDC4B-ACFF-4F46-BE2C-AD086B39865C}"/>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17D7E5F3-61A3-4A6C-8AFE-0219C2F85B7C}"/>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Deterrence depends on an enforcement chain</a:t>
            </a:r>
          </a:p>
        </p:txBody>
      </p:sp>
      <p:sp>
        <p:nvSpPr>
          <p:cNvPr id="4" name="">
            <a:extLst xmlns:a="http://schemas.openxmlformats.org/drawingml/2006/main">
              <a:ext uri="{FF2B5EF4-FFF2-40B4-BE49-F238E27FC236}">
                <a16:creationId xmlns:a16="http://schemas.microsoft.com/office/drawing/2014/main" id="{187BE1A6-C001-4142-BFC1-E6B32ACF414F}"/>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88D0AC5-6872-42C8-B366-8E3128156588}"/>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8449DB36-EB45-429B-94C4-E0E01EC6DF97}"/>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5</a:t>
            </a:r>
          </a:p>
        </p:txBody>
      </p:sp>
      <p:sp>
        <p:nvSpPr>
          <p:cNvPr id="7" name="">
            <a:extLst xmlns:a="http://schemas.openxmlformats.org/drawingml/2006/main">
              <a:ext uri="{FF2B5EF4-FFF2-40B4-BE49-F238E27FC236}">
                <a16:creationId xmlns:a16="http://schemas.microsoft.com/office/drawing/2014/main" id="{0613BE4C-CF4D-4D7C-835C-E3BDE27C1142}"/>
              </a:ext>
            </a:extLst>
          </p:cNvPr>
          <p:cNvSpPr>
            <a:spLocks xmlns:a="http://schemas.openxmlformats.org/drawingml/2006/main" noGrp="1"/>
          </p:cNvSpPr>
          <p:nvPr/>
        </p:nvSpPr>
        <p:spPr>
          <a:xfrm xmlns:a="http://schemas.openxmlformats.org/drawingml/2006/main">
            <a:off x="762000" y="2171700"/>
            <a:ext cx="2352675" cy="18097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8" name="">
            <a:extLst xmlns:a="http://schemas.openxmlformats.org/drawingml/2006/main">
              <a:ext uri="{FF2B5EF4-FFF2-40B4-BE49-F238E27FC236}">
                <a16:creationId xmlns:a16="http://schemas.microsoft.com/office/drawing/2014/main" id="{5014C2FC-7279-4ED6-80C2-6CA5C0399A08}"/>
              </a:ext>
            </a:extLst>
          </p:cNvPr>
          <p:cNvSpPr>
            <a:spLocks xmlns:a="http://schemas.openxmlformats.org/drawingml/2006/main" noGrp="1"/>
          </p:cNvSpPr>
          <p:nvPr/>
        </p:nvSpPr>
        <p:spPr>
          <a:xfrm xmlns:a="http://schemas.openxmlformats.org/drawingml/2006/main">
            <a:off x="876300"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24594E"/>
                </a:solidFill>
                <a:latin typeface="Aptos"/>
                <a:ea typeface="Aptos"/>
                <a:cs typeface="Aptos"/>
              </a:defRPr>
            </a:pPr>
            <a:r>
              <a:rPr sz="1200" b="1" i="0">
                <a:solidFill>
                  <a:srgbClr val="24594E"/>
                </a:solidFill>
                <a:latin typeface="Aptos"/>
                <a:ea typeface="Aptos"/>
                <a:cs typeface="Aptos"/>
              </a:rPr>
              <a:t>DETECT</a:t>
            </a:r>
          </a:p>
        </p:txBody>
      </p:sp>
      <p:sp>
        <p:nvSpPr>
          <p:cNvPr id="9" name="">
            <a:extLst xmlns:a="http://schemas.openxmlformats.org/drawingml/2006/main">
              <a:ext uri="{FF2B5EF4-FFF2-40B4-BE49-F238E27FC236}">
                <a16:creationId xmlns:a16="http://schemas.microsoft.com/office/drawing/2014/main" id="{38D733B3-DC6B-496A-8586-6C70ED319672}"/>
              </a:ext>
            </a:extLst>
          </p:cNvPr>
          <p:cNvSpPr>
            <a:spLocks xmlns:a="http://schemas.openxmlformats.org/drawingml/2006/main" noGrp="1"/>
          </p:cNvSpPr>
          <p:nvPr/>
        </p:nvSpPr>
        <p:spPr>
          <a:xfrm xmlns:a="http://schemas.openxmlformats.org/drawingml/2006/main">
            <a:off x="914400"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Observe or report conduct</a:t>
            </a:r>
          </a:p>
        </p:txBody>
      </p:sp>
      <p:sp>
        <p:nvSpPr>
          <p:cNvPr id="10" name="">
            <a:extLst xmlns:a="http://schemas.openxmlformats.org/drawingml/2006/main">
              <a:ext uri="{FF2B5EF4-FFF2-40B4-BE49-F238E27FC236}">
                <a16:creationId xmlns:a16="http://schemas.microsoft.com/office/drawing/2014/main" id="{518BEA27-E2D5-4228-B99B-F79A36321D95}"/>
              </a:ext>
            </a:extLst>
          </p:cNvPr>
          <p:cNvSpPr>
            <a:spLocks xmlns:a="http://schemas.openxmlformats.org/drawingml/2006/main" noGrp="1"/>
          </p:cNvSpPr>
          <p:nvPr/>
        </p:nvSpPr>
        <p:spPr>
          <a:xfrm xmlns:a="http://schemas.openxmlformats.org/drawingml/2006/main">
            <a:off x="3114675"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11B7BB13-DEC9-4A69-AEF3-83D5B28C6B48}"/>
              </a:ext>
            </a:extLst>
          </p:cNvPr>
          <p:cNvSpPr>
            <a:spLocks xmlns:a="http://schemas.openxmlformats.org/drawingml/2006/main" noGrp="1"/>
          </p:cNvSpPr>
          <p:nvPr/>
        </p:nvSpPr>
        <p:spPr>
          <a:xfrm xmlns:a="http://schemas.openxmlformats.org/drawingml/2006/main">
            <a:off x="3533775" y="2171700"/>
            <a:ext cx="2352675" cy="18097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6FF48F08-3AA9-4C55-A29B-7B0F2142A164}"/>
              </a:ext>
            </a:extLst>
          </p:cNvPr>
          <p:cNvSpPr>
            <a:spLocks xmlns:a="http://schemas.openxmlformats.org/drawingml/2006/main" noGrp="1"/>
          </p:cNvSpPr>
          <p:nvPr/>
        </p:nvSpPr>
        <p:spPr>
          <a:xfrm xmlns:a="http://schemas.openxmlformats.org/drawingml/2006/main">
            <a:off x="3648075"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75530D"/>
                </a:solidFill>
                <a:latin typeface="Aptos"/>
                <a:ea typeface="Aptos"/>
                <a:cs typeface="Aptos"/>
              </a:defRPr>
            </a:pPr>
            <a:r>
              <a:rPr sz="1200" b="1" i="0">
                <a:solidFill>
                  <a:srgbClr val="75530D"/>
                </a:solidFill>
                <a:latin typeface="Aptos"/>
                <a:ea typeface="Aptos"/>
                <a:cs typeface="Aptos"/>
              </a:rPr>
              <a:t>IDENTIFY</a:t>
            </a:r>
          </a:p>
        </p:txBody>
      </p:sp>
      <p:sp>
        <p:nvSpPr>
          <p:cNvPr id="13" name="">
            <a:extLst xmlns:a="http://schemas.openxmlformats.org/drawingml/2006/main">
              <a:ext uri="{FF2B5EF4-FFF2-40B4-BE49-F238E27FC236}">
                <a16:creationId xmlns:a16="http://schemas.microsoft.com/office/drawing/2014/main" id="{60AA9EB5-ABD7-496D-91EA-9CA5150D5EB1}"/>
              </a:ext>
            </a:extLst>
          </p:cNvPr>
          <p:cNvSpPr>
            <a:spLocks xmlns:a="http://schemas.openxmlformats.org/drawingml/2006/main" noGrp="1"/>
          </p:cNvSpPr>
          <p:nvPr/>
        </p:nvSpPr>
        <p:spPr>
          <a:xfrm xmlns:a="http://schemas.openxmlformats.org/drawingml/2006/main">
            <a:off x="3686175"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Connect conduct to a suspect</a:t>
            </a:r>
          </a:p>
        </p:txBody>
      </p:sp>
      <p:sp>
        <p:nvSpPr>
          <p:cNvPr id="14" name="">
            <a:extLst xmlns:a="http://schemas.openxmlformats.org/drawingml/2006/main">
              <a:ext uri="{FF2B5EF4-FFF2-40B4-BE49-F238E27FC236}">
                <a16:creationId xmlns:a16="http://schemas.microsoft.com/office/drawing/2014/main" id="{1636FA17-0C17-4CE3-A0B0-6AB5B046BCF9}"/>
              </a:ext>
            </a:extLst>
          </p:cNvPr>
          <p:cNvSpPr>
            <a:spLocks xmlns:a="http://schemas.openxmlformats.org/drawingml/2006/main" noGrp="1"/>
          </p:cNvSpPr>
          <p:nvPr/>
        </p:nvSpPr>
        <p:spPr>
          <a:xfrm xmlns:a="http://schemas.openxmlformats.org/drawingml/2006/main">
            <a:off x="5886450"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5" name="">
            <a:extLst xmlns:a="http://schemas.openxmlformats.org/drawingml/2006/main">
              <a:ext uri="{FF2B5EF4-FFF2-40B4-BE49-F238E27FC236}">
                <a16:creationId xmlns:a16="http://schemas.microsoft.com/office/drawing/2014/main" id="{CC895215-33F9-4EC0-873F-716567ADE0E3}"/>
              </a:ext>
            </a:extLst>
          </p:cNvPr>
          <p:cNvSpPr>
            <a:spLocks xmlns:a="http://schemas.openxmlformats.org/drawingml/2006/main" noGrp="1"/>
          </p:cNvSpPr>
          <p:nvPr/>
        </p:nvSpPr>
        <p:spPr>
          <a:xfrm xmlns:a="http://schemas.openxmlformats.org/drawingml/2006/main">
            <a:off x="6305550" y="2171700"/>
            <a:ext cx="2352675" cy="18097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6" name="">
            <a:extLst xmlns:a="http://schemas.openxmlformats.org/drawingml/2006/main">
              <a:ext uri="{FF2B5EF4-FFF2-40B4-BE49-F238E27FC236}">
                <a16:creationId xmlns:a16="http://schemas.microsoft.com/office/drawing/2014/main" id="{FBFE2E84-C67C-434C-9F54-43FEB03746F6}"/>
              </a:ext>
            </a:extLst>
          </p:cNvPr>
          <p:cNvSpPr>
            <a:spLocks xmlns:a="http://schemas.openxmlformats.org/drawingml/2006/main" noGrp="1"/>
          </p:cNvSpPr>
          <p:nvPr/>
        </p:nvSpPr>
        <p:spPr>
          <a:xfrm xmlns:a="http://schemas.openxmlformats.org/drawingml/2006/main">
            <a:off x="6419850"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9A462F"/>
                </a:solidFill>
                <a:latin typeface="Aptos"/>
                <a:ea typeface="Aptos"/>
                <a:cs typeface="Aptos"/>
              </a:defRPr>
            </a:pPr>
            <a:r>
              <a:rPr sz="1200" b="1" i="0">
                <a:solidFill>
                  <a:srgbClr val="9A462F"/>
                </a:solidFill>
                <a:latin typeface="Aptos"/>
                <a:ea typeface="Aptos"/>
                <a:cs typeface="Aptos"/>
              </a:rPr>
              <a:t>CONVICT</a:t>
            </a:r>
          </a:p>
        </p:txBody>
      </p:sp>
      <p:sp>
        <p:nvSpPr>
          <p:cNvPr id="17" name="">
            <a:extLst xmlns:a="http://schemas.openxmlformats.org/drawingml/2006/main">
              <a:ext uri="{FF2B5EF4-FFF2-40B4-BE49-F238E27FC236}">
                <a16:creationId xmlns:a16="http://schemas.microsoft.com/office/drawing/2014/main" id="{F0F844F0-5465-4F6D-A03E-C4A2B80029D6}"/>
              </a:ext>
            </a:extLst>
          </p:cNvPr>
          <p:cNvSpPr>
            <a:spLocks xmlns:a="http://schemas.openxmlformats.org/drawingml/2006/main" noGrp="1"/>
          </p:cNvSpPr>
          <p:nvPr/>
        </p:nvSpPr>
        <p:spPr>
          <a:xfrm xmlns:a="http://schemas.openxmlformats.org/drawingml/2006/main">
            <a:off x="6457950"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Satisfy legal proof</a:t>
            </a:r>
          </a:p>
        </p:txBody>
      </p:sp>
      <p:sp>
        <p:nvSpPr>
          <p:cNvPr id="18" name="">
            <a:extLst xmlns:a="http://schemas.openxmlformats.org/drawingml/2006/main">
              <a:ext uri="{FF2B5EF4-FFF2-40B4-BE49-F238E27FC236}">
                <a16:creationId xmlns:a16="http://schemas.microsoft.com/office/drawing/2014/main" id="{767ABFD9-362F-49AC-AD51-B666707A52DC}"/>
              </a:ext>
            </a:extLst>
          </p:cNvPr>
          <p:cNvSpPr>
            <a:spLocks xmlns:a="http://schemas.openxmlformats.org/drawingml/2006/main" noGrp="1"/>
          </p:cNvSpPr>
          <p:nvPr/>
        </p:nvSpPr>
        <p:spPr>
          <a:xfrm xmlns:a="http://schemas.openxmlformats.org/drawingml/2006/main">
            <a:off x="8658225" y="2857500"/>
            <a:ext cx="419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2550" b="1" i="0">
                <a:solidFill>
                  <a:srgbClr val="B88424"/>
                </a:solidFill>
                <a:latin typeface="Aptos"/>
                <a:ea typeface="Aptos"/>
                <a:cs typeface="Aptos"/>
              </a:defRPr>
            </a:pPr>
            <a:r>
              <a:rPr sz="2550"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5768EE66-780A-4CAE-AA06-DCFF2B109524}"/>
              </a:ext>
            </a:extLst>
          </p:cNvPr>
          <p:cNvSpPr>
            <a:spLocks xmlns:a="http://schemas.openxmlformats.org/drawingml/2006/main" noGrp="1"/>
          </p:cNvSpPr>
          <p:nvPr/>
        </p:nvSpPr>
        <p:spPr>
          <a:xfrm xmlns:a="http://schemas.openxmlformats.org/drawingml/2006/main">
            <a:off x="9077325" y="2171700"/>
            <a:ext cx="2352675" cy="1809750"/>
          </a:xfrm>
          <a:prstGeom xmlns:a="http://schemas.openxmlformats.org/drawingml/2006/main" prst="rect">
            <a:avLst/>
          </a:prstGeom>
          <a:solidFill xmlns:a="http://schemas.openxmlformats.org/drawingml/2006/main">
            <a:srgbClr val="E9F1F5"/>
          </a:solidFill>
          <a:ln xmlns:a="http://schemas.openxmlformats.org/drawingml/2006/main" w="9525">
            <a:solidFill>
              <a:srgbClr val="CCD5D2"/>
            </a:solidFill>
            <a:prstDash val="solid"/>
          </a:ln>
        </p:spPr>
      </p:sp>
      <p:sp>
        <p:nvSpPr>
          <p:cNvPr id="20" name="">
            <a:extLst xmlns:a="http://schemas.openxmlformats.org/drawingml/2006/main">
              <a:ext uri="{FF2B5EF4-FFF2-40B4-BE49-F238E27FC236}">
                <a16:creationId xmlns:a16="http://schemas.microsoft.com/office/drawing/2014/main" id="{1E2D6651-28AA-41A2-9549-8CCD0AF3B85B}"/>
              </a:ext>
            </a:extLst>
          </p:cNvPr>
          <p:cNvSpPr>
            <a:spLocks xmlns:a="http://schemas.openxmlformats.org/drawingml/2006/main" noGrp="1"/>
          </p:cNvSpPr>
          <p:nvPr/>
        </p:nvSpPr>
        <p:spPr>
          <a:xfrm xmlns:a="http://schemas.openxmlformats.org/drawingml/2006/main">
            <a:off x="9191625" y="2400300"/>
            <a:ext cx="2124075"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00" b="1" i="0">
                <a:solidFill>
                  <a:srgbClr val="315F75"/>
                </a:solidFill>
                <a:latin typeface="Aptos"/>
                <a:ea typeface="Aptos"/>
                <a:cs typeface="Aptos"/>
              </a:defRPr>
            </a:pPr>
            <a:r>
              <a:rPr sz="1200" b="1" i="0">
                <a:solidFill>
                  <a:srgbClr val="315F75"/>
                </a:solidFill>
                <a:latin typeface="Aptos"/>
                <a:ea typeface="Aptos"/>
                <a:cs typeface="Aptos"/>
              </a:rPr>
              <a:t>IMPOSE</a:t>
            </a:r>
          </a:p>
        </p:txBody>
      </p:sp>
      <p:sp>
        <p:nvSpPr>
          <p:cNvPr id="21" name="">
            <a:extLst xmlns:a="http://schemas.openxmlformats.org/drawingml/2006/main">
              <a:ext uri="{FF2B5EF4-FFF2-40B4-BE49-F238E27FC236}">
                <a16:creationId xmlns:a16="http://schemas.microsoft.com/office/drawing/2014/main" id="{7CBC0655-2AF2-4925-A7FD-72CFE5D68B5D}"/>
              </a:ext>
            </a:extLst>
          </p:cNvPr>
          <p:cNvSpPr>
            <a:spLocks xmlns:a="http://schemas.openxmlformats.org/drawingml/2006/main" noGrp="1"/>
          </p:cNvSpPr>
          <p:nvPr/>
        </p:nvSpPr>
        <p:spPr>
          <a:xfrm xmlns:a="http://schemas.openxmlformats.org/drawingml/2006/main">
            <a:off x="9229725" y="2857500"/>
            <a:ext cx="2047875"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650" b="0" i="0">
                <a:solidFill>
                  <a:srgbClr val="17242D"/>
                </a:solidFill>
                <a:latin typeface="Aptos"/>
                <a:ea typeface="Aptos"/>
                <a:cs typeface="Aptos"/>
              </a:defRPr>
            </a:pPr>
            <a:r>
              <a:rPr sz="1650" b="0" i="0">
                <a:solidFill>
                  <a:srgbClr val="17242D"/>
                </a:solidFill>
                <a:latin typeface="Aptos"/>
                <a:ea typeface="Aptos"/>
                <a:cs typeface="Aptos"/>
              </a:rPr>
              <a:t>Apply and collect sanction</a:t>
            </a:r>
          </a:p>
        </p:txBody>
      </p:sp>
      <p:sp>
        <p:nvSpPr>
          <p:cNvPr id="22" name="">
            <a:extLst xmlns:a="http://schemas.openxmlformats.org/drawingml/2006/main">
              <a:ext uri="{FF2B5EF4-FFF2-40B4-BE49-F238E27FC236}">
                <a16:creationId xmlns:a16="http://schemas.microsoft.com/office/drawing/2014/main" id="{D83D2587-DAF9-4575-A024-C1167E430109}"/>
              </a:ext>
            </a:extLst>
          </p:cNvPr>
          <p:cNvSpPr>
            <a:spLocks xmlns:a="http://schemas.openxmlformats.org/drawingml/2006/main" noGrp="1"/>
          </p:cNvSpPr>
          <p:nvPr/>
        </p:nvSpPr>
        <p:spPr>
          <a:xfrm xmlns:a="http://schemas.openxmlformats.org/drawingml/2006/main">
            <a:off x="1200150" y="497205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A weak link can make a large statutory penalty mostly symbolic.</a:t>
            </a:r>
          </a:p>
        </p:txBody>
      </p:sp>
    </p:spTree>
    <p:extLst>
      <p:ext uri="{BB962C8B-B14F-4D97-AF65-F5344CB8AC3E}">
        <p14:creationId xmlns:p14="http://schemas.microsoft.com/office/powerpoint/2010/main" val="1773536219"/>
      </p:ext>
    </p:extLst>
  </p:cSld>
</p:sld>
</file>

<file path=ppt/slides/slide6.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FE311CC1-6EE8-4F78-A151-5ADF76AA7268}"/>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64958A3A-1B10-4DB0-8C47-C3CA3DA31E51}"/>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BF02DE12-9885-49E3-8B32-30A8A52F29A4}"/>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The efficient amount of crime is not necessarily zero</a:t>
            </a:r>
          </a:p>
        </p:txBody>
      </p:sp>
      <p:sp>
        <p:nvSpPr>
          <p:cNvPr id="4" name="">
            <a:extLst xmlns:a="http://schemas.openxmlformats.org/drawingml/2006/main">
              <a:ext uri="{FF2B5EF4-FFF2-40B4-BE49-F238E27FC236}">
                <a16:creationId xmlns:a16="http://schemas.microsoft.com/office/drawing/2014/main" id="{09098206-A601-4175-B58D-47EB9A14454D}"/>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9DB8551-189F-4F34-B130-50ADDB0EDC97}"/>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0F68D504-8AF5-4541-9D21-F55000DCC70D}"/>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6</a:t>
            </a:r>
          </a:p>
        </p:txBody>
      </p:sp>
      <p:sp>
        <p:nvSpPr>
          <p:cNvPr id="7" name="">
            <a:extLst xmlns:a="http://schemas.openxmlformats.org/drawingml/2006/main">
              <a:ext uri="{FF2B5EF4-FFF2-40B4-BE49-F238E27FC236}">
                <a16:creationId xmlns:a16="http://schemas.microsoft.com/office/drawing/2014/main" id="{A0AF2521-B3D5-40F9-A38B-F44CFB8A545A}"/>
              </a:ext>
            </a:extLst>
          </p:cNvPr>
          <p:cNvSpPr>
            <a:spLocks xmlns:a="http://schemas.openxmlformats.org/drawingml/2006/main" noGrp="1"/>
          </p:cNvSpPr>
          <p:nvPr/>
        </p:nvSpPr>
        <p:spPr>
          <a:xfrm xmlns:a="http://schemas.openxmlformats.org/drawingml/2006/main">
            <a:off x="1200150" y="2152650"/>
            <a:ext cx="979170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3150" b="1" i="0">
                <a:solidFill>
                  <a:srgbClr val="173F38"/>
                </a:solidFill>
                <a:latin typeface="Georgia"/>
                <a:ea typeface="Georgia"/>
                <a:cs typeface="Georgia"/>
              </a:defRPr>
            </a:pPr>
            <a:r>
              <a:rPr sz="3150" b="1" i="0">
                <a:solidFill>
                  <a:srgbClr val="173F38"/>
                </a:solidFill>
                <a:latin typeface="Georgia"/>
                <a:ea typeface="Georgia"/>
                <a:cs typeface="Georgia"/>
              </a:rPr>
              <a:t>Prevention should expand while the marginal harm avoided exceeds the marginal cost of enforcement and punishment.</a:t>
            </a:r>
          </a:p>
        </p:txBody>
      </p:sp>
      <p:sp>
        <p:nvSpPr>
          <p:cNvPr id="8" name="">
            <a:extLst xmlns:a="http://schemas.openxmlformats.org/drawingml/2006/main">
              <a:ext uri="{FF2B5EF4-FFF2-40B4-BE49-F238E27FC236}">
                <a16:creationId xmlns:a16="http://schemas.microsoft.com/office/drawing/2014/main" id="{FF1FD65F-1D42-457B-A46D-14E3F18985C4}"/>
              </a:ext>
            </a:extLst>
          </p:cNvPr>
          <p:cNvSpPr>
            <a:spLocks xmlns:a="http://schemas.openxmlformats.org/drawingml/2006/main" noGrp="1"/>
          </p:cNvSpPr>
          <p:nvPr/>
        </p:nvSpPr>
        <p:spPr>
          <a:xfrm xmlns:a="http://schemas.openxmlformats.org/drawingml/2006/main">
            <a:off x="1562100" y="4629150"/>
            <a:ext cx="90678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586A73"/>
                </a:solidFill>
                <a:latin typeface="Aptos"/>
                <a:ea typeface="Aptos"/>
                <a:cs typeface="Aptos"/>
              </a:defRPr>
            </a:pPr>
            <a:r>
              <a:rPr sz="1800" b="0" i="0">
                <a:solidFill>
                  <a:srgbClr val="586A73"/>
                </a:solidFill>
                <a:latin typeface="Aptos"/>
                <a:ea typeface="Aptos"/>
                <a:cs typeface="Aptos"/>
              </a:rPr>
              <a:t>Eliminating every offense could require surveillance, force, false convictions, and foregone lawful activity worth more than the remaining harm.</a:t>
            </a:r>
          </a:p>
        </p:txBody>
      </p:sp>
    </p:spTree>
    <p:extLst>
      <p:ext uri="{BB962C8B-B14F-4D97-AF65-F5344CB8AC3E}">
        <p14:creationId xmlns:p14="http://schemas.microsoft.com/office/powerpoint/2010/main" val="841763695"/>
      </p:ext>
    </p:extLst>
  </p:cSld>
</p:sld>
</file>

<file path=ppt/slides/slide7.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B9CF8F80-CF90-40F0-983C-914FED3BEA94}"/>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E45D486D-22B6-4126-8D33-3D3E43521C1F}"/>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E660C373-76D1-4003-B2AF-4E338B456A91}"/>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Externality is the organizing idea</a:t>
            </a:r>
          </a:p>
        </p:txBody>
      </p:sp>
      <p:sp>
        <p:nvSpPr>
          <p:cNvPr id="4" name="">
            <a:extLst xmlns:a="http://schemas.openxmlformats.org/drawingml/2006/main">
              <a:ext uri="{FF2B5EF4-FFF2-40B4-BE49-F238E27FC236}">
                <a16:creationId xmlns:a16="http://schemas.microsoft.com/office/drawing/2014/main" id="{5CC3672A-7FA6-4DF2-B7A9-12B2984176FB}"/>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A251C73C-2973-43C6-8535-9C75E4C334C4}"/>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AE0D0802-94E3-44B0-8190-43D094E88942}"/>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7</a:t>
            </a:r>
          </a:p>
        </p:txBody>
      </p:sp>
      <p:sp>
        <p:nvSpPr>
          <p:cNvPr id="7" name="">
            <a:extLst xmlns:a="http://schemas.openxmlformats.org/drawingml/2006/main">
              <a:ext uri="{FF2B5EF4-FFF2-40B4-BE49-F238E27FC236}">
                <a16:creationId xmlns:a16="http://schemas.microsoft.com/office/drawing/2014/main" id="{72631C02-2848-4576-9C7D-0FEB0CCBC4FC}"/>
              </a:ext>
            </a:extLst>
          </p:cNvPr>
          <p:cNvSpPr>
            <a:spLocks xmlns:a="http://schemas.openxmlformats.org/drawingml/2006/main" noGrp="1"/>
          </p:cNvSpPr>
          <p:nvPr/>
        </p:nvSpPr>
        <p:spPr>
          <a:xfrm xmlns:a="http://schemas.openxmlformats.org/drawingml/2006/main">
            <a:off x="1200150" y="2152650"/>
            <a:ext cx="9791700" cy="2133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3150" b="1" i="0">
                <a:solidFill>
                  <a:srgbClr val="173F38"/>
                </a:solidFill>
                <a:latin typeface="Georgia"/>
                <a:ea typeface="Georgia"/>
                <a:cs typeface="Georgia"/>
              </a:defRPr>
            </a:pPr>
            <a:r>
              <a:rPr sz="3150" b="1" i="0">
                <a:solidFill>
                  <a:srgbClr val="173F38"/>
                </a:solidFill>
                <a:latin typeface="Georgia"/>
                <a:ea typeface="Georgia"/>
                <a:cs typeface="Georgia"/>
              </a:rPr>
              <a:t>Crime imposes costs the offender does not fully bear: injury, fear, defensive expenditure, disruption, and enforcement.</a:t>
            </a:r>
          </a:p>
        </p:txBody>
      </p:sp>
      <p:sp>
        <p:nvSpPr>
          <p:cNvPr id="8" name="">
            <a:extLst xmlns:a="http://schemas.openxmlformats.org/drawingml/2006/main">
              <a:ext uri="{FF2B5EF4-FFF2-40B4-BE49-F238E27FC236}">
                <a16:creationId xmlns:a16="http://schemas.microsoft.com/office/drawing/2014/main" id="{708383B0-87D3-4EEB-AED4-7C418B23FB25}"/>
              </a:ext>
            </a:extLst>
          </p:cNvPr>
          <p:cNvSpPr>
            <a:spLocks xmlns:a="http://schemas.openxmlformats.org/drawingml/2006/main" noGrp="1"/>
          </p:cNvSpPr>
          <p:nvPr/>
        </p:nvSpPr>
        <p:spPr>
          <a:xfrm xmlns:a="http://schemas.openxmlformats.org/drawingml/2006/main">
            <a:off x="1562100" y="4629150"/>
            <a:ext cx="90678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586A73"/>
                </a:solidFill>
                <a:latin typeface="Aptos"/>
                <a:ea typeface="Aptos"/>
                <a:cs typeface="Aptos"/>
              </a:defRPr>
            </a:pPr>
            <a:r>
              <a:rPr sz="1800" b="0" i="0">
                <a:solidFill>
                  <a:srgbClr val="586A73"/>
                </a:solidFill>
                <a:latin typeface="Aptos"/>
                <a:ea typeface="Aptos"/>
                <a:cs typeface="Aptos"/>
              </a:rPr>
              <a:t>Sanctions and prevention attempt to internalize or reduce those costs while creating costs of their own.</a:t>
            </a:r>
          </a:p>
        </p:txBody>
      </p:sp>
    </p:spTree>
    <p:extLst>
      <p:ext uri="{BB962C8B-B14F-4D97-AF65-F5344CB8AC3E}">
        <p14:creationId xmlns:p14="http://schemas.microsoft.com/office/powerpoint/2010/main" val="1758963301"/>
      </p:ext>
    </p:extLst>
  </p:cSld>
</p:sld>
</file>

<file path=ppt/slides/slide8.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4C7157C1-8471-405C-A911-ACCF8814048C}"/>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078251BA-78BD-4263-89F7-03170D159232}"/>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51C98CB4-DECB-4DA6-A81B-ADA38BD3859C}"/>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Deterrence depends on responsiveness</a:t>
            </a:r>
          </a:p>
        </p:txBody>
      </p:sp>
      <p:sp>
        <p:nvSpPr>
          <p:cNvPr id="4" name="">
            <a:extLst xmlns:a="http://schemas.openxmlformats.org/drawingml/2006/main">
              <a:ext uri="{FF2B5EF4-FFF2-40B4-BE49-F238E27FC236}">
                <a16:creationId xmlns:a16="http://schemas.microsoft.com/office/drawing/2014/main" id="{735B1753-4862-4F45-AB46-AE90A036DE6C}"/>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039C875-A1C8-41DC-9159-80865AECE351}"/>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1BD5CF13-EEB2-418A-B294-19F2AA7E3BF5}"/>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8</a:t>
            </a:r>
          </a:p>
        </p:txBody>
      </p:sp>
      <p:sp>
        <p:nvSpPr>
          <p:cNvPr id="7" name="">
            <a:extLst xmlns:a="http://schemas.openxmlformats.org/drawingml/2006/main">
              <a:ext uri="{FF2B5EF4-FFF2-40B4-BE49-F238E27FC236}">
                <a16:creationId xmlns:a16="http://schemas.microsoft.com/office/drawing/2014/main" id="{D8DDFD43-52DD-4269-89D1-04CE2AF396C7}"/>
              </a:ext>
            </a:extLst>
          </p:cNvPr>
          <p:cNvSpPr>
            <a:spLocks xmlns:a="http://schemas.openxmlformats.org/drawingml/2006/main" noGrp="1"/>
          </p:cNvSpPr>
          <p:nvPr/>
        </p:nvSpPr>
        <p:spPr>
          <a:xfrm xmlns:a="http://schemas.openxmlformats.org/drawingml/2006/main">
            <a:off x="952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24594E"/>
                </a:solidFill>
                <a:latin typeface="Aptos"/>
                <a:ea typeface="Aptos"/>
                <a:cs typeface="Aptos"/>
              </a:defRPr>
            </a:pPr>
            <a:r>
              <a:rPr sz="1050" b="1" i="0">
                <a:solidFill>
                  <a:srgbClr val="24594E"/>
                </a:solidFill>
                <a:latin typeface="Aptos"/>
                <a:ea typeface="Aptos"/>
                <a:cs typeface="Aptos"/>
              </a:rPr>
              <a:t>LESS RESPONSIVE CONDUCT</a:t>
            </a:r>
          </a:p>
        </p:txBody>
      </p:sp>
      <p:sp>
        <p:nvSpPr>
          <p:cNvPr id="8" name="">
            <a:extLst xmlns:a="http://schemas.openxmlformats.org/drawingml/2006/main">
              <a:ext uri="{FF2B5EF4-FFF2-40B4-BE49-F238E27FC236}">
                <a16:creationId xmlns:a16="http://schemas.microsoft.com/office/drawing/2014/main" id="{922EC92B-8074-40A8-9D06-8AC750F4B25A}"/>
              </a:ext>
            </a:extLst>
          </p:cNvPr>
          <p:cNvSpPr>
            <a:spLocks xmlns:a="http://schemas.openxmlformats.org/drawingml/2006/main" noGrp="1"/>
          </p:cNvSpPr>
          <p:nvPr/>
        </p:nvSpPr>
        <p:spPr>
          <a:xfrm xmlns:a="http://schemas.openxmlformats.org/drawingml/2006/main">
            <a:off x="952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9" name="">
            <a:extLst xmlns:a="http://schemas.openxmlformats.org/drawingml/2006/main">
              <a:ext uri="{FF2B5EF4-FFF2-40B4-BE49-F238E27FC236}">
                <a16:creationId xmlns:a16="http://schemas.microsoft.com/office/drawing/2014/main" id="{5B0D1A90-D79A-41E0-9C77-266C987ADBC3}"/>
              </a:ext>
            </a:extLst>
          </p:cNvPr>
          <p:cNvSpPr>
            <a:spLocks xmlns:a="http://schemas.openxmlformats.org/drawingml/2006/main" noGrp="1"/>
          </p:cNvSpPr>
          <p:nvPr/>
        </p:nvSpPr>
        <p:spPr>
          <a:xfrm xmlns:a="http://schemas.openxmlformats.org/drawingml/2006/main">
            <a:off x="1276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Steeper response to expected sanction</a:t>
            </a:r>
          </a:p>
        </p:txBody>
      </p:sp>
      <p:sp>
        <p:nvSpPr>
          <p:cNvPr id="10" name="">
            <a:extLst xmlns:a="http://schemas.openxmlformats.org/drawingml/2006/main">
              <a:ext uri="{FF2B5EF4-FFF2-40B4-BE49-F238E27FC236}">
                <a16:creationId xmlns:a16="http://schemas.microsoft.com/office/drawing/2014/main" id="{AB421941-6D6D-4AB6-B929-C8D41C4467EF}"/>
              </a:ext>
            </a:extLst>
          </p:cNvPr>
          <p:cNvSpPr>
            <a:spLocks xmlns:a="http://schemas.openxmlformats.org/drawingml/2006/main" noGrp="1"/>
          </p:cNvSpPr>
          <p:nvPr/>
        </p:nvSpPr>
        <p:spPr>
          <a:xfrm xmlns:a="http://schemas.openxmlformats.org/drawingml/2006/main">
            <a:off x="952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3CC33D9B-17D4-40C7-BE90-3345FA377CCF}"/>
              </a:ext>
            </a:extLst>
          </p:cNvPr>
          <p:cNvSpPr>
            <a:spLocks xmlns:a="http://schemas.openxmlformats.org/drawingml/2006/main" noGrp="1"/>
          </p:cNvSpPr>
          <p:nvPr/>
        </p:nvSpPr>
        <p:spPr>
          <a:xfrm xmlns:a="http://schemas.openxmlformats.org/drawingml/2006/main">
            <a:off x="1276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Impulsive or highly valued offense</a:t>
            </a:r>
          </a:p>
        </p:txBody>
      </p:sp>
      <p:sp>
        <p:nvSpPr>
          <p:cNvPr id="12" name="">
            <a:extLst xmlns:a="http://schemas.openxmlformats.org/drawingml/2006/main">
              <a:ext uri="{FF2B5EF4-FFF2-40B4-BE49-F238E27FC236}">
                <a16:creationId xmlns:a16="http://schemas.microsoft.com/office/drawing/2014/main" id="{88CB58A1-C7B5-4458-B09A-0955F4C79CC3}"/>
              </a:ext>
            </a:extLst>
          </p:cNvPr>
          <p:cNvSpPr>
            <a:spLocks xmlns:a="http://schemas.openxmlformats.org/drawingml/2006/main" noGrp="1"/>
          </p:cNvSpPr>
          <p:nvPr/>
        </p:nvSpPr>
        <p:spPr>
          <a:xfrm xmlns:a="http://schemas.openxmlformats.org/drawingml/2006/main">
            <a:off x="952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9A462F"/>
                </a:solidFill>
                <a:latin typeface="Aptos"/>
                <a:ea typeface="Aptos"/>
                <a:cs typeface="Aptos"/>
              </a:defRPr>
            </a:pPr>
            <a:r>
              <a:rPr sz="1725" b="1" i="0">
                <a:solidFill>
                  <a:srgbClr val="9A462F"/>
                </a:solidFill>
                <a:latin typeface="Aptos"/>
                <a:ea typeface="Aptos"/>
                <a:cs typeface="Aptos"/>
              </a:rPr>
              <a:t>•</a:t>
            </a:r>
          </a:p>
        </p:txBody>
      </p:sp>
      <p:sp>
        <p:nvSpPr>
          <p:cNvPr id="13" name="">
            <a:extLst xmlns:a="http://schemas.openxmlformats.org/drawingml/2006/main">
              <a:ext uri="{FF2B5EF4-FFF2-40B4-BE49-F238E27FC236}">
                <a16:creationId xmlns:a16="http://schemas.microsoft.com/office/drawing/2014/main" id="{991B2114-75E6-4520-AD2D-DE0B88526336}"/>
              </a:ext>
            </a:extLst>
          </p:cNvPr>
          <p:cNvSpPr>
            <a:spLocks xmlns:a="http://schemas.openxmlformats.org/drawingml/2006/main" noGrp="1"/>
          </p:cNvSpPr>
          <p:nvPr/>
        </p:nvSpPr>
        <p:spPr>
          <a:xfrm xmlns:a="http://schemas.openxmlformats.org/drawingml/2006/main">
            <a:off x="1276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79365"/>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Large enforcement change yields smaller behavior change</a:t>
            </a:r>
          </a:p>
        </p:txBody>
      </p:sp>
      <p:sp>
        <p:nvSpPr>
          <p:cNvPr id="14" name="">
            <a:extLst xmlns:a="http://schemas.openxmlformats.org/drawingml/2006/main">
              <a:ext uri="{FF2B5EF4-FFF2-40B4-BE49-F238E27FC236}">
                <a16:creationId xmlns:a16="http://schemas.microsoft.com/office/drawing/2014/main" id="{5EE9E358-71B7-4618-A4C9-1FB49C22D7B6}"/>
              </a:ext>
            </a:extLst>
          </p:cNvPr>
          <p:cNvSpPr>
            <a:spLocks xmlns:a="http://schemas.openxmlformats.org/drawingml/2006/main" noGrp="1"/>
          </p:cNvSpPr>
          <p:nvPr/>
        </p:nvSpPr>
        <p:spPr>
          <a:xfrm xmlns:a="http://schemas.openxmlformats.org/drawingml/2006/main">
            <a:off x="6096000" y="1676400"/>
            <a:ext cx="9525" cy="3409950"/>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77A824EB-FF7E-4913-B2E9-B13F5B539CB5}"/>
              </a:ext>
            </a:extLst>
          </p:cNvPr>
          <p:cNvSpPr>
            <a:spLocks xmlns:a="http://schemas.openxmlformats.org/drawingml/2006/main" noGrp="1"/>
          </p:cNvSpPr>
          <p:nvPr/>
        </p:nvSpPr>
        <p:spPr>
          <a:xfrm xmlns:a="http://schemas.openxmlformats.org/drawingml/2006/main">
            <a:off x="6667500" y="1657350"/>
            <a:ext cx="45720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MORE RESPONSIVE CONDUCT</a:t>
            </a:r>
          </a:p>
        </p:txBody>
      </p:sp>
      <p:sp>
        <p:nvSpPr>
          <p:cNvPr id="16" name="">
            <a:extLst xmlns:a="http://schemas.openxmlformats.org/drawingml/2006/main">
              <a:ext uri="{FF2B5EF4-FFF2-40B4-BE49-F238E27FC236}">
                <a16:creationId xmlns:a16="http://schemas.microsoft.com/office/drawing/2014/main" id="{C5E68C76-97FC-4FE0-93AD-9293E35B60DD}"/>
              </a:ext>
            </a:extLst>
          </p:cNvPr>
          <p:cNvSpPr>
            <a:spLocks xmlns:a="http://schemas.openxmlformats.org/drawingml/2006/main" noGrp="1"/>
          </p:cNvSpPr>
          <p:nvPr/>
        </p:nvSpPr>
        <p:spPr>
          <a:xfrm xmlns:a="http://schemas.openxmlformats.org/drawingml/2006/main">
            <a:off x="6667500" y="21050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7" name="">
            <a:extLst xmlns:a="http://schemas.openxmlformats.org/drawingml/2006/main">
              <a:ext uri="{FF2B5EF4-FFF2-40B4-BE49-F238E27FC236}">
                <a16:creationId xmlns:a16="http://schemas.microsoft.com/office/drawing/2014/main" id="{AC995BB7-6025-4813-93B3-7E8ED9DDC7A3}"/>
              </a:ext>
            </a:extLst>
          </p:cNvPr>
          <p:cNvSpPr>
            <a:spLocks xmlns:a="http://schemas.openxmlformats.org/drawingml/2006/main" noGrp="1"/>
          </p:cNvSpPr>
          <p:nvPr/>
        </p:nvSpPr>
        <p:spPr>
          <a:xfrm xmlns:a="http://schemas.openxmlformats.org/drawingml/2006/main">
            <a:off x="6991350" y="21145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Flatter response to expected sanction</a:t>
            </a:r>
          </a:p>
        </p:txBody>
      </p:sp>
      <p:sp>
        <p:nvSpPr>
          <p:cNvPr id="18" name="">
            <a:extLst xmlns:a="http://schemas.openxmlformats.org/drawingml/2006/main">
              <a:ext uri="{FF2B5EF4-FFF2-40B4-BE49-F238E27FC236}">
                <a16:creationId xmlns:a16="http://schemas.microsoft.com/office/drawing/2014/main" id="{C3338371-F5A4-4747-9878-B2B744B85D6B}"/>
              </a:ext>
            </a:extLst>
          </p:cNvPr>
          <p:cNvSpPr>
            <a:spLocks xmlns:a="http://schemas.openxmlformats.org/drawingml/2006/main" noGrp="1"/>
          </p:cNvSpPr>
          <p:nvPr/>
        </p:nvSpPr>
        <p:spPr>
          <a:xfrm xmlns:a="http://schemas.openxmlformats.org/drawingml/2006/main">
            <a:off x="6667500" y="26384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95BC2F31-D70E-43B5-A310-F612A392F005}"/>
              </a:ext>
            </a:extLst>
          </p:cNvPr>
          <p:cNvSpPr>
            <a:spLocks xmlns:a="http://schemas.openxmlformats.org/drawingml/2006/main" noGrp="1"/>
          </p:cNvSpPr>
          <p:nvPr/>
        </p:nvSpPr>
        <p:spPr>
          <a:xfrm xmlns:a="http://schemas.openxmlformats.org/drawingml/2006/main">
            <a:off x="6991350" y="26479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Many substitutes or timing choices</a:t>
            </a:r>
          </a:p>
        </p:txBody>
      </p:sp>
      <p:sp>
        <p:nvSpPr>
          <p:cNvPr id="20" name="">
            <a:extLst xmlns:a="http://schemas.openxmlformats.org/drawingml/2006/main">
              <a:ext uri="{FF2B5EF4-FFF2-40B4-BE49-F238E27FC236}">
                <a16:creationId xmlns:a16="http://schemas.microsoft.com/office/drawing/2014/main" id="{2D71AAA0-07B3-4209-AA71-DFF9FCD05133}"/>
              </a:ext>
            </a:extLst>
          </p:cNvPr>
          <p:cNvSpPr>
            <a:spLocks xmlns:a="http://schemas.openxmlformats.org/drawingml/2006/main" noGrp="1"/>
          </p:cNvSpPr>
          <p:nvPr/>
        </p:nvSpPr>
        <p:spPr>
          <a:xfrm xmlns:a="http://schemas.openxmlformats.org/drawingml/2006/main">
            <a:off x="6667500" y="3171825"/>
            <a:ext cx="228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725" b="1" i="0">
                <a:solidFill>
                  <a:srgbClr val="B88424"/>
                </a:solidFill>
                <a:latin typeface="Aptos"/>
                <a:ea typeface="Aptos"/>
                <a:cs typeface="Aptos"/>
              </a:defRPr>
            </a:pPr>
            <a:r>
              <a:rPr sz="1725" b="1" i="0">
                <a:solidFill>
                  <a:srgbClr val="B88424"/>
                </a:solidFill>
                <a:latin typeface="Aptos"/>
                <a:ea typeface="Aptos"/>
                <a:cs typeface="Aptos"/>
              </a:rPr>
              <a:t>•</a:t>
            </a:r>
          </a:p>
        </p:txBody>
      </p:sp>
      <p:sp>
        <p:nvSpPr>
          <p:cNvPr id="21" name="">
            <a:extLst xmlns:a="http://schemas.openxmlformats.org/drawingml/2006/main">
              <a:ext uri="{FF2B5EF4-FFF2-40B4-BE49-F238E27FC236}">
                <a16:creationId xmlns:a16="http://schemas.microsoft.com/office/drawing/2014/main" id="{D9D81C15-E51E-4ACC-A0E4-6259F707065A}"/>
              </a:ext>
            </a:extLst>
          </p:cNvPr>
          <p:cNvSpPr>
            <a:spLocks xmlns:a="http://schemas.openxmlformats.org/drawingml/2006/main" noGrp="1"/>
          </p:cNvSpPr>
          <p:nvPr/>
        </p:nvSpPr>
        <p:spPr>
          <a:xfrm xmlns:a="http://schemas.openxmlformats.org/drawingml/2006/main">
            <a:off x="6991350" y="3181350"/>
            <a:ext cx="42481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1867"/>
          </a:bodyPr>
          <a:lstStyle xmlns:a="http://schemas.openxmlformats.org/drawingml/2006/main"/>
          <a:p xmlns:a="http://schemas.openxmlformats.org/drawingml/2006/main">
            <a:pPr algn="l">
              <a:lnSpc>
                <a:spcPct val="105000"/>
              </a:lnSpc>
              <a:buNone/>
              <a:defRPr sz="1725" b="0" i="0">
                <a:solidFill>
                  <a:srgbClr val="17242D"/>
                </a:solidFill>
                <a:latin typeface="Aptos"/>
                <a:ea typeface="Aptos"/>
                <a:cs typeface="Aptos"/>
              </a:defRPr>
            </a:pPr>
            <a:r>
              <a:rPr sz="1725" b="0" i="0">
                <a:solidFill>
                  <a:srgbClr val="17242D"/>
                </a:solidFill>
                <a:latin typeface="Aptos"/>
                <a:ea typeface="Aptos"/>
                <a:cs typeface="Aptos"/>
              </a:rPr>
              <a:t>Small incentive change yields larger behavior change</a:t>
            </a:r>
          </a:p>
        </p:txBody>
      </p:sp>
      <p:sp>
        <p:nvSpPr>
          <p:cNvPr id="22" name="">
            <a:extLst xmlns:a="http://schemas.openxmlformats.org/drawingml/2006/main">
              <a:ext uri="{FF2B5EF4-FFF2-40B4-BE49-F238E27FC236}">
                <a16:creationId xmlns:a16="http://schemas.microsoft.com/office/drawing/2014/main" id="{AEEEF46C-4C0C-4650-9BA2-9334A55BA59F}"/>
              </a:ext>
            </a:extLst>
          </p:cNvPr>
          <p:cNvSpPr>
            <a:spLocks xmlns:a="http://schemas.openxmlformats.org/drawingml/2006/main" noGrp="1"/>
          </p:cNvSpPr>
          <p:nvPr/>
        </p:nvSpPr>
        <p:spPr>
          <a:xfrm xmlns:a="http://schemas.openxmlformats.org/drawingml/2006/main">
            <a:off x="1200150" y="54102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Elasticity predicts how much conduct changes when expected cost changes.</a:t>
            </a:r>
          </a:p>
        </p:txBody>
      </p:sp>
    </p:spTree>
    <p:extLst>
      <p:ext uri="{BB962C8B-B14F-4D97-AF65-F5344CB8AC3E}">
        <p14:creationId xmlns:p14="http://schemas.microsoft.com/office/powerpoint/2010/main" val="1879052885"/>
      </p:ext>
    </p:extLst>
  </p:cSld>
</p:sld>
</file>

<file path=ppt/slides/slide9.xml><?xml version="1.0" encoding="utf-8"?>
<p:sld xmlns:p="http://schemas.openxmlformats.org/presentationml/2006/main">
  <p:cSld>
    <p:bg>
      <p:bgPr>
        <a:solidFill xmlns:a="http://schemas.openxmlformats.org/drawingml/2006/main">
          <a:srgbClr val="FBFCFA"/>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ED35B3C4-CD92-4C75-94F6-A51D20750A38}"/>
              </a:ext>
            </a:extLst>
          </p:cNvPr>
          <p:cNvSpPr>
            <a:spLocks xmlns:a="http://schemas.openxmlformats.org/drawingml/2006/main" noGrp="1"/>
          </p:cNvSpPr>
          <p:nvPr/>
        </p:nvSpPr>
        <p:spPr>
          <a:xfrm xmlns:a="http://schemas.openxmlformats.org/drawingml/2006/main">
            <a:off x="514350" y="400050"/>
            <a:ext cx="685800" cy="57150"/>
          </a:xfrm>
          <a:prstGeom xmlns:a="http://schemas.openxmlformats.org/drawingml/2006/main" prst="rect">
            <a:avLst/>
          </a:prstGeom>
          <a:solidFill xmlns:a="http://schemas.openxmlformats.org/drawingml/2006/main">
            <a:srgbClr val="9A462F"/>
          </a:solidFill>
          <a:ln xmlns:a="http://schemas.openxmlformats.org/drawingml/2006/main" w="0">
            <a:noFill/>
            <a:prstDash val="solid"/>
          </a:ln>
        </p:spPr>
      </p:sp>
      <p:sp>
        <p:nvSpPr>
          <p:cNvPr id="2" name="">
            <a:extLst xmlns:a="http://schemas.openxmlformats.org/drawingml/2006/main">
              <a:ext uri="{FF2B5EF4-FFF2-40B4-BE49-F238E27FC236}">
                <a16:creationId xmlns:a16="http://schemas.microsoft.com/office/drawing/2014/main" id="{078ADB70-0A43-48D8-832C-DE6B3A964866}"/>
              </a:ext>
            </a:extLst>
          </p:cNvPr>
          <p:cNvSpPr>
            <a:spLocks xmlns:a="http://schemas.openxmlformats.org/drawingml/2006/main" noGrp="1"/>
          </p:cNvSpPr>
          <p:nvPr/>
        </p:nvSpPr>
        <p:spPr>
          <a:xfrm xmlns:a="http://schemas.openxmlformats.org/drawingml/2006/main">
            <a:off x="1390650" y="304800"/>
            <a:ext cx="16192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1050" b="1" i="0">
                <a:solidFill>
                  <a:srgbClr val="9A462F"/>
                </a:solidFill>
                <a:latin typeface="Aptos"/>
                <a:ea typeface="Aptos"/>
                <a:cs typeface="Aptos"/>
              </a:defRPr>
            </a:pPr>
            <a:r>
              <a:rPr sz="1050" b="1" i="0">
                <a:solidFill>
                  <a:srgbClr val="9A462F"/>
                </a:solidFill>
                <a:latin typeface="Aptos"/>
                <a:ea typeface="Aptos"/>
                <a:cs typeface="Aptos"/>
              </a:rPr>
              <a:t>CHAPTER 11</a:t>
            </a:r>
          </a:p>
        </p:txBody>
      </p:sp>
      <p:sp>
        <p:nvSpPr>
          <p:cNvPr id="3" name="">
            <a:extLst xmlns:a="http://schemas.openxmlformats.org/drawingml/2006/main">
              <a:ext uri="{FF2B5EF4-FFF2-40B4-BE49-F238E27FC236}">
                <a16:creationId xmlns:a16="http://schemas.microsoft.com/office/drawing/2014/main" id="{7FF5E2AF-2FA7-48F8-952D-14552583C523}"/>
              </a:ext>
            </a:extLst>
          </p:cNvPr>
          <p:cNvSpPr>
            <a:spLocks xmlns:a="http://schemas.openxmlformats.org/drawingml/2006/main" noGrp="1"/>
          </p:cNvSpPr>
          <p:nvPr/>
        </p:nvSpPr>
        <p:spPr>
          <a:xfrm xmlns:a="http://schemas.openxmlformats.org/drawingml/2006/main">
            <a:off x="609600" y="685800"/>
            <a:ext cx="109728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7261"/>
          </a:bodyPr>
          <a:lstStyle xmlns:a="http://schemas.openxmlformats.org/drawingml/2006/main"/>
          <a:p xmlns:a="http://schemas.openxmlformats.org/drawingml/2006/main">
            <a:pPr algn="l">
              <a:lnSpc>
                <a:spcPct val="105000"/>
              </a:lnSpc>
              <a:buNone/>
              <a:defRPr sz="3000" b="1" i="0">
                <a:solidFill>
                  <a:srgbClr val="17242D"/>
                </a:solidFill>
                <a:latin typeface="Georgia"/>
                <a:ea typeface="Georgia"/>
                <a:cs typeface="Georgia"/>
              </a:defRPr>
            </a:pPr>
            <a:r>
              <a:rPr sz="3000" b="1" i="0">
                <a:solidFill>
                  <a:srgbClr val="17242D"/>
                </a:solidFill>
                <a:latin typeface="Georgia"/>
                <a:ea typeface="Georgia"/>
                <a:cs typeface="Georgia"/>
              </a:rPr>
              <a:t>Marginal deterrence preserves incentives among offenses</a:t>
            </a:r>
          </a:p>
        </p:txBody>
      </p:sp>
      <p:sp>
        <p:nvSpPr>
          <p:cNvPr id="4" name="">
            <a:extLst xmlns:a="http://schemas.openxmlformats.org/drawingml/2006/main">
              <a:ext uri="{FF2B5EF4-FFF2-40B4-BE49-F238E27FC236}">
                <a16:creationId xmlns:a16="http://schemas.microsoft.com/office/drawing/2014/main" id="{A44B6859-B4E4-4F30-9A2C-0239A57A1999}"/>
              </a:ext>
            </a:extLst>
          </p:cNvPr>
          <p:cNvSpPr>
            <a:spLocks xmlns:a="http://schemas.openxmlformats.org/drawingml/2006/main" noGrp="1"/>
          </p:cNvSpPr>
          <p:nvPr/>
        </p:nvSpPr>
        <p:spPr>
          <a:xfrm xmlns:a="http://schemas.openxmlformats.org/drawingml/2006/main">
            <a:off x="609600" y="6419850"/>
            <a:ext cx="10972800" cy="9525"/>
          </a:xfrm>
          <a:prstGeom xmlns:a="http://schemas.openxmlformats.org/drawingml/2006/main" prst="rect">
            <a:avLst/>
          </a:prstGeom>
          <a:solidFill xmlns:a="http://schemas.openxmlformats.org/drawingml/2006/main">
            <a:srgbClr val="CCD5D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8A39D14E-E7DB-440E-B68F-06DAC93FF10E}"/>
              </a:ext>
            </a:extLst>
          </p:cNvPr>
          <p:cNvSpPr>
            <a:spLocks xmlns:a="http://schemas.openxmlformats.org/drawingml/2006/main" noGrp="1"/>
          </p:cNvSpPr>
          <p:nvPr/>
        </p:nvSpPr>
        <p:spPr>
          <a:xfrm xmlns:a="http://schemas.openxmlformats.org/drawingml/2006/main">
            <a:off x="609600" y="6515100"/>
            <a:ext cx="28575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lnSpc>
                <a:spcPct val="105000"/>
              </a:lnSpc>
              <a:buNone/>
              <a:defRPr sz="825" b="1" i="0">
                <a:solidFill>
                  <a:srgbClr val="586A73"/>
                </a:solidFill>
                <a:latin typeface="Aptos"/>
                <a:ea typeface="Aptos"/>
                <a:cs typeface="Aptos"/>
              </a:defRPr>
            </a:pPr>
            <a:r>
              <a:rPr sz="825" b="1" i="0">
                <a:solidFill>
                  <a:srgbClr val="586A73"/>
                </a:solidFill>
                <a:latin typeface="Aptos"/>
                <a:ea typeface="Aptos"/>
                <a:cs typeface="Aptos"/>
              </a:rPr>
              <a:t>RULES, RIGHTS, AND RUNTIMES</a:t>
            </a:r>
          </a:p>
        </p:txBody>
      </p:sp>
      <p:sp>
        <p:nvSpPr>
          <p:cNvPr id="6" name="">
            <a:extLst xmlns:a="http://schemas.openxmlformats.org/drawingml/2006/main">
              <a:ext uri="{FF2B5EF4-FFF2-40B4-BE49-F238E27FC236}">
                <a16:creationId xmlns:a16="http://schemas.microsoft.com/office/drawing/2014/main" id="{82F5C379-6B56-4F0E-9011-D1E92958200A}"/>
              </a:ext>
            </a:extLst>
          </p:cNvPr>
          <p:cNvSpPr>
            <a:spLocks xmlns:a="http://schemas.openxmlformats.org/drawingml/2006/main" noGrp="1"/>
          </p:cNvSpPr>
          <p:nvPr/>
        </p:nvSpPr>
        <p:spPr>
          <a:xfrm xmlns:a="http://schemas.openxmlformats.org/drawingml/2006/main">
            <a:off x="11049000" y="6496050"/>
            <a:ext cx="5334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lnSpc>
                <a:spcPct val="105000"/>
              </a:lnSpc>
              <a:buNone/>
              <a:defRPr sz="825" b="0" i="0">
                <a:solidFill>
                  <a:srgbClr val="586A73"/>
                </a:solidFill>
                <a:latin typeface="Aptos"/>
                <a:ea typeface="Aptos"/>
                <a:cs typeface="Aptos"/>
              </a:defRPr>
            </a:pPr>
            <a:r>
              <a:rPr sz="825" b="0" i="0">
                <a:solidFill>
                  <a:srgbClr val="586A73"/>
                </a:solidFill>
                <a:latin typeface="Aptos"/>
                <a:ea typeface="Aptos"/>
                <a:cs typeface="Aptos"/>
              </a:rPr>
              <a:t>9</a:t>
            </a:r>
          </a:p>
        </p:txBody>
      </p:sp>
      <p:sp>
        <p:nvSpPr>
          <p:cNvPr id="7" name="">
            <a:extLst xmlns:a="http://schemas.openxmlformats.org/drawingml/2006/main">
              <a:ext uri="{FF2B5EF4-FFF2-40B4-BE49-F238E27FC236}">
                <a16:creationId xmlns:a16="http://schemas.microsoft.com/office/drawing/2014/main" id="{BF842AD1-AB41-4619-A92D-7826638BFCC5}"/>
              </a:ext>
            </a:extLst>
          </p:cNvPr>
          <p:cNvSpPr>
            <a:spLocks xmlns:a="http://schemas.openxmlformats.org/drawingml/2006/main" noGrp="1"/>
          </p:cNvSpPr>
          <p:nvPr/>
        </p:nvSpPr>
        <p:spPr>
          <a:xfrm xmlns:a="http://schemas.openxmlformats.org/drawingml/2006/main">
            <a:off x="6667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24594E"/>
                </a:solidFill>
                <a:latin typeface="Aptos"/>
                <a:ea typeface="Aptos"/>
                <a:cs typeface="Aptos"/>
              </a:defRPr>
            </a:pPr>
            <a:r>
              <a:rPr sz="1275" b="1" i="0">
                <a:solidFill>
                  <a:srgbClr val="24594E"/>
                </a:solidFill>
                <a:latin typeface="Aptos"/>
                <a:ea typeface="Aptos"/>
                <a:cs typeface="Aptos"/>
              </a:rPr>
              <a:t>LESSER OFFENSE</a:t>
            </a:r>
          </a:p>
        </p:txBody>
      </p:sp>
      <p:sp>
        <p:nvSpPr>
          <p:cNvPr id="8" name="">
            <a:extLst xmlns:a="http://schemas.openxmlformats.org/drawingml/2006/main">
              <a:ext uri="{FF2B5EF4-FFF2-40B4-BE49-F238E27FC236}">
                <a16:creationId xmlns:a16="http://schemas.microsoft.com/office/drawing/2014/main" id="{3ADFC69A-B1A1-4503-868F-A96F98A13C49}"/>
              </a:ext>
            </a:extLst>
          </p:cNvPr>
          <p:cNvSpPr>
            <a:spLocks xmlns:a="http://schemas.openxmlformats.org/drawingml/2006/main" noGrp="1"/>
          </p:cNvSpPr>
          <p:nvPr/>
        </p:nvSpPr>
        <p:spPr>
          <a:xfrm xmlns:a="http://schemas.openxmlformats.org/drawingml/2006/main">
            <a:off x="666750" y="2228850"/>
            <a:ext cx="3302000" cy="2609850"/>
          </a:xfrm>
          <a:prstGeom xmlns:a="http://schemas.openxmlformats.org/drawingml/2006/main" prst="rect">
            <a:avLst/>
          </a:prstGeom>
          <a:solidFill xmlns:a="http://schemas.openxmlformats.org/drawingml/2006/main">
            <a:srgbClr val="E8F1ED"/>
          </a:solidFill>
          <a:ln xmlns:a="http://schemas.openxmlformats.org/drawingml/2006/main" w="9525">
            <a:solidFill>
              <a:srgbClr val="CCD5D2"/>
            </a:solidFill>
            <a:prstDash val="solid"/>
          </a:ln>
        </p:spPr>
      </p:sp>
      <p:sp>
        <p:nvSpPr>
          <p:cNvPr id="9" name="">
            <a:extLst xmlns:a="http://schemas.openxmlformats.org/drawingml/2006/main">
              <a:ext uri="{FF2B5EF4-FFF2-40B4-BE49-F238E27FC236}">
                <a16:creationId xmlns:a16="http://schemas.microsoft.com/office/drawing/2014/main" id="{D7E17021-0223-43F9-977D-5B77E231706E}"/>
              </a:ext>
            </a:extLst>
          </p:cNvPr>
          <p:cNvSpPr>
            <a:spLocks xmlns:a="http://schemas.openxmlformats.org/drawingml/2006/main" noGrp="1"/>
          </p:cNvSpPr>
          <p:nvPr/>
        </p:nvSpPr>
        <p:spPr>
          <a:xfrm xmlns:a="http://schemas.openxmlformats.org/drawingml/2006/main">
            <a:off x="8572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Receives a lower expected sanction</a:t>
            </a:r>
          </a:p>
        </p:txBody>
      </p:sp>
      <p:sp>
        <p:nvSpPr>
          <p:cNvPr id="10" name="">
            <a:extLst xmlns:a="http://schemas.openxmlformats.org/drawingml/2006/main">
              <a:ext uri="{FF2B5EF4-FFF2-40B4-BE49-F238E27FC236}">
                <a16:creationId xmlns:a16="http://schemas.microsoft.com/office/drawing/2014/main" id="{7841B473-ACCC-4748-9023-858B04B75041}"/>
              </a:ext>
            </a:extLst>
          </p:cNvPr>
          <p:cNvSpPr>
            <a:spLocks xmlns:a="http://schemas.openxmlformats.org/drawingml/2006/main" noGrp="1"/>
          </p:cNvSpPr>
          <p:nvPr/>
        </p:nvSpPr>
        <p:spPr>
          <a:xfrm xmlns:a="http://schemas.openxmlformats.org/drawingml/2006/main">
            <a:off x="444500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9A462F"/>
                </a:solidFill>
                <a:latin typeface="Aptos"/>
                <a:ea typeface="Aptos"/>
                <a:cs typeface="Aptos"/>
              </a:defRPr>
            </a:pPr>
            <a:r>
              <a:rPr sz="1275" b="1" i="0">
                <a:solidFill>
                  <a:srgbClr val="9A462F"/>
                </a:solidFill>
                <a:latin typeface="Aptos"/>
                <a:ea typeface="Aptos"/>
                <a:cs typeface="Aptos"/>
              </a:rPr>
              <a:t>GREATER OFFENSE</a:t>
            </a:r>
          </a:p>
        </p:txBody>
      </p:sp>
      <p:sp>
        <p:nvSpPr>
          <p:cNvPr id="11" name="">
            <a:extLst xmlns:a="http://schemas.openxmlformats.org/drawingml/2006/main">
              <a:ext uri="{FF2B5EF4-FFF2-40B4-BE49-F238E27FC236}">
                <a16:creationId xmlns:a16="http://schemas.microsoft.com/office/drawing/2014/main" id="{E0549703-D3BB-4291-B954-AFD7BD676D57}"/>
              </a:ext>
            </a:extLst>
          </p:cNvPr>
          <p:cNvSpPr>
            <a:spLocks xmlns:a="http://schemas.openxmlformats.org/drawingml/2006/main" noGrp="1"/>
          </p:cNvSpPr>
          <p:nvPr/>
        </p:nvSpPr>
        <p:spPr>
          <a:xfrm xmlns:a="http://schemas.openxmlformats.org/drawingml/2006/main">
            <a:off x="4445000" y="2228850"/>
            <a:ext cx="3302000" cy="2609850"/>
          </a:xfrm>
          <a:prstGeom xmlns:a="http://schemas.openxmlformats.org/drawingml/2006/main" prst="rect">
            <a:avLst/>
          </a:prstGeom>
          <a:solidFill xmlns:a="http://schemas.openxmlformats.org/drawingml/2006/main">
            <a:srgbClr val="F5EAE6"/>
          </a:solidFill>
          <a:ln xmlns:a="http://schemas.openxmlformats.org/drawingml/2006/main" w="9525">
            <a:solidFill>
              <a:srgbClr val="CCD5D2"/>
            </a:solidFill>
            <a:prstDash val="solid"/>
          </a:ln>
        </p:spPr>
      </p:sp>
      <p:sp>
        <p:nvSpPr>
          <p:cNvPr id="12" name="">
            <a:extLst xmlns:a="http://schemas.openxmlformats.org/drawingml/2006/main">
              <a:ext uri="{FF2B5EF4-FFF2-40B4-BE49-F238E27FC236}">
                <a16:creationId xmlns:a16="http://schemas.microsoft.com/office/drawing/2014/main" id="{0F7CE232-C3C7-469E-A089-6C71797740E1}"/>
              </a:ext>
            </a:extLst>
          </p:cNvPr>
          <p:cNvSpPr>
            <a:spLocks xmlns:a="http://schemas.openxmlformats.org/drawingml/2006/main" noGrp="1"/>
          </p:cNvSpPr>
          <p:nvPr/>
        </p:nvSpPr>
        <p:spPr>
          <a:xfrm xmlns:a="http://schemas.openxmlformats.org/drawingml/2006/main">
            <a:off x="463550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Receives a higher expected sanction</a:t>
            </a:r>
          </a:p>
        </p:txBody>
      </p:sp>
      <p:sp>
        <p:nvSpPr>
          <p:cNvPr id="13" name="">
            <a:extLst xmlns:a="http://schemas.openxmlformats.org/drawingml/2006/main">
              <a:ext uri="{FF2B5EF4-FFF2-40B4-BE49-F238E27FC236}">
                <a16:creationId xmlns:a16="http://schemas.microsoft.com/office/drawing/2014/main" id="{C49B50D1-FCD0-430A-A3EC-FB268D671B5A}"/>
              </a:ext>
            </a:extLst>
          </p:cNvPr>
          <p:cNvSpPr>
            <a:spLocks xmlns:a="http://schemas.openxmlformats.org/drawingml/2006/main" noGrp="1"/>
          </p:cNvSpPr>
          <p:nvPr/>
        </p:nvSpPr>
        <p:spPr>
          <a:xfrm xmlns:a="http://schemas.openxmlformats.org/drawingml/2006/main">
            <a:off x="8223250" y="1790700"/>
            <a:ext cx="3302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lnSpc>
                <a:spcPct val="105000"/>
              </a:lnSpc>
              <a:buNone/>
              <a:defRPr sz="1275" b="1" i="0">
                <a:solidFill>
                  <a:srgbClr val="75530D"/>
                </a:solidFill>
                <a:latin typeface="Aptos"/>
                <a:ea typeface="Aptos"/>
                <a:cs typeface="Aptos"/>
              </a:defRPr>
            </a:pPr>
            <a:r>
              <a:rPr sz="1275" b="1" i="0">
                <a:solidFill>
                  <a:srgbClr val="75530D"/>
                </a:solidFill>
                <a:latin typeface="Aptos"/>
                <a:ea typeface="Aptos"/>
                <a:cs typeface="Aptos"/>
              </a:rPr>
              <a:t>CHOICE MARGIN</a:t>
            </a:r>
          </a:p>
        </p:txBody>
      </p:sp>
      <p:sp>
        <p:nvSpPr>
          <p:cNvPr id="14" name="">
            <a:extLst xmlns:a="http://schemas.openxmlformats.org/drawingml/2006/main">
              <a:ext uri="{FF2B5EF4-FFF2-40B4-BE49-F238E27FC236}">
                <a16:creationId xmlns:a16="http://schemas.microsoft.com/office/drawing/2014/main" id="{CF516EB6-9DD0-4A25-90DE-332B54DD7D74}"/>
              </a:ext>
            </a:extLst>
          </p:cNvPr>
          <p:cNvSpPr>
            <a:spLocks xmlns:a="http://schemas.openxmlformats.org/drawingml/2006/main" noGrp="1"/>
          </p:cNvSpPr>
          <p:nvPr/>
        </p:nvSpPr>
        <p:spPr>
          <a:xfrm xmlns:a="http://schemas.openxmlformats.org/drawingml/2006/main">
            <a:off x="8223250" y="2228850"/>
            <a:ext cx="3302000" cy="2609850"/>
          </a:xfrm>
          <a:prstGeom xmlns:a="http://schemas.openxmlformats.org/drawingml/2006/main" prst="rect">
            <a:avLst/>
          </a:prstGeom>
          <a:solidFill xmlns:a="http://schemas.openxmlformats.org/drawingml/2006/main">
            <a:srgbClr val="F6F0DF"/>
          </a:solidFill>
          <a:ln xmlns:a="http://schemas.openxmlformats.org/drawingml/2006/main" w="9525">
            <a:solidFill>
              <a:srgbClr val="CCD5D2"/>
            </a:solidFill>
            <a:prstDash val="solid"/>
          </a:ln>
        </p:spPr>
      </p:sp>
      <p:sp>
        <p:nvSpPr>
          <p:cNvPr id="15" name="">
            <a:extLst xmlns:a="http://schemas.openxmlformats.org/drawingml/2006/main">
              <a:ext uri="{FF2B5EF4-FFF2-40B4-BE49-F238E27FC236}">
                <a16:creationId xmlns:a16="http://schemas.microsoft.com/office/drawing/2014/main" id="{C0C5F979-AC24-4B63-A398-4DC396D02955}"/>
              </a:ext>
            </a:extLst>
          </p:cNvPr>
          <p:cNvSpPr>
            <a:spLocks xmlns:a="http://schemas.openxmlformats.org/drawingml/2006/main" noGrp="1"/>
          </p:cNvSpPr>
          <p:nvPr/>
        </p:nvSpPr>
        <p:spPr>
          <a:xfrm xmlns:a="http://schemas.openxmlformats.org/drawingml/2006/main">
            <a:off x="8413750" y="2438400"/>
            <a:ext cx="2921000" cy="2209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lnSpc>
                <a:spcPct val="105000"/>
              </a:lnSpc>
              <a:buNone/>
              <a:defRPr sz="1800" b="0" i="0">
                <a:solidFill>
                  <a:srgbClr val="17242D"/>
                </a:solidFill>
                <a:latin typeface="Aptos"/>
                <a:ea typeface="Aptos"/>
                <a:cs typeface="Aptos"/>
              </a:defRPr>
            </a:pPr>
            <a:r>
              <a:rPr sz="1800" b="0" i="0">
                <a:solidFill>
                  <a:srgbClr val="17242D"/>
                </a:solidFill>
                <a:latin typeface="Aptos"/>
                <a:ea typeface="Aptos"/>
                <a:cs typeface="Aptos"/>
              </a:rPr>
              <a:t>Offender retains reason not to escalate harm</a:t>
            </a:r>
          </a:p>
        </p:txBody>
      </p:sp>
      <p:sp>
        <p:nvSpPr>
          <p:cNvPr id="16" name="">
            <a:extLst xmlns:a="http://schemas.openxmlformats.org/drawingml/2006/main">
              <a:ext uri="{FF2B5EF4-FFF2-40B4-BE49-F238E27FC236}">
                <a16:creationId xmlns:a16="http://schemas.microsoft.com/office/drawing/2014/main" id="{03F44589-1406-4B2B-803B-7DE82A43984B}"/>
              </a:ext>
            </a:extLst>
          </p:cNvPr>
          <p:cNvSpPr>
            <a:spLocks xmlns:a="http://schemas.openxmlformats.org/drawingml/2006/main" noGrp="1"/>
          </p:cNvSpPr>
          <p:nvPr/>
        </p:nvSpPr>
        <p:spPr>
          <a:xfrm xmlns:a="http://schemas.openxmlformats.org/drawingml/2006/main">
            <a:off x="1200150" y="5334000"/>
            <a:ext cx="979170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87621"/>
          </a:bodyPr>
          <a:lstStyle xmlns:a="http://schemas.openxmlformats.org/drawingml/2006/main"/>
          <a:p xmlns:a="http://schemas.openxmlformats.org/drawingml/2006/main">
            <a:pPr algn="ctr">
              <a:lnSpc>
                <a:spcPct val="105000"/>
              </a:lnSpc>
              <a:buNone/>
              <a:defRPr sz="1950" b="1" i="0">
                <a:solidFill>
                  <a:srgbClr val="173F38"/>
                </a:solidFill>
                <a:latin typeface="Georgia"/>
                <a:ea typeface="Georgia"/>
                <a:cs typeface="Georgia"/>
              </a:defRPr>
            </a:pPr>
            <a:r>
              <a:rPr sz="1950" b="1" i="0">
                <a:solidFill>
                  <a:srgbClr val="173F38"/>
                </a:solidFill>
                <a:latin typeface="Georgia"/>
                <a:ea typeface="Georgia"/>
                <a:cs typeface="Georgia"/>
              </a:rPr>
              <a:t>Equal punishment for unequal harms can erase incentives to stop short of the worst act.</a:t>
            </a:r>
          </a:p>
        </p:txBody>
      </p:sp>
    </p:spTree>
    <p:extLst>
      <p:ext uri="{BB962C8B-B14F-4D97-AF65-F5344CB8AC3E}">
        <p14:creationId xmlns:p14="http://schemas.microsoft.com/office/powerpoint/2010/main" val="506829325"/>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2026-08-02T15:20:20.9410000Z</dcterms:created>
  <dcterms:modified xsi:type="dcterms:W3CDTF">2026-08-02T15:20:20.9410000Z</dcterms:modified>
</coreProperties>
</file>