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bdd98723ba4fe3" /><Relationship Type="http://schemas.openxmlformats.org/officeDocument/2006/relationships/extended-properties" Target="/docProps/app.xml" Id="R109dedd70a3b49f9" /><Relationship Type="http://schemas.openxmlformats.org/officeDocument/2006/relationships/officeDocument" Target="/ppt/presentation.xml" Id="R69b60432cbc9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931c8344b4e3c"/>
  </p:sldMasterIdLst>
  <p:notesMasterIdLst>
    <p:notesMasterId xmlns:r="http://schemas.openxmlformats.org/officeDocument/2006/relationships" r:id="R8a45fc72a15c4ffe"/>
  </p:notesMasterIdLst>
  <p:sldIdLst>
    <p:sldId xmlns:r="http://schemas.openxmlformats.org/officeDocument/2006/relationships" id="256" r:id="Rb0be3d45493a4ba9"/>
    <p:sldId xmlns:r="http://schemas.openxmlformats.org/officeDocument/2006/relationships" id="257" r:id="Rd84c12481ea44aca"/>
    <p:sldId xmlns:r="http://schemas.openxmlformats.org/officeDocument/2006/relationships" id="258" r:id="R165e0d2e903b4bb6"/>
    <p:sldId xmlns:r="http://schemas.openxmlformats.org/officeDocument/2006/relationships" id="259" r:id="Rfc74eef79e734df6"/>
    <p:sldId xmlns:r="http://schemas.openxmlformats.org/officeDocument/2006/relationships" id="260" r:id="R0f864544a8b64038"/>
    <p:sldId xmlns:r="http://schemas.openxmlformats.org/officeDocument/2006/relationships" id="261" r:id="R59d056b9a85a481a"/>
    <p:sldId xmlns:r="http://schemas.openxmlformats.org/officeDocument/2006/relationships" id="262" r:id="Rd1abefca2d5c445c"/>
    <p:sldId xmlns:r="http://schemas.openxmlformats.org/officeDocument/2006/relationships" id="263" r:id="Ra1718e2ba9434be3"/>
    <p:sldId xmlns:r="http://schemas.openxmlformats.org/officeDocument/2006/relationships" id="264" r:id="R60d8fdc8460c4644"/>
    <p:sldId xmlns:r="http://schemas.openxmlformats.org/officeDocument/2006/relationships" id="265" r:id="Rba975b8731504130"/>
    <p:sldId xmlns:r="http://schemas.openxmlformats.org/officeDocument/2006/relationships" id="266" r:id="R62eaa3cbdb56465e"/>
    <p:sldId xmlns:r="http://schemas.openxmlformats.org/officeDocument/2006/relationships" id="267" r:id="R05fbd4460faf4374"/>
    <p:sldId xmlns:r="http://schemas.openxmlformats.org/officeDocument/2006/relationships" id="268" r:id="Rb2ec529518db4a55"/>
    <p:sldId xmlns:r="http://schemas.openxmlformats.org/officeDocument/2006/relationships" id="269" r:id="R9c1c7924876d4feb"/>
    <p:sldId xmlns:r="http://schemas.openxmlformats.org/officeDocument/2006/relationships" id="270" r:id="R15c956af078b40da"/>
    <p:sldId xmlns:r="http://schemas.openxmlformats.org/officeDocument/2006/relationships" id="271" r:id="R809c522702f24818"/>
    <p:sldId xmlns:r="http://schemas.openxmlformats.org/officeDocument/2006/relationships" id="272" r:id="Reca4c50628cd45a4"/>
    <p:sldId xmlns:r="http://schemas.openxmlformats.org/officeDocument/2006/relationships" id="273" r:id="Ra8ad85333d35416d"/>
    <p:sldId xmlns:r="http://schemas.openxmlformats.org/officeDocument/2006/relationships" id="274" r:id="R9d172309ce8c4743"/>
    <p:sldId xmlns:r="http://schemas.openxmlformats.org/officeDocument/2006/relationships" id="275" r:id="R8e8cea32ebf64c5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dd0479f25704a95" /><Relationship Type="http://schemas.openxmlformats.org/officeDocument/2006/relationships/slideMaster" Target="/ppt/slideMasters/slideMaster1.xml" Id="R081931c8344b4e3c" /><Relationship Type="http://schemas.openxmlformats.org/officeDocument/2006/relationships/notesMaster" Target="/ppt/notesMasters/notesMaster1.xml" Id="R8a45fc72a15c4ffe" /><Relationship Type="http://schemas.openxmlformats.org/officeDocument/2006/relationships/presProps" Target="/ppt/presProps.xml" Id="R6960c05c6af5485b" /><Relationship Type="http://schemas.openxmlformats.org/officeDocument/2006/relationships/tableStyles" Target="/ppt/tableStyles.xml" Id="R6ef6166f55e547b3" /><Relationship Type="http://schemas.openxmlformats.org/officeDocument/2006/relationships/slide" Target="/ppt/slides/slide1.xml" Id="Rb0be3d45493a4ba9" /><Relationship Type="http://schemas.openxmlformats.org/officeDocument/2006/relationships/slide" Target="/ppt/slides/slide2.xml" Id="Rd84c12481ea44aca" /><Relationship Type="http://schemas.openxmlformats.org/officeDocument/2006/relationships/slide" Target="/ppt/slides/slide3.xml" Id="R165e0d2e903b4bb6" /><Relationship Type="http://schemas.openxmlformats.org/officeDocument/2006/relationships/slide" Target="/ppt/slides/slide4.xml" Id="Rfc74eef79e734df6" /><Relationship Type="http://schemas.openxmlformats.org/officeDocument/2006/relationships/slide" Target="/ppt/slides/slide5.xml" Id="R0f864544a8b64038" /><Relationship Type="http://schemas.openxmlformats.org/officeDocument/2006/relationships/slide" Target="/ppt/slides/slide6.xml" Id="R59d056b9a85a481a" /><Relationship Type="http://schemas.openxmlformats.org/officeDocument/2006/relationships/slide" Target="/ppt/slides/slide7.xml" Id="Rd1abefca2d5c445c" /><Relationship Type="http://schemas.openxmlformats.org/officeDocument/2006/relationships/slide" Target="/ppt/slides/slide8.xml" Id="Ra1718e2ba9434be3" /><Relationship Type="http://schemas.openxmlformats.org/officeDocument/2006/relationships/slide" Target="/ppt/slides/slide9.xml" Id="R60d8fdc8460c4644" /><Relationship Type="http://schemas.openxmlformats.org/officeDocument/2006/relationships/slide" Target="/ppt/slides/slide10.xml" Id="Rba975b8731504130" /><Relationship Type="http://schemas.openxmlformats.org/officeDocument/2006/relationships/slide" Target="/ppt/slides/slide11.xml" Id="R62eaa3cbdb56465e" /><Relationship Type="http://schemas.openxmlformats.org/officeDocument/2006/relationships/slide" Target="/ppt/slides/slide12.xml" Id="R05fbd4460faf4374" /><Relationship Type="http://schemas.openxmlformats.org/officeDocument/2006/relationships/slide" Target="/ppt/slides/slide13.xml" Id="Rb2ec529518db4a55" /><Relationship Type="http://schemas.openxmlformats.org/officeDocument/2006/relationships/slide" Target="/ppt/slides/slide14.xml" Id="R9c1c7924876d4feb" /><Relationship Type="http://schemas.openxmlformats.org/officeDocument/2006/relationships/slide" Target="/ppt/slides/slide15.xml" Id="R15c956af078b40da" /><Relationship Type="http://schemas.openxmlformats.org/officeDocument/2006/relationships/slide" Target="/ppt/slides/slide16.xml" Id="R809c522702f24818" /><Relationship Type="http://schemas.openxmlformats.org/officeDocument/2006/relationships/slide" Target="/ppt/slides/slide17.xml" Id="Reca4c50628cd45a4" /><Relationship Type="http://schemas.openxmlformats.org/officeDocument/2006/relationships/slide" Target="/ppt/slides/slide18.xml" Id="Ra8ad85333d35416d" /><Relationship Type="http://schemas.openxmlformats.org/officeDocument/2006/relationships/slide" Target="/ppt/slides/slide19.xml" Id="R9d172309ce8c4743" /><Relationship Type="http://schemas.openxmlformats.org/officeDocument/2006/relationships/slide" Target="/ppt/slides/slide20.xml" Id="R8e8cea32ebf64c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bc110e07f9a4fa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0f09596fd104e9e" /><Relationship Type="http://schemas.openxmlformats.org/officeDocument/2006/relationships/notesMaster" Target="/ppt/notesMasters/notesMaster1.xml" Id="Rfe7809788f85451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05c6810e5ac416c" /><Relationship Type="http://schemas.openxmlformats.org/officeDocument/2006/relationships/notesMaster" Target="/ppt/notesMasters/notesMaster1.xml" Id="Rea426c6b0a874ca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42a870707c548ff" /><Relationship Type="http://schemas.openxmlformats.org/officeDocument/2006/relationships/notesMaster" Target="/ppt/notesMasters/notesMaster1.xml" Id="R79c95d0febc040a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93c8758bef44bc4" /><Relationship Type="http://schemas.openxmlformats.org/officeDocument/2006/relationships/notesMaster" Target="/ppt/notesMasters/notesMaster1.xml" Id="R4c17bbe0d4414c0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c152707345c4451" /><Relationship Type="http://schemas.openxmlformats.org/officeDocument/2006/relationships/notesMaster" Target="/ppt/notesMasters/notesMaster1.xml" Id="Rb271be5e2c644a1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be5c1c09fb04d81" /><Relationship Type="http://schemas.openxmlformats.org/officeDocument/2006/relationships/notesMaster" Target="/ppt/notesMasters/notesMaster1.xml" Id="Ra4cdd148c1ba4e7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31c1ea4e07e4ab0" /><Relationship Type="http://schemas.openxmlformats.org/officeDocument/2006/relationships/notesMaster" Target="/ppt/notesMasters/notesMaster1.xml" Id="Red0275aea079439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fc8689f10f54673" /><Relationship Type="http://schemas.openxmlformats.org/officeDocument/2006/relationships/notesMaster" Target="/ppt/notesMasters/notesMaster1.xml" Id="Rfdcb09aeca054d7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f41fd65cd194e51" /><Relationship Type="http://schemas.openxmlformats.org/officeDocument/2006/relationships/notesMaster" Target="/ppt/notesMasters/notesMaster1.xml" Id="Rdc6d473e2ec740f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2b7f3db4e374c38" /><Relationship Type="http://schemas.openxmlformats.org/officeDocument/2006/relationships/notesMaster" Target="/ppt/notesMasters/notesMaster1.xml" Id="R901cfeffe91c4ce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911654212174692" /><Relationship Type="http://schemas.openxmlformats.org/officeDocument/2006/relationships/notesMaster" Target="/ppt/notesMasters/notesMaster1.xml" Id="R3b7aaf08abbb47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ce48d7893e475f" /><Relationship Type="http://schemas.openxmlformats.org/officeDocument/2006/relationships/notesMaster" Target="/ppt/notesMasters/notesMaster1.xml" Id="R29d57313ce7444b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5337c98f1e543c7" /><Relationship Type="http://schemas.openxmlformats.org/officeDocument/2006/relationships/notesMaster" Target="/ppt/notesMasters/notesMaster1.xml" Id="R828f1ddac7a1465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3f0d52811e4463" /><Relationship Type="http://schemas.openxmlformats.org/officeDocument/2006/relationships/notesMaster" Target="/ppt/notesMasters/notesMaster1.xml" Id="R12c909f0ed034f8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7c961a97ef4246" /><Relationship Type="http://schemas.openxmlformats.org/officeDocument/2006/relationships/notesMaster" Target="/ppt/notesMasters/notesMaster1.xml" Id="Rf2f15dca093a41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9d497f771d49b0" /><Relationship Type="http://schemas.openxmlformats.org/officeDocument/2006/relationships/notesMaster" Target="/ppt/notesMasters/notesMaster1.xml" Id="Rf8bedfd5d00143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ea01f72c9c24c54" /><Relationship Type="http://schemas.openxmlformats.org/officeDocument/2006/relationships/notesMaster" Target="/ppt/notesMasters/notesMaster1.xml" Id="R5b55538b0d0c463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89415e37bd47ee" /><Relationship Type="http://schemas.openxmlformats.org/officeDocument/2006/relationships/notesMaster" Target="/ppt/notesMasters/notesMaster1.xml" Id="Rfb69e802a002425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53bc664798243fc" /><Relationship Type="http://schemas.openxmlformats.org/officeDocument/2006/relationships/notesMaster" Target="/ppt/notesMasters/notesMaster1.xml" Id="R06526776ea7e465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d90bddc62a746ee" /><Relationship Type="http://schemas.openxmlformats.org/officeDocument/2006/relationships/notesMaster" Target="/ppt/notesMasters/notesMaster1.xml" Id="R84e9cb35303e47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chapter asks the famous positive question without assuming its answer. Students should learn how to construct, test, and limit an efficiency explanation of legal doctrine.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table recaps earlier chapters. It is an agenda for inquiry, not a declaration that every traditional rule is efficient.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famous doctrine as a compact efficiency story. Real doctrine has detailed conditions; the economic mechanism is collective sharing of a cost incurred for common preservation.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to Chapter 7. The doctrine can reduce monitoring and collection costs while raising questions about scope of employment and activity levels.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point is falsifiability. Identify the margin and the information needed; do not simply label a doctrine efficient after observing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Posner explicit credit without treating the claim as settled. The research contribution is the disciplined search for incentive mechanisms in doctrine.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necessary caution, but it should not be stated as an equally dogmatic anti-efficiency claim. The result is conditional and empirical.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Neither institution has a monopoly on information or capture. Many legal rules emerge through interaction among courts, legislatures, agencies, and private ordering.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what evidence would distinguish efficiency from fairness, administrability, distribution, ideology, or historical accident.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empirical discipline slide. A doctrine's long life is weak evidence without a mechanism and comparative or historical variation.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wording should feel measured, not hostile. The chapter preserves the insight while refusing to build efficiency into the definition of common law.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decide by who arrived first. The conflict illustrates changing relative values, reciprocal harm, transaction costs, and the possibility that a workable rule differs across eras.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pig farm and moving city. A strong answer states the mechanism, the conditions under which it works, and the conditions under which it fails.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doctrine can have an efficiency rationale even if the legal process did not discover it efficiently. Cross-country performance evidence raises still broader identification problems.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Attribute the popular formulation carefully to Steven Landsburg's exposition of the efficiency perspective. Use it as a memorable shift from retrospective blame to forward-looking incentives.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plausible mechanism, not proof. Judges may lack economic data, litigants frame issues strategically, and the consequences for absent parties may remain invisible.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evolutionary hypothesis. Convergence requires parties with standing, resources, information, and incentives to litigate, plus courts able and willing to revise.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diffuse consumer harm or environmental loss as counterexamples. A costly rule can persist when each victim's stake is too small or a repeat player dominates litigation.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institutional rather than ideological. A legal system needs both reliability and a credible method of correction.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merchant custom as one source of information. Do not assume that observed custom is efficient merely because participants continue to use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10: Does the Common Law Tend Toward Efficiency? (canonical project draft).</a:t>
            </a:r>
          </a:p>
          <a:p xmlns:a="http://schemas.openxmlformats.org/drawingml/2006/main">
            <a:r>
              <a:t>- Law and Economics project evidence ledger: evidence/ch10_common_law_efficiency.md.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c999bb8894db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5ffbcde68ac4442" /><Relationship Type="http://schemas.openxmlformats.org/officeDocument/2006/relationships/slideLayout" Target="/ppt/slideLayouts/slideLayout1.xml" Id="Re6078cb12202454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78cb12202454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7c11808d4a37" /><Relationship Type="http://schemas.openxmlformats.org/officeDocument/2006/relationships/notesSlide" Target="/ppt/notesSlides/notesSlide1.xml" Id="R56653a289bad4e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2ce3fb3a4108" /><Relationship Type="http://schemas.openxmlformats.org/officeDocument/2006/relationships/notesSlide" Target="/ppt/notesSlides/notesSlide10.xml" Id="Re54ae303633b48c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3319734c4359" /><Relationship Type="http://schemas.openxmlformats.org/officeDocument/2006/relationships/notesSlide" Target="/ppt/notesSlides/notesSlide11.xml" Id="R032b5c15947f456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f5c58c13420f" /><Relationship Type="http://schemas.openxmlformats.org/officeDocument/2006/relationships/notesSlide" Target="/ppt/notesSlides/notesSlide12.xml" Id="R65e0239e7a56444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cc9c29fd4f66" /><Relationship Type="http://schemas.openxmlformats.org/officeDocument/2006/relationships/notesSlide" Target="/ppt/notesSlides/notesSlide13.xml" Id="Rc1baebd142de435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cdf8aec4413d" /><Relationship Type="http://schemas.openxmlformats.org/officeDocument/2006/relationships/notesSlide" Target="/ppt/notesSlides/notesSlide14.xml" Id="R6f4f10a3f9094ad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dc9a41b046e9" /><Relationship Type="http://schemas.openxmlformats.org/officeDocument/2006/relationships/notesSlide" Target="/ppt/notesSlides/notesSlide15.xml" Id="R2bbff00b059a43a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c659ae2146c5" /><Relationship Type="http://schemas.openxmlformats.org/officeDocument/2006/relationships/notesSlide" Target="/ppt/notesSlides/notesSlide16.xml" Id="Rf38f1e8412c0423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76b146404750" /><Relationship Type="http://schemas.openxmlformats.org/officeDocument/2006/relationships/notesSlide" Target="/ppt/notesSlides/notesSlide17.xml" Id="Rf91a173660bc44b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51c9d9ce4783" /><Relationship Type="http://schemas.openxmlformats.org/officeDocument/2006/relationships/notesSlide" Target="/ppt/notesSlides/notesSlide18.xml" Id="R3b484678ad5e4ae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6ea0940254a4c" /><Relationship Type="http://schemas.openxmlformats.org/officeDocument/2006/relationships/notesSlide" Target="/ppt/notesSlides/notesSlide19.xml" Id="Rac6edd2783fb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92a492d94e69" /><Relationship Type="http://schemas.openxmlformats.org/officeDocument/2006/relationships/notesSlide" Target="/ppt/notesSlides/notesSlide2.xml" Id="R8e811239d47e4f8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fef55db64f7b" /><Relationship Type="http://schemas.openxmlformats.org/officeDocument/2006/relationships/notesSlide" Target="/ppt/notesSlides/notesSlide20.xml" Id="R9b3e8200b8eb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7cdfa83654459" /><Relationship Type="http://schemas.openxmlformats.org/officeDocument/2006/relationships/notesSlide" Target="/ppt/notesSlides/notesSlide3.xml" Id="Rbb056752bc80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7bffb2f74934" /><Relationship Type="http://schemas.openxmlformats.org/officeDocument/2006/relationships/notesSlide" Target="/ppt/notesSlides/notesSlide4.xml" Id="Rfb4416f29842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da5dfe7645a8" /><Relationship Type="http://schemas.openxmlformats.org/officeDocument/2006/relationships/notesSlide" Target="/ppt/notesSlides/notesSlide5.xml" Id="Rcfa5a74fe544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f9cb14bf44ad" /><Relationship Type="http://schemas.openxmlformats.org/officeDocument/2006/relationships/notesSlide" Target="/ppt/notesSlides/notesSlide6.xml" Id="R445826c0ece2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7fa13f2f471e" /><Relationship Type="http://schemas.openxmlformats.org/officeDocument/2006/relationships/notesSlide" Target="/ppt/notesSlides/notesSlide7.xml" Id="R806cbd0467c64d5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9b74a5ab4199" /><Relationship Type="http://schemas.openxmlformats.org/officeDocument/2006/relationships/notesSlide" Target="/ppt/notesSlides/notesSlide8.xml" Id="R49f1b0d0a6d14ad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1a0017024464" /><Relationship Type="http://schemas.openxmlformats.org/officeDocument/2006/relationships/notesSlide" Target="/ppt/notesSlides/notesSlide9.xml" Id="R09a60f30ff5a4c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E1FA1B-A056-4A9F-A897-3FDECEE57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477AC1-45CD-4DEA-B0EC-6C185652D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Does the Common Law Tend Toward Efficiency?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E53713-1512-4C80-A823-EBEF15A9E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2890C7-ACC6-4693-9817-280A06B8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396C48-2424-4FDB-8AFD-32F4F860A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C55993-1166-405F-ACFC-974AD890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905669-3B5E-4826-82DA-0F0CF423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EVOLUTION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093049-101B-48B7-B4A0-33348B229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AF4233-7BD7-4B12-8F7F-196A9FFD0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PRECEDENT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9171C6-BCC1-4C5E-85E7-E06258311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5EE34A-94E4-4BB5-97A1-4D2FD5C6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CAUTION</a:t>
            </a:r>
          </a:p>
        </p:txBody>
      </p:sp>
    </p:spTree>
    <p:extLst>
      <p:ext uri="{BB962C8B-B14F-4D97-AF65-F5344CB8AC3E}">
        <p14:creationId xmlns:p14="http://schemas.microsoft.com/office/powerpoint/2010/main" val="17367291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BBC95E-CAFC-4268-8148-19FBE43B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D39EB0-D188-475D-856F-264A2A0FF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E89B13-09DF-4992-B215-62A8F9D3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Efficiency stories appear across private law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A6D419-8617-452F-B5E0-133BB1417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0F393E-990A-4907-B9CA-F857CC990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F1F101-8BDF-4744-B530-C95B445B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00AC58-1170-46FE-85DE-C1B74ECC9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476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EE3936-98F9-4CFE-B8BC-73C1DFD16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Field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7EDE3F-D2EE-4503-9DB8-B48A7B0F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676400"/>
            <a:ext cx="8096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DD8E30-5369-4119-A9A6-D41422AA3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1733550"/>
            <a:ext cx="7943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Possible mechanism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BCBECE-449D-45DE-A58D-B0FA9767C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05050"/>
            <a:ext cx="2476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25DC61-29DB-4BD4-9AE8-7E6373C7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6220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Property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6D5001-ABF6-4957-B842-2B70303A1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305050"/>
            <a:ext cx="8096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D8C459-F68D-4E73-A8D5-4AB460EEA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2362200"/>
            <a:ext cx="7943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Clarify claims and reduce conflict or search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52616D-93AF-4B40-9B2D-A22560BE4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33700"/>
            <a:ext cx="2476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55EF88-810F-470A-9589-96C9E5E0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9085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AFBB54-6731-4BDF-B730-6F489FC32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933700"/>
            <a:ext cx="8096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A602E7-94A5-422E-9DD0-461B0E152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2990850"/>
            <a:ext cx="7943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Place accident costs on actors who can prevent them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45D28E-D8FE-4EB3-B4F6-722E5573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62350"/>
            <a:ext cx="2476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1CED49-09A1-430B-93D7-030CDCF5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1950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Contract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B0114A-279F-46C5-81A3-CA5ECFE55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562350"/>
            <a:ext cx="8096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CD02B7-D9E3-49B7-83FA-234F27A8D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3619500"/>
            <a:ext cx="7943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Support commitment, information, and efficient adaptation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4E9C07-F484-4F10-96C3-5157E771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91000"/>
            <a:ext cx="2476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1E2468-F5A7-4E1A-93A4-DF89CE46B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4815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Procedure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B829F9-6B23-4EC6-BDAD-4010A925B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191000"/>
            <a:ext cx="8096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780204-1AF6-4C06-AE5A-C59E35F6D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4248150"/>
            <a:ext cx="7943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Select claims and produce accurate rules at reasonable cost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2E6E79-568D-41A6-B3E1-A02F2D6A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mechanism must connect the doctrine to behavior and social cost.</a:t>
            </a:r>
          </a:p>
        </p:txBody>
      </p:sp>
    </p:spTree>
    <p:extLst>
      <p:ext uri="{BB962C8B-B14F-4D97-AF65-F5344CB8AC3E}">
        <p14:creationId xmlns:p14="http://schemas.microsoft.com/office/powerpoint/2010/main" val="10989489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34F093-DAED-4080-BCCC-5DFA84A94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1C7AF2-DD6A-402C-B553-0E87005F2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93F89B-FEC3-450A-9410-6B4B01A9F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General average spreads a deliberate maritime sacrifice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865BE3-124F-4778-B913-02BFFF188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DD0207-F4BC-4E5D-AF5F-208ACCD72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D4A67B-0976-40EB-AA5E-78C830E76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4B4474-B6B8-42EF-9828-1B339C605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EMERGENCY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FFC620-5995-41AF-9C8F-6AA3C14D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05DC10-0174-4DC3-A3E2-5DDCCC92B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Cargo is intentionally sacrificed to save the voyage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F8C120-E56C-4BF6-A313-BF24D6568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CONTRIBUTION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E8E3A8-6F45-4B4B-856E-20E940750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29F4FE-77C7-4494-A706-8F719FFFD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 interests benefiting from rescue share the loss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CF21BB-C57F-45D4-AD46-3E2C7FAD3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INCENTIVE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D1D643-6BF5-4524-892D-191E1BC8C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6F2446-8B0B-4630-A9AB-F647CEAD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Captain can choose the least-cost rescue without targeting one owner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F5385F-41DF-426F-918C-C2789C49B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0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Loss sharing can support efficient emergency action when bargaining is impossible.</a:t>
            </a:r>
          </a:p>
        </p:txBody>
      </p:sp>
    </p:spTree>
    <p:extLst>
      <p:ext uri="{BB962C8B-B14F-4D97-AF65-F5344CB8AC3E}">
        <p14:creationId xmlns:p14="http://schemas.microsoft.com/office/powerpoint/2010/main" val="7825580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1BE9E1-F719-4E48-9411-8CA49ED5E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5437E0-49CD-4EA4-AA83-E6958A8EC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57181-3CD6-4D77-BC78-FB8B22C83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Respondeat superior places risk on the organization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07FA53-87FE-4716-BE98-677AF35E1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33CA1A-1217-4797-BFC7-610C9F1D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E9C99A-EE89-4D7C-AA5C-3C96DECD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F7D567-CB3D-4DF9-A2B9-DD03AFC2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EMPLOYEE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ECBB52-5F80-4D8A-836A-AE87F78F5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BFFDD8-77D6-4761-A673-16B70D12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Takes the immediate action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AB8C99-C3FA-4F57-9F95-00A905D5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EMPLOYER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5E5886-2702-4515-BB83-D7D40814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106CF3-DA5A-492F-8CF9-D8E6AF7B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Selects, trains, schedules, monitors, and insures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68CB47-BC3A-4EF0-BA7D-472AB11F0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VICTIM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0BB2B7-0C99-4E49-A1F2-E68D32D5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41209A-8C01-4E9C-A1F1-056094F0C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Needs a solvent and identifiable defendant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E46989-266E-461F-8B85-38211D0BF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Vicarious liability can assign external responsibility to the actor controlling the prevention system.</a:t>
            </a:r>
          </a:p>
        </p:txBody>
      </p:sp>
    </p:spTree>
    <p:extLst>
      <p:ext uri="{BB962C8B-B14F-4D97-AF65-F5344CB8AC3E}">
        <p14:creationId xmlns:p14="http://schemas.microsoft.com/office/powerpoint/2010/main" val="163081679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809210-103B-40EC-B875-2B7583BC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F70823-3E0D-476E-BB79-B187E2B3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4A400-DA32-4E2F-BF87-E1E30B64D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Other doctrines can support narrower mechanisms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CE536F-336E-4A98-A957-668E1F80A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5CE3DF-8455-4BC5-9D28-B7234F334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F246D8-A5E8-437E-A264-53B07D22A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AF08CF-6C24-47B1-AF11-9B38C49F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HADLEY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1E0286-6279-4332-B224-B2A0DF86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F645D1-2A50-4591-A937-A2009FA2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Foreseeability can induce disclosure of unusual contract 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2A9DFE-557C-4A52-BA40-3562E7E5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NUISANCE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A28B11-7C45-4E17-BA35-F2266ED17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A2E06F-0859-4C3A-B88C-E0556AB5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Remedies can respond to bargaining cost and incompatible 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BCF237-5F69-4800-9CE4-DE8C9D922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NEGLIGENCE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7BF89A-C13E-4EA9-9C90-2621CA0A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B37D94-1C89-47A5-BA69-D211B39C7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Due care can mimic marginal precaution incentives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0B563C-F443-435C-BCD0-B1CD0EED4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good explanation is specific enough to be wrong.</a:t>
            </a:r>
          </a:p>
        </p:txBody>
      </p:sp>
    </p:spTree>
    <p:extLst>
      <p:ext uri="{BB962C8B-B14F-4D97-AF65-F5344CB8AC3E}">
        <p14:creationId xmlns:p14="http://schemas.microsoft.com/office/powerpoint/2010/main" val="42195217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EA4A66-3808-474C-995E-CD620895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A6C2DB-23B5-4208-98D2-4C2F1823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F98085-EB6C-4ACA-9584-7183778B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Posner made the efficiency hypothesis central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6B3869-8E34-4E1A-ADD9-021AE8C06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527D5A-92C5-4E4F-BF14-2C68082E6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87838D-EF58-4774-9CFE-C859B678C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31A685-A118-4DAD-9E9A-1B77EFDAD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Much of common law can be interpreted as if it promotes wealth maximization or reduces social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88EDA1-C5C0-4F0B-8DA8-1FF8604A9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hypothesis generated a productive research program and strong criticism about measurement, distribution, rights, and institutional causation.</a:t>
            </a:r>
          </a:p>
        </p:txBody>
      </p:sp>
    </p:spTree>
    <p:extLst>
      <p:ext uri="{BB962C8B-B14F-4D97-AF65-F5344CB8AC3E}">
        <p14:creationId xmlns:p14="http://schemas.microsoft.com/office/powerpoint/2010/main" val="72129936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29748D-6B1C-4415-95B2-D1CB90356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4ABE04-1EC4-4094-A74D-7575FD84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11729A-971C-4C5F-B876-91FD57AE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Legal evolution can go wrong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DB44D5-CC39-4968-8BEC-52465D11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D42124-503B-4CD9-A796-F466A65DD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765F2F-365B-4007-ACEF-BFFBCB012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40BF30-220A-46CB-A218-537A609F5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1A40F1-E692-47EF-A04C-F16D794C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Litigation is selected by private stakes, not social importance.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FBB3DC-3D65-4760-8ADF-BFBEBA01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6697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ADF2FD-B778-4A4B-BDC0-ECA049EF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7650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Repeat players may shape records, arguments, and settlement.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5812E6-4803-404A-AF40-616AC5FC0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4322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46F473-AECD-49C6-A14C-24B4E3C44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95275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Diffuse harms may never produce a strong plaintiff.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FACCF9-628D-42E9-A6F8-7DA7EB3C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1947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BA28A5-ED80-462F-813A-224579CDB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2900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Judges may lack information about consequences.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2A202B-0DF9-4A3A-8E05-E45BC18D5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9572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235A22-42B2-4FDC-B8D0-807907690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0525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Precedent, jurisdiction, and reliance can lock in error.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8FC465-2A46-4907-BA8F-8789E331F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7197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A25176-1999-4EFB-8721-996B0B6F9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38150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Legislation and political pressure can redirect doctrine.</a:t>
            </a:r>
          </a:p>
        </p:txBody>
      </p:sp>
    </p:spTree>
    <p:extLst>
      <p:ext uri="{BB962C8B-B14F-4D97-AF65-F5344CB8AC3E}">
        <p14:creationId xmlns:p14="http://schemas.microsoft.com/office/powerpoint/2010/main" val="210222402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D21954-3B79-46E6-9BD0-6253EA861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C4DD40-5874-4D0C-A0B4-4CB8D4701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BA595B-00F8-4E14-99E0-1A27B02AB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Common law and legislation fail differently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4BF847-270B-4E11-9F74-4809C98F3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BB8DF3-E8AE-48C7-B0D5-80C52DD64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A6916D-95DA-44FC-B352-BF94618B9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8705AC-C753-4A86-B30E-8D6079939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COMMON-LAW RISK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5327E3-97FB-4E5A-B7FD-0FB25F1A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ECEEC8-104F-4F00-83A6-1E69BA108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Selected disputes and parties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DC8F59-FD90-49E2-B0A0-19AB00949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DE001B-8579-4D28-9306-2D356B6A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Incremental correction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104421-6DCF-49D0-9B94-1AE98C4A1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328677-4946-4F32-8E71-24BAEC0E8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Backward-looking records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EAE2A3-D801-4DF9-BD13-800260C8D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AE89F3-9C8A-41B6-A7A6-D5D2F706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LEGISLATIVE RISK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FC86EC-4DB8-4D46-9F79-0D6E79A4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A6FD87-B399-45F6-92A5-4FA2949BE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Interest-group influence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77FDEB-DE9A-4712-BF22-F09A2204A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6A92F9-34D0-4A77-839C-95CDFF8E6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Broad but coarse rules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B36A80-63A9-4390-B046-52A24AF7E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51FB93-D4FA-4725-94B2-B62809C9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Rapid change and unstable compromise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BE67A9-6B3A-49F0-B525-5410B6FD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correct comparison is between imperfect rule-making institutions.</a:t>
            </a:r>
          </a:p>
        </p:txBody>
      </p:sp>
    </p:spTree>
    <p:extLst>
      <p:ext uri="{BB962C8B-B14F-4D97-AF65-F5344CB8AC3E}">
        <p14:creationId xmlns:p14="http://schemas.microsoft.com/office/powerpoint/2010/main" val="14976973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01D029-6E51-4716-BEB0-A6D9D178B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AACE12-D114-4C0B-9BD5-554324DDA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9EF8DC-A242-4850-89A3-53D44766B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Test an efficiency explanation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767684-4C4A-44F7-989E-40775444F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E617A0-C2BA-4A50-B9C8-5373C1CE4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3A1A81-C980-4C60-8016-5CA4BAE56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1DDC53-2167-466A-8E44-8B4E1FF11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5BF291-ADB1-4AAE-8527-D8D363496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DOCTRINE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4FEC39-2C81-456B-A173-843ED413E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State the rule precisely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03BBFA-A5EF-493F-91E1-FEE51F585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E8A5AC-012C-4247-9FF6-9D478B33F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2F244A-6A40-4316-8EE6-94F6FA7C9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MECHANISM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278A18-45B5-4766-8EE5-3F4E2CA1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Identify the changed margin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CB258D-8A80-44A0-8172-2FD602B62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65F20D-FC59-4B30-AD77-12B27F50E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ACA549-3289-40E9-81C1-83648CB57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PREDICTION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CBD270-C960-475F-B33D-20E430C7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Derive observable consequences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DA0643-E762-403B-8186-B4D8A1567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BE6CAB-EA93-4397-B92D-8E73B9F3B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73BD6E-EFED-47E7-AC38-7BBEE3CB4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RIVALS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F934DB-9E2B-4BA8-931B-199E1B020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Compare alternative explanations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21BCF7-AB3D-45C8-B684-71A3AB5EC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Historical fit and institutional mechanism matter more than an elegant after-the-fact story.</a:t>
            </a:r>
          </a:p>
        </p:txBody>
      </p:sp>
    </p:spTree>
    <p:extLst>
      <p:ext uri="{BB962C8B-B14F-4D97-AF65-F5344CB8AC3E}">
        <p14:creationId xmlns:p14="http://schemas.microsoft.com/office/powerpoint/2010/main" val="56113456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84AF34-C46E-47E5-A357-FBADE6D4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7D6A62-C80E-4554-9FE4-0C3D8451E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E3604E-DEAB-4528-BCB1-01CCE130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credible test needs more than survival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A5DA1F-D940-4C14-B24E-FC561A78F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58E62A-1806-4755-9670-2636CFC87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EFF0E9-9DE4-4C99-9F55-81B3FEE17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DA9DFA-71F2-4B50-95A6-F61BB14EA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67C853-09B0-4AC5-B3BB-B26FC2E58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Did the rule exist before the supposed economic conditions?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B5AE50-3581-4715-969E-62FC2B83F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57450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6FC702-2E35-41E4-89FC-7B2B15A6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66975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Did courts articulate or receive the relevant information?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B26E97-167D-4DB5-AEB5-BBA03CBD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2417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3495C6-1F0B-4380-ADE9-ED7EE4F9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93370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 similarly situated jurisdictions use different rules?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1AC842-6661-42EE-901C-C9594511E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90900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C4C756-2FE0-44DA-A2D1-6CF18105C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00425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Did behavior change when the rule changed?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41B4FF-2BE4-4147-88A2-6CD3AE5BE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57625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CF420F-8402-4B9A-9FFB-C16A03E0F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867150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parties litigated, settled, or remained absent?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DE46E6-9D41-46C9-88C1-BD0EC6B9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24350"/>
            <a:ext cx="22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F400F5-C542-4008-A5D7-8E7DBBC49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333875"/>
            <a:ext cx="935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Could another doctrine or institution explain the outcome?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3A4FD0-6AE2-45DC-A164-5828931AB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Persistence can reflect value, power, inertia, or all three.</a:t>
            </a:r>
          </a:p>
        </p:txBody>
      </p:sp>
    </p:spTree>
    <p:extLst>
      <p:ext uri="{BB962C8B-B14F-4D97-AF65-F5344CB8AC3E}">
        <p14:creationId xmlns:p14="http://schemas.microsoft.com/office/powerpoint/2010/main" val="74727450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220596-7D1F-46DC-8D08-EF82A9E69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1A0E78-36E0-44EB-8FBE-CDBDC29FB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33D55-56F5-4DC8-9329-A067E7FC6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cautious verdict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037150-98C3-49E7-8BD6-B7CD163F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717D93-32E4-43F7-BEB7-630E04E52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351F3D-33F6-46D4-99DA-1E1428708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562AEA-2DD6-4E37-9AC1-013FDEF49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Common-law processes can generate efficient rules under favorable information, participation, and correction conditions.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EA7358-6650-4426-A706-030E3B1F8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They can also preserve distributional choices, bias, and error. Efficiency must be demonstrated doctrine by doctrine and mechanism by mechanism.</a:t>
            </a:r>
          </a:p>
        </p:txBody>
      </p:sp>
    </p:spTree>
    <p:extLst>
      <p:ext uri="{BB962C8B-B14F-4D97-AF65-F5344CB8AC3E}">
        <p14:creationId xmlns:p14="http://schemas.microsoft.com/office/powerpoint/2010/main" val="8345685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7F2AC0-E627-411E-9DD0-FF1ECC4AE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E2199A-E6D8-4A53-A213-20B4A5A39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EC4093-3FE8-4F28-AB81-A83BEF1F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pig farm and the moving city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FD2957-ACA8-4C86-B6C5-2F2180DC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567D54-444D-4D4A-B349-0E8473DB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C86215-0584-4621-8B0F-32B2A9A1D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92A206-0907-41F1-AB33-F584B78E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long-standing pig farm becomes a nuisance after homes and businesses expand toward it.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D23B4B-5504-4A2B-8ECD-E78DF24A7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FARM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8AF87F-BE1C-4856-A27D-14A33A4BB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284FDB-5673-4FE0-8D5A-CF4323D1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Arrived first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A80CE5-DA68-4355-949A-529A31AE2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D76B1F-0F5C-4FAB-829C-F156F5471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Produces valuable output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185357-D4D6-479F-97C2-ABBFED90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96E3E8-F90B-497E-96CC-3432DC5FB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Can change technology or location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B5F89E-0C68-442C-95D5-E2BC58A6F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94DD13-0D9E-4A39-8A57-E2C1C24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BFCEFB-536C-4E23-806E-E2EAA7D67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93B6B1-2E69-4546-84F0-BB79CA4B0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New higher-valued uses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BFE734-C377-4801-8367-C341C7BEA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425BB9-88D3-475F-8449-CECB03F3B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Many affected residents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7822D2-45A4-4BDD-A1BF-508D491FA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E2F969-AE3D-4524-928D-E051265AA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Can zone, bargain, or compensate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5ED07C-530A-42E4-AA9F-37A0F1F2F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rule minimizes the cost of incompatible land uses over time?</a:t>
            </a:r>
          </a:p>
        </p:txBody>
      </p:sp>
    </p:spTree>
    <p:extLst>
      <p:ext uri="{BB962C8B-B14F-4D97-AF65-F5344CB8AC3E}">
        <p14:creationId xmlns:p14="http://schemas.microsoft.com/office/powerpoint/2010/main" val="167324471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FAA0D1-DF3B-4AE8-A925-64E2B6A85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484CB9-8FBB-4E98-A2D1-E5132AA94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7FAB9B-F1AB-4901-8D41-946E0C9DD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Ask how the rule could have learned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308D0D-D588-40EB-AC0A-FF897D6E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475643-5C1A-4F56-B95C-81E8E41B5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536DAC-DA22-489D-A245-6DF17604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C77800-CEC8-4856-90D6-DCE804B9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BC090A-717C-4096-A7B0-FE829406F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precise efficiency claim is being made?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5485C8-108F-4F68-A235-DDFBA204D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98BE8D-9073-4BD4-B019-56A50151A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behavior and social cost does the doctrine change?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775CE9-2889-472C-B246-9CCC51A53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D55F7E-EA13-4B0A-94DA-47F005AF2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information reaches the decision maker?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268693-013E-47FB-A7E3-476A98696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528E53-723E-45EB-9D18-7D0CA9F39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Who has enough stake and capacity to challenge error?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26DC9A-FFC1-41E7-A30A-2ED7BDFF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6370D8-0D6D-4C67-B1B3-1F83CD4D4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does precedent transmit or lock in the result?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6B75BE-AA0E-4633-968D-10BB1086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9BE5A4-D9C6-4EFE-AEB4-A70DCC5A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evidence distinguishes efficiency from rival explanations?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D5F635-6302-45D6-9A87-32893829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An efficiency story is a hypothesis about doctrine and institutional feedback.</a:t>
            </a:r>
          </a:p>
        </p:txBody>
      </p:sp>
    </p:spTree>
    <p:extLst>
      <p:ext uri="{BB962C8B-B14F-4D97-AF65-F5344CB8AC3E}">
        <p14:creationId xmlns:p14="http://schemas.microsoft.com/office/powerpoint/2010/main" val="11981605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F99D6B-387A-4CF9-83EB-F73B242EB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132BA7-E10D-444F-BCAF-97658BCA7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2551BC-3E64-4079-BC1C-AC06E6CA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Three efficiency claims must be separated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76AEC5-B984-4568-B95E-E9ECDC9E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A60F39-D7ED-4BC3-A39D-5657065B3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B9E8A1-8EA4-48A1-8818-796EE18C6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A68136-F416-490E-97EC-0821A206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DOCTRINE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E54964-17E7-45CF-9746-BC977FEFE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9499E9-BBD4-4113-8C69-1697CAA32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Some common-law rules can be explained as cost-reducing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B4C5FA-A1DC-411B-8E06-EA277C6B3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PROCESS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D310C7-69D1-4CA2-A139-974A3FC6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E03190-193E-43E2-9E74-61CC0E0F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Adjudication and precedent may select better rules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4EDD76-9B85-4E67-A10B-709E9F8F4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SYSTEM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7139BB-ADD8-479D-8CE5-721CBBA2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F57F4C-9608-48D6-A272-5809E008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Common-law institutions may support economic performance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3068AF-BF40-4138-BEBC-8692067F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Evidence for one claim does not prove the others.</a:t>
            </a:r>
          </a:p>
        </p:txBody>
      </p:sp>
    </p:spTree>
    <p:extLst>
      <p:ext uri="{BB962C8B-B14F-4D97-AF65-F5344CB8AC3E}">
        <p14:creationId xmlns:p14="http://schemas.microsoft.com/office/powerpoint/2010/main" val="6339830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96739F-2FFD-4E8B-BE2F-9784EB11B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2D0EA2-D7D1-45F3-B6F5-895AF5A7E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20DF08-2DBB-4295-9873-3594DB5D5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Landsburg intuition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81DCBF-6F3D-4E2A-B27A-B4CEDB73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EFCBE7-7031-484E-A549-0E593C5E8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DD01C2-A67F-4CFF-86A5-C3657D06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E0EE98-F245-4CC3-A5AC-874E1BEA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economic question is not whose ox was gored, but how to reduce the number and cost of oxen being gored.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8C31E-8EB7-4CB7-87B0-0268B31B2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 legal rule is evaluated by the behavior and social cost it produces across future cases.</a:t>
            </a:r>
          </a:p>
        </p:txBody>
      </p:sp>
    </p:spTree>
    <p:extLst>
      <p:ext uri="{BB962C8B-B14F-4D97-AF65-F5344CB8AC3E}">
        <p14:creationId xmlns:p14="http://schemas.microsoft.com/office/powerpoint/2010/main" val="126714601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B83456-E935-4AEE-A68D-B6BFA27A4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19A46F-1213-4DAE-BDBF-8B74DF48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477338-B4B2-4CD7-B32A-A29FD3D0B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Why judges might favor workable rules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78350B-63C3-4FB8-98C4-F2A740C7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AC3A5E-A2AD-4935-A8DC-0CDDEDCF5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F5A27B-E27B-46BA-8210-61C83586D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8FACEB-CB1F-43D7-9A00-953EC6C39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CONCRETE FACTS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2AEDB5-0E9B-4166-999F-463D3F5DE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26ADE2-FBD2-4563-B925-F903A697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Cases reveal real conflicts and implementation details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52384-0A25-47BF-93DC-EBDE27EDB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ADVERSARIAL ARGUMENT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674416-C068-4CAA-91B6-CBA8D46B9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952620-8E2B-40BF-AE3C-040C825C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Parties expose costs and alternative rules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2A35B9-9F61-44FE-90FF-18CA6A667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REPEAT FEEDBACK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785961-81CB-44C0-B654-61B94B72C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C36D03-C90C-4257-8C45-6316DCD3F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Later disputes reveal defects and permit adaptation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795F41-DA2F-4830-9B93-0FFC3F059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0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Case-by-case learning can generate useful information under favorable conditions.</a:t>
            </a:r>
          </a:p>
        </p:txBody>
      </p:sp>
    </p:spTree>
    <p:extLst>
      <p:ext uri="{BB962C8B-B14F-4D97-AF65-F5344CB8AC3E}">
        <p14:creationId xmlns:p14="http://schemas.microsoft.com/office/powerpoint/2010/main" val="4421542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5694DD-7BA5-4091-8C9A-6C6FEF4A0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86E94A-A9DF-4ECC-A7C3-FC5382AC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6FA024-ADF7-481A-837E-F60E652DD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Selective litigation could pressure unstable rules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511FEE-1D85-425D-AE8B-C1D04B70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9B2D95-4F24-4CC4-AC21-AD9A14E12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F90163-26D8-4B08-A161-CC9928AE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066263-C5E2-43FD-82A0-F737E6FA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6F7EFD-E984-45BD-BFC8-575E550BD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RULE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8285B4-03F4-4FCC-B1A4-69B669255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Creates winners and losers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AB07CA-C232-4189-A59B-9E895CEE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B65E0B-0E48-42F9-94C9-658408AA9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340E6D-404C-431C-8E38-653C9F3C4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DISPUTES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34A80A-A103-49D0-8917-B54020012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Costly applications generate challenges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41F766-8E4C-4BEF-AEBC-7534AF293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88CEF-ED29-439E-831A-2479212A9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D4B7F0-48C8-4B1B-9C84-206FB2AE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APPEAL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FA99C7-00A3-4B31-8C23-F97D4291F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High-stakes cases reach precedent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587914-4A39-4FB1-BBF3-CE6FD480A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699F4F-CC65-4313-A6DF-51B65A4EC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27710A-30C5-4941-9FE5-88596856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REVISION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7B863FF-9CCB-4204-937D-16FC07FC2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Courts distinguish or alter the doctrine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57D13A-0F2C-4EA3-97B2-127BF80E5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Bad rules may be challenged more often, but challenge is not evenly distributed.</a:t>
            </a:r>
          </a:p>
        </p:txBody>
      </p:sp>
    </p:spTree>
    <p:extLst>
      <p:ext uri="{BB962C8B-B14F-4D97-AF65-F5344CB8AC3E}">
        <p14:creationId xmlns:p14="http://schemas.microsoft.com/office/powerpoint/2010/main" val="2929475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15B282-A130-41BA-81CD-04A596B98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BEA58A-B5E7-4399-84F3-465088CE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FCB4DB-DCDD-48FD-87A0-3780D784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selection mechanism has demanding conditions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F33531-CC5B-458E-A8AC-08FFF9734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C18D01-EE5F-41DB-AA08-3E046515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299E42-9D71-4BC2-932E-3D0545F91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A87FAF-8968-403E-AAD8-620F42AB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7676C2-70C6-47B9-AEA0-2B49FBA83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Condition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2AF9F2-976E-48A5-91C1-8133BEA61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67640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AAF6C6-6E43-4323-B99F-D0BCA852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173355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it matters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640448-87FA-4D5E-BD6D-C859BB4C4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0505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E9C602-F81E-4E16-9D4B-5F190B83B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6220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Harms are concentrated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CCED9E-829B-41ED-9559-DBEEFEFAE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30505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F54AFD-C587-49E5-AA58-4BC9094B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36220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 party has enough stake to sue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9E9AAA-687B-40B5-AE9E-D49FB0F30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3370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AF73D6-414F-487E-AF64-797B65A47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9085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Both sides can litigate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DBA904-F939-46E5-8186-44A3926D0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93370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E25B1C-B97C-4309-87F1-0B5FAB256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99085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Arguments and precedents are contested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D2A933-8869-41EE-A406-50E186AB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6235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CD57CB-7ED1-44E4-88B5-163991F14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1950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Courts observe consequences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9960E0-CDDE-419D-80C5-9A04A1B4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56235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EEE166-E582-4C6F-98BA-F5E62299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61950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Rules can respond to social cost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BFC078-4DC9-44A5-96CB-C45C91591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9100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1C0EDD-9793-4736-A955-93124998E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4815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Precedent transmits learning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907302-4D8F-41C4-86DD-D62CB2C81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419100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3299F0-4BCE-4573-9BB4-7FFC9F69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24815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Future actors and courts receive the signal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F052CC-670D-4628-BF55-B627AA2B3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1965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5DF6A3-69C1-4E0F-A12D-12BD8799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87680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Revision remains possible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72D1DBC-8AEB-48DB-9BFA-6F0E09D6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4819650"/>
            <a:ext cx="6572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43FE97-2E72-4F34-B03B-3EBF3BAD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876800"/>
            <a:ext cx="641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Errors are not permanently locked in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4230262-C06B-4F1C-B42F-34ECB59E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Efficiency is a conditional prediction, not a property of the label ‘common law.’</a:t>
            </a:r>
          </a:p>
        </p:txBody>
      </p:sp>
    </p:spTree>
    <p:extLst>
      <p:ext uri="{BB962C8B-B14F-4D97-AF65-F5344CB8AC3E}">
        <p14:creationId xmlns:p14="http://schemas.microsoft.com/office/powerpoint/2010/main" val="4178042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6CE0EC-7F69-478B-8108-9D45BBDE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1410A5-DAC7-41FC-8993-950AE4E50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2FF993-AB3C-44ED-A2E2-D9F2C6DBC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Precedent creates both stability and path dependence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04FDF4-B50F-40A2-A279-580AC6FF7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1CBB65-FA58-4952-AF3C-2D58D1A5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20DACC-1C8F-48A0-9177-827B9038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0A8944-7EDF-40BA-8E5E-241B18A5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COORDINATION GAIN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17F045-FDAE-423F-A008-3940FABBA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E4AD68-F635-4C06-A1C3-9CA1A8503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Predictable planning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D0BE7E-494C-4A55-9C65-9B6861304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EF39D7-D1C3-41F3-9A27-DFD93DFAF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Cheaper settlement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4F84CD-1519-4A38-8AAD-57C5FCDE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F743FF-68C0-4EB2-9BA1-046D346ED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Consistent lower-court decisions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086E6-90D8-4A42-9AB9-7A488D2F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6C9AB0-36E7-42ED-BAF0-E7E235CA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LOCK-IN COST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30C7E1-E2D1-4912-9F81-3B42E8963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22C347-33C0-4C3E-AB5B-6CF3CCD39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Old categories constrain new problems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9ED14B-88BB-41F3-B704-99A2C950B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A89CA4-72D3-4732-8B98-466516B3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Reliance raises reform cost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387E45-B2CB-4D0C-9599-3413B9072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C24D38-15BC-40C3-A261-FBD34D32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Error can propagate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EBE722-9D52-4DCD-B96D-06260C01A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same stickiness that creates value can preserve inefficient doctrine.</a:t>
            </a:r>
          </a:p>
        </p:txBody>
      </p:sp>
    </p:spTree>
    <p:extLst>
      <p:ext uri="{BB962C8B-B14F-4D97-AF65-F5344CB8AC3E}">
        <p14:creationId xmlns:p14="http://schemas.microsoft.com/office/powerpoint/2010/main" val="35105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9FCE3E-C4B7-4339-BCF2-ACA5939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C8D024-4CAE-436E-9B9F-36E4FC1BD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AD2F05-73DC-4DEE-9A95-45026E86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78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Norms and the law merchant can supply decentralized feedback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844C42-EC2B-4B72-BD9A-AC2BB5CF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13BB45-7159-4601-B89D-732BFBD04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5E4707-64AD-48A9-8E0C-773DB900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F93D6F-00F7-4865-89F6-D0D762743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Repeated communities may create rules through reputation, custom, trade usage, and private adjudication.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8CFE70-6FE8-4393-A4BD-3BCF6CEBD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Courts can recognize useful practices, but private systems may exclude outsiders and ignore diffuse harms.</a:t>
            </a:r>
          </a:p>
        </p:txBody>
      </p:sp>
    </p:spTree>
    <p:extLst>
      <p:ext uri="{BB962C8B-B14F-4D97-AF65-F5344CB8AC3E}">
        <p14:creationId xmlns:p14="http://schemas.microsoft.com/office/powerpoint/2010/main" val="14217473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2026-08-02T15:20:04.3780000Z</dcterms:created>
  <dcterms:modified xsi:type="dcterms:W3CDTF">2026-08-02T15:20:04.3780000Z</dcterms:modified>
</coreProperties>
</file>