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0a759c0d311488e" /><Relationship Type="http://schemas.openxmlformats.org/officeDocument/2006/relationships/extended-properties" Target="/docProps/app.xml" Id="R1a528a14bc204535" /><Relationship Type="http://schemas.openxmlformats.org/officeDocument/2006/relationships/officeDocument" Target="/ppt/presentation.xml" Id="R27bf58f5a5db4e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7580ef19fe4986"/>
  </p:sldMasterIdLst>
  <p:notesMasterIdLst>
    <p:notesMasterId xmlns:r="http://schemas.openxmlformats.org/officeDocument/2006/relationships" r:id="R98950c63eaf54894"/>
  </p:notesMasterIdLst>
  <p:sldIdLst>
    <p:sldId xmlns:r="http://schemas.openxmlformats.org/officeDocument/2006/relationships" id="256" r:id="R9f5ed14319a2434d"/>
    <p:sldId xmlns:r="http://schemas.openxmlformats.org/officeDocument/2006/relationships" id="257" r:id="Ra79962e1cd6c4bf3"/>
    <p:sldId xmlns:r="http://schemas.openxmlformats.org/officeDocument/2006/relationships" id="258" r:id="R511145c006b6465c"/>
    <p:sldId xmlns:r="http://schemas.openxmlformats.org/officeDocument/2006/relationships" id="259" r:id="R6b88d58f50fe4d4e"/>
    <p:sldId xmlns:r="http://schemas.openxmlformats.org/officeDocument/2006/relationships" id="260" r:id="R601d1b358476438b"/>
    <p:sldId xmlns:r="http://schemas.openxmlformats.org/officeDocument/2006/relationships" id="261" r:id="R758157d0f5c44af2"/>
    <p:sldId xmlns:r="http://schemas.openxmlformats.org/officeDocument/2006/relationships" id="262" r:id="R4afc0be1104c4f61"/>
    <p:sldId xmlns:r="http://schemas.openxmlformats.org/officeDocument/2006/relationships" id="263" r:id="R5cb043a858054346"/>
    <p:sldId xmlns:r="http://schemas.openxmlformats.org/officeDocument/2006/relationships" id="264" r:id="R05e73e8973d04964"/>
    <p:sldId xmlns:r="http://schemas.openxmlformats.org/officeDocument/2006/relationships" id="265" r:id="Rc88196aec53f4867"/>
    <p:sldId xmlns:r="http://schemas.openxmlformats.org/officeDocument/2006/relationships" id="266" r:id="R8b8a21fedd0e42a4"/>
    <p:sldId xmlns:r="http://schemas.openxmlformats.org/officeDocument/2006/relationships" id="267" r:id="Re8edc820667348d6"/>
    <p:sldId xmlns:r="http://schemas.openxmlformats.org/officeDocument/2006/relationships" id="268" r:id="Rec8fd88d0bba4f47"/>
    <p:sldId xmlns:r="http://schemas.openxmlformats.org/officeDocument/2006/relationships" id="269" r:id="R65da036207814cb0"/>
    <p:sldId xmlns:r="http://schemas.openxmlformats.org/officeDocument/2006/relationships" id="270" r:id="R992c83ad994d4f21"/>
    <p:sldId xmlns:r="http://schemas.openxmlformats.org/officeDocument/2006/relationships" id="271" r:id="Re7ca99eaff9f4bab"/>
    <p:sldId xmlns:r="http://schemas.openxmlformats.org/officeDocument/2006/relationships" id="272" r:id="R93d7a278079f4e7c"/>
    <p:sldId xmlns:r="http://schemas.openxmlformats.org/officeDocument/2006/relationships" id="273" r:id="Rfd84d8c06c084c2b"/>
    <p:sldId xmlns:r="http://schemas.openxmlformats.org/officeDocument/2006/relationships" id="274" r:id="R1be513f7d6c748e4"/>
    <p:sldId xmlns:r="http://schemas.openxmlformats.org/officeDocument/2006/relationships" id="275" r:id="Ra69de67f155745a1"/>
    <p:sldId xmlns:r="http://schemas.openxmlformats.org/officeDocument/2006/relationships" id="276" r:id="R3fc7031e0c2b47af"/>
    <p:sldId xmlns:r="http://schemas.openxmlformats.org/officeDocument/2006/relationships" id="277" r:id="Rb839516b64264fb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6a12d0ebda34904" /><Relationship Type="http://schemas.openxmlformats.org/officeDocument/2006/relationships/slideMaster" Target="/ppt/slideMasters/slideMaster1.xml" Id="Rae7580ef19fe4986" /><Relationship Type="http://schemas.openxmlformats.org/officeDocument/2006/relationships/notesMaster" Target="/ppt/notesMasters/notesMaster1.xml" Id="R98950c63eaf54894" /><Relationship Type="http://schemas.openxmlformats.org/officeDocument/2006/relationships/presProps" Target="/ppt/presProps.xml" Id="R33430c3f71854300" /><Relationship Type="http://schemas.openxmlformats.org/officeDocument/2006/relationships/tableStyles" Target="/ppt/tableStyles.xml" Id="Re8f6b8246825455c" /><Relationship Type="http://schemas.openxmlformats.org/officeDocument/2006/relationships/slide" Target="/ppt/slides/slide1.xml" Id="R9f5ed14319a2434d" /><Relationship Type="http://schemas.openxmlformats.org/officeDocument/2006/relationships/slide" Target="/ppt/slides/slide2.xml" Id="Ra79962e1cd6c4bf3" /><Relationship Type="http://schemas.openxmlformats.org/officeDocument/2006/relationships/slide" Target="/ppt/slides/slide3.xml" Id="R511145c006b6465c" /><Relationship Type="http://schemas.openxmlformats.org/officeDocument/2006/relationships/slide" Target="/ppt/slides/slide4.xml" Id="R6b88d58f50fe4d4e" /><Relationship Type="http://schemas.openxmlformats.org/officeDocument/2006/relationships/slide" Target="/ppt/slides/slide5.xml" Id="R601d1b358476438b" /><Relationship Type="http://schemas.openxmlformats.org/officeDocument/2006/relationships/slide" Target="/ppt/slides/slide6.xml" Id="R758157d0f5c44af2" /><Relationship Type="http://schemas.openxmlformats.org/officeDocument/2006/relationships/slide" Target="/ppt/slides/slide7.xml" Id="R4afc0be1104c4f61" /><Relationship Type="http://schemas.openxmlformats.org/officeDocument/2006/relationships/slide" Target="/ppt/slides/slide8.xml" Id="R5cb043a858054346" /><Relationship Type="http://schemas.openxmlformats.org/officeDocument/2006/relationships/slide" Target="/ppt/slides/slide9.xml" Id="R05e73e8973d04964" /><Relationship Type="http://schemas.openxmlformats.org/officeDocument/2006/relationships/slide" Target="/ppt/slides/slide10.xml" Id="Rc88196aec53f4867" /><Relationship Type="http://schemas.openxmlformats.org/officeDocument/2006/relationships/slide" Target="/ppt/slides/slide11.xml" Id="R8b8a21fedd0e42a4" /><Relationship Type="http://schemas.openxmlformats.org/officeDocument/2006/relationships/slide" Target="/ppt/slides/slide12.xml" Id="Re8edc820667348d6" /><Relationship Type="http://schemas.openxmlformats.org/officeDocument/2006/relationships/slide" Target="/ppt/slides/slide13.xml" Id="Rec8fd88d0bba4f47" /><Relationship Type="http://schemas.openxmlformats.org/officeDocument/2006/relationships/slide" Target="/ppt/slides/slide14.xml" Id="R65da036207814cb0" /><Relationship Type="http://schemas.openxmlformats.org/officeDocument/2006/relationships/slide" Target="/ppt/slides/slide15.xml" Id="R992c83ad994d4f21" /><Relationship Type="http://schemas.openxmlformats.org/officeDocument/2006/relationships/slide" Target="/ppt/slides/slide16.xml" Id="Re7ca99eaff9f4bab" /><Relationship Type="http://schemas.openxmlformats.org/officeDocument/2006/relationships/slide" Target="/ppt/slides/slide17.xml" Id="R93d7a278079f4e7c" /><Relationship Type="http://schemas.openxmlformats.org/officeDocument/2006/relationships/slide" Target="/ppt/slides/slide18.xml" Id="Rfd84d8c06c084c2b" /><Relationship Type="http://schemas.openxmlformats.org/officeDocument/2006/relationships/slide" Target="/ppt/slides/slide19.xml" Id="R1be513f7d6c748e4" /><Relationship Type="http://schemas.openxmlformats.org/officeDocument/2006/relationships/slide" Target="/ppt/slides/slide20.xml" Id="Ra69de67f155745a1" /><Relationship Type="http://schemas.openxmlformats.org/officeDocument/2006/relationships/slide" Target="/ppt/slides/slide21.xml" Id="R3fc7031e0c2b47af" /><Relationship Type="http://schemas.openxmlformats.org/officeDocument/2006/relationships/slide" Target="/ppt/slides/slide22.xml" Id="Rb839516b64264fb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86b6d6c81d4454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8461d93afb349ef" /><Relationship Type="http://schemas.openxmlformats.org/officeDocument/2006/relationships/notesMaster" Target="/ppt/notesMasters/notesMaster1.xml" Id="Ree1d8f0049ba4fa8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62f4ffc800e4a33" /><Relationship Type="http://schemas.openxmlformats.org/officeDocument/2006/relationships/notesMaster" Target="/ppt/notesMasters/notesMaster1.xml" Id="Rb96b97a1ac474fb5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4244c01097e4345" /><Relationship Type="http://schemas.openxmlformats.org/officeDocument/2006/relationships/notesMaster" Target="/ppt/notesMasters/notesMaster1.xml" Id="R868c55d417124a0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c97197bea4374ab1" /><Relationship Type="http://schemas.openxmlformats.org/officeDocument/2006/relationships/notesMaster" Target="/ppt/notesMasters/notesMaster1.xml" Id="R75db05a4c87746e1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28e6db1847254523" /><Relationship Type="http://schemas.openxmlformats.org/officeDocument/2006/relationships/notesMaster" Target="/ppt/notesMasters/notesMaster1.xml" Id="R6340433822694370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20b87f493aa643e8" /><Relationship Type="http://schemas.openxmlformats.org/officeDocument/2006/relationships/notesMaster" Target="/ppt/notesMasters/notesMaster1.xml" Id="R1dbbadef4ac84a7d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524d754ee00b4206" /><Relationship Type="http://schemas.openxmlformats.org/officeDocument/2006/relationships/notesMaster" Target="/ppt/notesMasters/notesMaster1.xml" Id="Rc47422b4f87147bc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e60839911e8a4ea4" /><Relationship Type="http://schemas.openxmlformats.org/officeDocument/2006/relationships/notesMaster" Target="/ppt/notesMasters/notesMaster1.xml" Id="R4ac476b687844f5f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fe4665b8b17348a9" /><Relationship Type="http://schemas.openxmlformats.org/officeDocument/2006/relationships/notesMaster" Target="/ppt/notesMasters/notesMaster1.xml" Id="Rd95616dd4a2f4555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81ec449358e84ed0" /><Relationship Type="http://schemas.openxmlformats.org/officeDocument/2006/relationships/notesMaster" Target="/ppt/notesMasters/notesMaster1.xml" Id="R5abaee0f6d1f40d8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c95eded4b31a4899" /><Relationship Type="http://schemas.openxmlformats.org/officeDocument/2006/relationships/notesMaster" Target="/ppt/notesMasters/notesMaster1.xml" Id="R11f76e0ef7804e9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45b23f756674984" /><Relationship Type="http://schemas.openxmlformats.org/officeDocument/2006/relationships/notesMaster" Target="/ppt/notesMasters/notesMaster1.xml" Id="R3fada010e4bd4551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6baed562124b4f85" /><Relationship Type="http://schemas.openxmlformats.org/officeDocument/2006/relationships/notesMaster" Target="/ppt/notesMasters/notesMaster1.xml" Id="Re8b7ceb217e2437c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30efb93473db461b" /><Relationship Type="http://schemas.openxmlformats.org/officeDocument/2006/relationships/notesMaster" Target="/ppt/notesMasters/notesMaster1.xml" Id="Read283d659604140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2b8998bdabbf4680" /><Relationship Type="http://schemas.openxmlformats.org/officeDocument/2006/relationships/notesMaster" Target="/ppt/notesMasters/notesMaster1.xml" Id="Rb2c3538f07a54fa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6d93018ac944427" /><Relationship Type="http://schemas.openxmlformats.org/officeDocument/2006/relationships/notesMaster" Target="/ppt/notesMasters/notesMaster1.xml" Id="Rc8408f05356244e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117f499f0ef4fa6" /><Relationship Type="http://schemas.openxmlformats.org/officeDocument/2006/relationships/notesMaster" Target="/ppt/notesMasters/notesMaster1.xml" Id="R021f09dad831423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73ed27c838b401d" /><Relationship Type="http://schemas.openxmlformats.org/officeDocument/2006/relationships/notesMaster" Target="/ppt/notesMasters/notesMaster1.xml" Id="R92f8e1588ed6491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f48f3784b874cf0" /><Relationship Type="http://schemas.openxmlformats.org/officeDocument/2006/relationships/notesMaster" Target="/ppt/notesMasters/notesMaster1.xml" Id="Rda01f890e7a0474d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ad4256a6c7943b0" /><Relationship Type="http://schemas.openxmlformats.org/officeDocument/2006/relationships/notesMaster" Target="/ppt/notesMasters/notesMaster1.xml" Id="R57af081eb328402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ab3a800ed2b4cdf" /><Relationship Type="http://schemas.openxmlformats.org/officeDocument/2006/relationships/notesMaster" Target="/ppt/notesMasters/notesMaster1.xml" Id="R5d49da093322499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058ecf45f304e13" /><Relationship Type="http://schemas.openxmlformats.org/officeDocument/2006/relationships/notesMaster" Target="/ppt/notesMasters/notesMaster1.xml" Id="R024b590297424af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chapter treats procedure as an incentive and information system. A legal right becomes valuable only through a dispute process that selects claims, produces facts, encourages settlement, and enforces outcomes.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9: Courts, Litigation, and Dispute Resolution (canonical project draft).</a:t>
            </a:r>
          </a:p>
          <a:p xmlns:a="http://schemas.openxmlformats.org/drawingml/2006/main">
            <a:r>
              <a:t>- Law and Economics project evidence ledger: evidence/ch09_courts_litigation_and_dispute_resolution.md.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example to show why bargaining with asymmetric information differs from a simple split of known surplus.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9: Courts, Litigation, and Dispute Resolution (canonical project draft).</a:t>
            </a:r>
          </a:p>
          <a:p xmlns:a="http://schemas.openxmlformats.org/drawingml/2006/main">
            <a:r>
              <a:t>- Law and Economics project evidence ledger: evidence/ch09_courts_litigation_and_dispute_resolution.md.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optimal discovery rule trades accuracy and settlement gains against expense, delay, privacy, and strategic burden.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9: Courts, Litigation, and Dispute Resolution (canonical project draft).</a:t>
            </a:r>
          </a:p>
          <a:p xmlns:a="http://schemas.openxmlformats.org/drawingml/2006/main">
            <a:r>
              <a:t>- Law and Economics project evidence ledger: evidence/ch09_courts_litigation_and_dispute_resolution.md.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selection point matters for empirical research and common-law evolution. Small diffuse harms and defendants without collectible assets can disappear from the docket.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9: Courts, Litigation, and Dispute Resolution (canonical project draft).</a:t>
            </a:r>
          </a:p>
          <a:p xmlns:a="http://schemas.openxmlformats.org/drawingml/2006/main">
            <a:r>
              <a:t>- Law and Economics project evidence ledger: evidence/ch09_courts_litigation_and_dispute_resolution.md.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 lawyer can screen claims, diversify a portfolio, and bargain repeatedly, but compensation and reputation shape effort and settlement incentives.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9: Courts, Litigation, and Dispute Resolution (canonical project draft).</a:t>
            </a:r>
          </a:p>
          <a:p xmlns:a="http://schemas.openxmlformats.org/drawingml/2006/main">
            <a:r>
              <a:t>- Law and Economics project evidence ledger: evidence/ch09_courts_litigation_and_dispute_resolution.md.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class actions, public enforcement, or association claims. The key is not the label but who controls the case, receives the benefit, and bears error.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9: Courts, Litigation, and Dispute Resolution (canonical project draft).</a:t>
            </a:r>
          </a:p>
          <a:p xmlns:a="http://schemas.openxmlformats.org/drawingml/2006/main">
            <a:r>
              <a:t>- Law and Economics project evidence ledger: evidence/ch09_courts_litigation_and_dispute_resolution.md.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Tie proof standards back to Chapter 3. Institutional design chooses an error tradeoff under limited information, not perfect accuracy.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9: Courts, Litigation, and Dispute Resolution (canonical project draft).</a:t>
            </a:r>
          </a:p>
          <a:p xmlns:a="http://schemas.openxmlformats.org/drawingml/2006/main">
            <a:r>
              <a:t>- Law and Economics project evidence ledger: evidence/ch09_courts_litigation_and_dispute_resolution.md.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the Priest-Klein style intuition at principles level. Do not overclaim that win rates must converge to a fixed percentage; selection depends on stakes, standards, costs, and litigant populations.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9: Courts, Litigation, and Dispute Resolution (canonical project draft).</a:t>
            </a:r>
          </a:p>
          <a:p xmlns:a="http://schemas.openxmlformats.org/drawingml/2006/main">
            <a:r>
              <a:t>- Law and Economics project evidence ledger: evidence/ch09_courts_litigation_and_dispute_resolution.md.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helps explain why confidential settlement and arbitration can save private cost while reducing precedent and public information.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9: Courts, Litigation, and Dispute Resolution (canonical project draft).</a:t>
            </a:r>
          </a:p>
          <a:p xmlns:a="http://schemas.openxmlformats.org/drawingml/2006/main">
            <a:r>
              <a:t>- Law and Economics project evidence ledger: evidence/ch09_courts_litigation_and_dispute_resolution.md.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Avoid treating alternative dispute resolution as automatically superior. Its value depends on meaningful consent, repeat-player effects, review, and the kinds of harms involved.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9: Courts, Litigation, and Dispute Resolution (canonical project draft).</a:t>
            </a:r>
          </a:p>
          <a:p xmlns:a="http://schemas.openxmlformats.org/drawingml/2006/main">
            <a:r>
              <a:t>- Law and Economics project evidence ledger: evidence/ch09_courts_litigation_and_dispute_resolution.md.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this grounded in procedure. AI can lower routine processing costs, but repeated small errors can become large at scale and may be invisible without appeal data.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9: Courts, Litigation, and Dispute Resolution (canonical project draft).</a:t>
            </a:r>
          </a:p>
          <a:p xmlns:a="http://schemas.openxmlformats.org/drawingml/2006/main">
            <a:r>
              <a:t>- Law and Economics project evidence ledger: evidence/ch09_courts_litigation_and_dispute_resolution.md.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Hold the facts fixed while changing beliefs and procedure. A dispute is a set of expected values filtered through cost, information, risk, and strategic behavior.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9: Courts, Litigation, and Dispute Resolution (canonical project draft).</a:t>
            </a:r>
          </a:p>
          <a:p xmlns:a="http://schemas.openxmlformats.org/drawingml/2006/main">
            <a:r>
              <a:t>- Law and Economics project evidence ledger: evidence/ch09_courts_litigation_and_dispute_resolution.md.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consumer, securities, environmental, or competition claims. The design question is which actor has information and incentive to pursue the violation.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9: Courts, Litigation, and Dispute Resolution (canonical project draft).</a:t>
            </a:r>
          </a:p>
          <a:p xmlns:a="http://schemas.openxmlformats.org/drawingml/2006/main">
            <a:r>
              <a:t>- Law and Economics project evidence ledger: evidence/ch09_courts_litigation_and_dispute_resolution.md.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Apply the same frozen dispute across multiple fee, discovery, aggregation, or forum rules. This reveals selection effects and tradeoffs.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9: Courts, Litigation, and Dispute Resolution (canonical project draft).</a:t>
            </a:r>
          </a:p>
          <a:p xmlns:a="http://schemas.openxmlformats.org/drawingml/2006/main">
            <a:r>
              <a:t>- Law and Economics project evidence ledger: evidence/ch09_courts_litigation_and_dispute_resolution.md.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Return to the late machine. Ask students to choose a process and identify both the private and social consequences of that choice.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9: Courts, Litigation, and Dispute Resolution (canonical project draft).</a:t>
            </a:r>
          </a:p>
          <a:p xmlns:a="http://schemas.openxmlformats.org/drawingml/2006/main">
            <a:r>
              <a:t>- Law and Economics project evidence ledger: evidence/ch09_courts_litigation_and_dispute_resolution.md.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Courts create benefits too: remedies, deterrence, precedent, and public legitimacy. Compare total institutional value rather than treating all litigation expense as waste.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9: Courts, Litigation, and Dispute Resolution (canonical project draft).</a:t>
            </a:r>
          </a:p>
          <a:p xmlns:a="http://schemas.openxmlformats.org/drawingml/2006/main">
            <a:r>
              <a:t>- Law and Economics project evidence ledger: evidence/ch09_courts_litigation_and_dispute_resolution.md.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Read every symbol. Collection probability and risk preferences may also matter; this is a first-pass decision rule, not a prediction of legal merit.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9: Courts, Litigation, and Dispute Resolution (canonical project draft).</a:t>
            </a:r>
          </a:p>
          <a:p xmlns:a="http://schemas.openxmlformats.org/drawingml/2006/main">
            <a:r>
              <a:t>- Law and Economics project evidence ledger: evidence/ch09_courts_litigation_and_dispute_resolution.md.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parties need not agree on probability, damages, cost, or strategic value. Those disagreements become central in later slides.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9: Courts, Litigation, and Dispute Resolution (canonical project draft).</a:t>
            </a:r>
          </a:p>
          <a:p xmlns:a="http://schemas.openxmlformats.org/drawingml/2006/main">
            <a:r>
              <a:t>- Law and Economics project evidence ledger: evidence/ch09_courts_litigation_and_dispute_resolution.md.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make categorical predictions without specifying risk aversion, information, and claim quality. Fee rules also affect bargaining leverage and legal-services markets.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9: Courts, Litigation, and Dispute Resolution (canonical project draft).</a:t>
            </a:r>
          </a:p>
          <a:p xmlns:a="http://schemas.openxmlformats.org/drawingml/2006/main">
            <a:r>
              <a:t>- Law and Economics project evidence ledger: evidence/ch09_courts_litigation_and_dispute_resolution.md.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Coase applied to litigation. Trial is the outside option that defines the bargaining range.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9: Courts, Litigation, and Dispute Resolution (canonical project draft).</a:t>
            </a:r>
          </a:p>
          <a:p xmlns:a="http://schemas.openxmlformats.org/drawingml/2006/main">
            <a:r>
              <a:t>- Law and Economics project evidence ledger: evidence/ch09_courts_litigation_and_dispute_resolution.md.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Walk from each party's expected trial outcome to the reservation value. Then ask how optimism, fee rules, or higher discovery costs shift the endpoints.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9: Courts, Litigation, and Dispute Resolution (canonical project draft).</a:t>
            </a:r>
          </a:p>
          <a:p xmlns:a="http://schemas.openxmlformats.org/drawingml/2006/main">
            <a:r>
              <a:t>- Law and Economics project evidence ledger: evidence/ch09_courts_litigation_and_dispute_resolution.md.</a:t>
            </a:r>
          </a:p>
          <a:p xmlns:a="http://schemas.openxmlformats.org/drawingml/2006/main">
            <a:r>
              <a:t>- Project-original accepted TikZ figure and QA asset: figures/ch09_courts_litigation_and_dispute_resolution/.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Other causes include emotional stakes, principal-agent problems, indivisible remedies, and bargaining breakdown. Identify the mechanism before proposing mandatory settlement.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9: Courts, Litigation, and Dispute Resolution (canonical project draft).</a:t>
            </a:r>
          </a:p>
          <a:p xmlns:a="http://schemas.openxmlformats.org/drawingml/2006/main">
            <a:r>
              <a:t>- Law and Economics project evidence ledger: evidence/ch09_courts_litigation_and_dispute_resolution.md.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6a06515902405d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f4e2d01dfc94465" /><Relationship Type="http://schemas.openxmlformats.org/officeDocument/2006/relationships/slideLayout" Target="/ppt/slideLayouts/slideLayout1.xml" Id="Rf19d6ecd39e646d7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9d6ecd39e646d7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2510fcff94105" /><Relationship Type="http://schemas.openxmlformats.org/officeDocument/2006/relationships/notesSlide" Target="/ppt/notesSlides/notesSlide1.xml" Id="Rc4ca270088be472b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167ae0db84e5d" /><Relationship Type="http://schemas.openxmlformats.org/officeDocument/2006/relationships/notesSlide" Target="/ppt/notesSlides/notesSlide10.xml" Id="R03e2f7a642664c87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de478e59440e3" /><Relationship Type="http://schemas.openxmlformats.org/officeDocument/2006/relationships/notesSlide" Target="/ppt/notesSlides/notesSlide11.xml" Id="R89df4159bb334931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18d0ee03f46d8" /><Relationship Type="http://schemas.openxmlformats.org/officeDocument/2006/relationships/notesSlide" Target="/ppt/notesSlides/notesSlide12.xml" Id="Rf9acb4b1a9c540ad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fc03196534830" /><Relationship Type="http://schemas.openxmlformats.org/officeDocument/2006/relationships/notesSlide" Target="/ppt/notesSlides/notesSlide13.xml" Id="Ra12183af00834468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ef95b46e24d1f" /><Relationship Type="http://schemas.openxmlformats.org/officeDocument/2006/relationships/notesSlide" Target="/ppt/notesSlides/notesSlide14.xml" Id="R75cf21325e5f45dd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be19fedae4388" /><Relationship Type="http://schemas.openxmlformats.org/officeDocument/2006/relationships/notesSlide" Target="/ppt/notesSlides/notesSlide15.xml" Id="R03cb4fafb35746b7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c43da36cc44cb" /><Relationship Type="http://schemas.openxmlformats.org/officeDocument/2006/relationships/notesSlide" Target="/ppt/notesSlides/notesSlide16.xml" Id="R5ea5fdd1fd6841d8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9e19f352f4c4c" /><Relationship Type="http://schemas.openxmlformats.org/officeDocument/2006/relationships/notesSlide" Target="/ppt/notesSlides/notesSlide17.xml" Id="R81f985dd936a4fd3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f5cdeaec84072" /><Relationship Type="http://schemas.openxmlformats.org/officeDocument/2006/relationships/notesSlide" Target="/ppt/notesSlides/notesSlide18.xml" Id="Rf045a49160c14e81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92ca1e747431c" /><Relationship Type="http://schemas.openxmlformats.org/officeDocument/2006/relationships/notesSlide" Target="/ppt/notesSlides/notesSlide19.xml" Id="R945098a692564a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17414ca8d4d19" /><Relationship Type="http://schemas.openxmlformats.org/officeDocument/2006/relationships/notesSlide" Target="/ppt/notesSlides/notesSlide2.xml" Id="R2b3753a2c3b64e6d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6850347354eb9" /><Relationship Type="http://schemas.openxmlformats.org/officeDocument/2006/relationships/notesSlide" Target="/ppt/notesSlides/notesSlide20.xml" Id="Rde37a6ee87a34bd2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61e3e94a84c80" /><Relationship Type="http://schemas.openxmlformats.org/officeDocument/2006/relationships/notesSlide" Target="/ppt/notesSlides/notesSlide21.xml" Id="R986903348d204d99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ed123300d48f8" /><Relationship Type="http://schemas.openxmlformats.org/officeDocument/2006/relationships/notesSlide" Target="/ppt/notesSlides/notesSlide22.xml" Id="Ra5c537b3e3de48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e9dfe62024be1" /><Relationship Type="http://schemas.openxmlformats.org/officeDocument/2006/relationships/notesSlide" Target="/ppt/notesSlides/notesSlide3.xml" Id="R579eab904f8c47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53e962a744f78" /><Relationship Type="http://schemas.openxmlformats.org/officeDocument/2006/relationships/notesSlide" Target="/ppt/notesSlides/notesSlide4.xml" Id="R1a6c673ee5ea4a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e1e3a86f64342" /><Relationship Type="http://schemas.openxmlformats.org/officeDocument/2006/relationships/notesSlide" Target="/ppt/notesSlides/notesSlide5.xml" Id="R03d66acfc27b41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b8388b9e64789" /><Relationship Type="http://schemas.openxmlformats.org/officeDocument/2006/relationships/notesSlide" Target="/ppt/notesSlides/notesSlide6.xml" Id="Rc7c69ba55d6b49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3fbb04e564650" /><Relationship Type="http://schemas.openxmlformats.org/officeDocument/2006/relationships/notesSlide" Target="/ppt/notesSlides/notesSlide7.xml" Id="R8e5373369e19432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61ff918ba4b2b" /><Relationship Type="http://schemas.openxmlformats.org/officeDocument/2006/relationships/image" Target="/ppt/media/image.png" Id="R58168a4e15fa47f0" /><Relationship Type="http://schemas.openxmlformats.org/officeDocument/2006/relationships/notesSlide" Target="/ppt/notesSlides/notesSlide8.xml" Id="Ree64c4c7b7fb4cb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ff64ac92541b7" /><Relationship Type="http://schemas.openxmlformats.org/officeDocument/2006/relationships/notesSlide" Target="/ppt/notesSlides/notesSlide9.xml" Id="R188644a3488b4c9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6574DF3-63C8-416C-822A-EBBA40479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8953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0E7FF89-91BE-43F3-BE7D-71FEDFFF5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71600"/>
            <a:ext cx="6762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405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405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Courts, Litigation, and Dispute Resolution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525F57B-D6EA-4E2D-97EC-58A48ED8F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9095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Chapter 9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9099BFE-2D01-4DB3-B24B-0252B80C6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9115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1800" b="0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Rules, Rights, and Runtimes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85F6738-9EF7-43EF-9D08-F32360919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1025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Law and Economics in the Age of AI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BA56228-9CB7-4B33-9736-91A5A5771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0"/>
            <a:ext cx="4114800" cy="228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DFC8691-E979-4E45-BC71-4FF520E01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819150"/>
            <a:ext cx="3619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2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CLAIMS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1102021-99D1-4CBC-BA20-CB67C530A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286000"/>
            <a:ext cx="4114800" cy="228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2585EE0-4FC4-49A9-B5F5-AD103C140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105150"/>
            <a:ext cx="3619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2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SETTLEMENT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FBAD35E-12D6-4B86-A954-F9348A17B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4572000"/>
            <a:ext cx="4114800" cy="228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4B4C539-F504-4D94-87BA-9EA93E43E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5391150"/>
            <a:ext cx="3619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250" b="1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PROCEDURE</a:t>
            </a:r>
          </a:p>
        </p:txBody>
      </p:sp>
    </p:spTree>
    <p:extLst>
      <p:ext uri="{BB962C8B-B14F-4D97-AF65-F5344CB8AC3E}">
        <p14:creationId xmlns:p14="http://schemas.microsoft.com/office/powerpoint/2010/main" val="103439063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173F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5AC2D55-F1CB-4EC7-B132-1B626AD65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EDED437-7C73-4DD9-9E1C-E38FE57F9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CHAPTER 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859A570-424D-4B50-9DAC-D672169D7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Private information can make an offer suspicious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C8E0408-2985-49D7-89BC-3931A5870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E12F078-D920-4FD3-B71D-A9C0AAAF2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E9A504B-3082-4E6B-9EC0-89C107C3E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90D658E-3029-486A-8AE4-5EFCE9656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504950"/>
            <a:ext cx="10058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70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 defendant who knows it has a strong defense offers a low amount; a weak defendant may offer more to avoid discovery.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CB7B764-C0B6-4A36-B9F9-FD8E8FAA4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7241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INFORMATION BENEFIT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782E757-E1ED-4D02-ADA6-C122EB9DB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1146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9C3595E-DD5D-4823-8E08-505F85348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12420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Offers reveal some beliefs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CD960C0-EDFE-4EA1-86EE-00940350F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6004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9FF170B-2EAE-48E7-8132-6CFABBD0D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609975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Discovery tests claims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FF8A23A-B3D8-4BEB-BDFB-91E6AA09AC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0862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A6D035C-099B-4941-A901-FB88352FB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09575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Trial can produce authoritative facts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8BAD321-CB14-4953-AA4B-58EE26326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6050"/>
            <a:ext cx="952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377DD45-89CE-4149-9C56-9FBFF4C1A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7241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STRATEGIC PROBLEM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6BB60FE-E7D7-4623-A947-742789762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1146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92F3625-09CE-4B31-80E4-CFE0B8158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12420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Settlement signals can be mimicked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FD4F360-9278-4CB4-A480-4D530F278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6004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B32D52F-B617-48AF-AC98-17153EEA5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609975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Disclosure is costly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F83F5C6-7569-48B7-B005-AA2AAB0E4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0862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0DD92A1-E591-4521-9A4C-30AFE0030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09575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Bluffing can delay agreement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110C0FE-D3DC-4DAE-B7F0-CEFDB51AC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5054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rPr>
              <a:t>Procedure determines what must be revealed and when.</a:t>
            </a:r>
          </a:p>
        </p:txBody>
      </p:sp>
    </p:spTree>
    <p:extLst>
      <p:ext uri="{BB962C8B-B14F-4D97-AF65-F5344CB8AC3E}">
        <p14:creationId xmlns:p14="http://schemas.microsoft.com/office/powerpoint/2010/main" val="40756435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BEB3F92-D277-4FEA-9717-87B43D14E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2406556-AFFC-4C80-9F31-F1DD0A338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AFBBD09-51EC-46FE-B5E4-6C461CDD3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Discovery is an information-production technology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62A5532-B045-4378-AA65-27B5BEAE9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4BA9C0B-D568-4BF1-86D8-C5B00B897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B9B7DA3-F535-4569-A6F9-769EAE48A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87DA903-F4A2-4190-A171-A4B89DD6D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ACCURACY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4F2002A-8DB5-415B-881F-F1B9E7391A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E9F52FA-CED2-4852-ABE0-D2A0BF9F3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Reveals documents, witnesses, data, and expert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55EDC0D-EB4A-42BF-92C8-464C636E8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SETTLEMENT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BB1F66F-7B2E-4125-9A66-223915E52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D74C42E-E7AC-4895-825C-19A8760ED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50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Narrows disagreement and updates expected trial value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A8E07F7-6957-41C2-9F22-95284D1B2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LEVERAGE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2F5C63A-6674-41E5-8AFF-59204F28F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2199EC2-F586-44AD-B2BB-748E2DAE0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37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Cost can pressure a party independent of merits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9D16E4B-A6F1-4222-8D10-89D0FB859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More information is not free and does not always improve the process.</a:t>
            </a:r>
          </a:p>
        </p:txBody>
      </p:sp>
    </p:spTree>
    <p:extLst>
      <p:ext uri="{BB962C8B-B14F-4D97-AF65-F5344CB8AC3E}">
        <p14:creationId xmlns:p14="http://schemas.microsoft.com/office/powerpoint/2010/main" val="1764042759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A0A4975-B364-497E-9B59-AA7B5B14B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AC1739F-FA61-4B4E-895B-7CFCAAF82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100FEAD-7680-4FC5-97B6-FDD929503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Procedure selects the claims that become visible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6BD557F-1488-4D49-8307-D6DD16777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C4A5EEA-2982-419D-ABC4-D71D423AA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5ABAC98-3D76-48A3-B93D-2D70A2906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C5B8BDD-416C-43AB-BBE8-DEE3B3CD5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Filing rules, pleading, proof, cost, aggregation, and collection determine which harms reach adjudication.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79F2097-53BD-4E64-80D8-540DAD313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The observed set of cases is not a random sample of legal wrongs.</a:t>
            </a:r>
          </a:p>
        </p:txBody>
      </p:sp>
    </p:spTree>
    <p:extLst>
      <p:ext uri="{BB962C8B-B14F-4D97-AF65-F5344CB8AC3E}">
        <p14:creationId xmlns:p14="http://schemas.microsoft.com/office/powerpoint/2010/main" val="1509680720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71E4A67-66B4-41A6-B777-9C6C6EA9D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E46BCA1-81C4-4888-9A22-AF6E3D292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055995B-566D-40B3-B8B9-C2FFD71E7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Lawyers are both specialists and agents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759ACD1-2E76-418C-AEBB-3A4768E95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21CD1E3-E914-4239-90CE-06E358BE8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6E6B852-5603-401C-8303-A12E0BC55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1D160A8-1304-4E10-B18D-4325636EA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EXPERTISE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C3856F7-A0B5-4BF2-AFFD-DE14729A3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0711226-6069-4B4D-A68C-624F4BF34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Translate facts into legal claims and process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967E29B-73C6-4BAC-855D-DAD4476D7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FINANCE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E7B4EE3-ED5F-44F2-90E5-59EB22297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3788F16-11B2-4E65-A48C-F79DFA7C9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50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Advance time and cost under contingency arrangements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C151AEC-2C05-4DA3-A7AA-B253169EA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AGENCY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320B6B5-B7AE-4370-B020-97FEC4E82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73261EA-C819-46F2-A45F-13D63AC21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37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May prefer a strategy different from the client's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F7059AB-E30F-4915-8242-22479F436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489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Legal representation reduces information cost and creates monitoring problems.</a:t>
            </a:r>
          </a:p>
        </p:txBody>
      </p:sp>
    </p:spTree>
    <p:extLst>
      <p:ext uri="{BB962C8B-B14F-4D97-AF65-F5344CB8AC3E}">
        <p14:creationId xmlns:p14="http://schemas.microsoft.com/office/powerpoint/2010/main" val="752130359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F2BA8EC-1B09-49D2-A3F3-8C72CA181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444A6ED-8CE7-4240-BA5F-14FAB6EC4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DA068E4-A860-4DB7-95D9-412210192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Small harms may require collective enforcement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B4E8DBE-2E8D-45CD-90AC-3025D4831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B241DDE-9833-43A3-A179-10C859295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D3E7426-6583-499C-ACD4-CC2E0C338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6F28FC7-7FB5-4B5B-BFB4-33448B843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2146CD2-2A9F-410A-B4AC-4F11217DF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DIFFUSE LOSS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194C7FC-8570-4919-8B32-4937CD14E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Each individual claim is too small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BE2D63C-EC8B-43DE-B62F-1F2FA4018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4675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275FD0D-C197-4C67-8DB0-C54AB3D4B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839AC8D-8E51-422E-A99D-80740E4DB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AGGREGATION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74D564F-D48A-486B-9DA1-3AE7A57FB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86175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Claims are combined or represented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7B916FD-844A-4AAF-ADC7-09674DB28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18285DF-6B89-4DD6-83B7-716F431B7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B98AF32-35DB-47EC-8901-678A17114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SCALE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12BE3C1-3816-43B2-B775-9DC32ADC0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Fixed litigation cost is spread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15BF5CA-12FC-4522-9F6A-AF7E8A18C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58225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CD782D4-6B26-4AAE-B8FD-4A3B4A15F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D4EBD95-49F4-4C26-ADB1-0809EA07C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GOVERNANCE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D01DBF3-08D8-45B4-9025-E74953F68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Representation and settlement must be monitored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51E6113-7777-4305-9F65-6BDCE130C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9720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Aggregation solves one collective-action problem and creates another.</a:t>
            </a:r>
          </a:p>
        </p:txBody>
      </p:sp>
    </p:spTree>
    <p:extLst>
      <p:ext uri="{BB962C8B-B14F-4D97-AF65-F5344CB8AC3E}">
        <p14:creationId xmlns:p14="http://schemas.microsoft.com/office/powerpoint/2010/main" val="2116346389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56514CF-E850-4586-B1FB-A6A6C3CA2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33EB051-1F5B-4AE2-9B78-A7F41CEDF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0A3623C-06CC-4B6D-9882-C946F1FA4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Trial outcomes contain two kinds of error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4235EE8-838A-4BE3-9526-5F9E095DB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99E49AD-9269-4C97-88E0-1F4E12EE7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7E35F64-EF13-4BD8-B3FA-08C5C08E9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2B608D5-5B0B-4604-92BC-C772E053D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FALSE POSITIVE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C54BE6C-D54D-484D-83DC-C3B958FB8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43D1188-F867-4322-B550-4C16AFDB8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Liability imposed when legal responsibility is absent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FB08322-BE89-4707-A027-58EF45AC1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FALSE NEGATIVE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A11877F-6EB1-4692-AF59-56AA9B836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1F1ABB3-668E-41DD-A4B5-102C0FD43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50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Valid claim rejected or never brought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0FC4454-BB47-4EB8-8BC0-EE4C201DB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SYSTEM RESPONSE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86896EC-02A0-473B-BADF-B488E08FF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04AB3ED-DE3C-4E96-9F08-96749133D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37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Proof standards, appeals, procedure, and remedies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7CA5437-EAD7-4441-848C-CE1434B65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Reducing one error can increase the other or raise decision cost.</a:t>
            </a:r>
          </a:p>
        </p:txBody>
      </p:sp>
    </p:spTree>
    <p:extLst>
      <p:ext uri="{BB962C8B-B14F-4D97-AF65-F5344CB8AC3E}">
        <p14:creationId xmlns:p14="http://schemas.microsoft.com/office/powerpoint/2010/main" val="516879512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8162567-B825-407B-854A-1B908D53D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55A4F81-C9EE-4EBB-A94F-77E95FC87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22A2D5A-F611-4D48-B365-67D0A3100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Tried cases are selected cases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A6E6BA9-FAEE-486B-9306-1C1C8D401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FA4D0EA-3A69-4B47-9CD2-3AFCB5AC6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5C10449-E218-495A-9817-9CD62858E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453E977-3918-4D5C-A76E-5EE181AFE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Disputes reach judgment when parties disagree unusually, value precedent, face strategic constraints, or cannot bargain.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D10CBCD-A245-4D91-94E1-1091623645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Trial data may therefore misrepresent the ordinary universe of disputes.</a:t>
            </a:r>
          </a:p>
        </p:txBody>
      </p:sp>
    </p:spTree>
    <p:extLst>
      <p:ext uri="{BB962C8B-B14F-4D97-AF65-F5344CB8AC3E}">
        <p14:creationId xmlns:p14="http://schemas.microsoft.com/office/powerpoint/2010/main" val="1793924478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FEFBD21-2353-434B-B6FB-4826983D3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41368C7-0CFC-4ABD-8C42-794844A39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4AACD89-F4B2-4F2C-A30F-5CD92D37C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Appeals create public value beyond the parties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F6431E0-FA02-430C-960A-F96162793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603E191-92BC-4A44-B96F-BA284DCDF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4F12C22-E0CA-4EE8-B42C-D92B16F68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38ED4E9-2AF0-4441-ACFA-D6BADAD63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FD0687C-5456-44CA-B2F7-9A3BBA27A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REVIEW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1B2DA75-0C03-43B4-BC38-AE5A1169B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Correct selected legal errors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FB5F74C-3142-4711-9E80-98B207D55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4675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DB68E59-4581-4D56-9C62-FE9456D30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FEF4BB6-BEBE-4AA6-BE47-C8CBCD01F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EXPLAIN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2C679E8-7C5D-4611-95D1-9282D43DC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86175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Clarify doctrine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EE4243E-F5B1-4EC1-854B-03E77F9C1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7094565-9B48-4E41-B89D-1717539D5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EDE8A99-F1DB-47D2-998A-7579AEE9C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COORDINATE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C032477-E5CC-474F-BC33-30AC8FD22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Guide lower courts and private planning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78930B0-58DA-4528-92D5-832431410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58225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8D11E73-2064-4763-9B1F-0ECFABBD8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E170F34-2EE8-4E59-981C-B3323E3EB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ADAPT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0EB3241-42F5-4BB8-A4FD-37A72A7A5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Develop law through new cases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0B273D5-8564-4930-B9DF-3AEF92AFB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9720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A private dispute can produce a public legal rule.</a:t>
            </a:r>
          </a:p>
        </p:txBody>
      </p:sp>
    </p:spTree>
    <p:extLst>
      <p:ext uri="{BB962C8B-B14F-4D97-AF65-F5344CB8AC3E}">
        <p14:creationId xmlns:p14="http://schemas.microsoft.com/office/powerpoint/2010/main" val="1766401957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1D4577A5-71B9-4634-A624-AF404972E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8BB80D3-CF9F-4100-B134-306D37D75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8892AFA-731C-4C53-B355-259C81570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Courts compete with institutional alternatives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E300E8E-2E0B-4C82-8EA9-689564F06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4C454CD-9999-492E-B7F3-633431AEB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0D7819B-6D6A-494A-860D-B14A5F951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AFC1FBA-1136-4FCB-B118-F34313F7B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1676400"/>
            <a:ext cx="219075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0E4D72A-0416-47FA-A3B2-72F353CFC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1733550"/>
            <a:ext cx="203835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Forum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6E38BD6-8370-48AA-954E-6F4D5AF65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1676400"/>
            <a:ext cx="419100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B6C49B8-E3A8-475D-AE52-AF031624E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1733550"/>
            <a:ext cx="403860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Characteristic strength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4CA7D1B-2021-4877-B1A1-B38B522BA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1676400"/>
            <a:ext cx="419100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E6A315E-A500-459E-AED4-25563E40A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1733550"/>
            <a:ext cx="403860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Characteristic limit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AE9A630-9ABA-4BEC-A253-6BA92598C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319338"/>
            <a:ext cx="219075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4A15611-5687-4B9D-B1F4-1D0D6E3EC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2376488"/>
            <a:ext cx="203835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Negotiation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D8F336D-31B1-42A2-8F89-4222FE473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2319338"/>
            <a:ext cx="419100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4AE9EA5-44E7-4351-806E-EEAEA9B56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2376488"/>
            <a:ext cx="403860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Flexible and cheap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1696F94-534B-47A8-9C67-020AFC7DC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2319338"/>
            <a:ext cx="419100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9B31613-C3F0-4D0A-A807-E8B04E75F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2376488"/>
            <a:ext cx="403860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Power and information asymmetry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1DA324D-DC66-40B1-B750-640C9CAE7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962275"/>
            <a:ext cx="219075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5E7CC17-A07C-4F5F-9836-0AFA400CA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3019425"/>
            <a:ext cx="203835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Mediation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A072E13-D0FA-4480-9861-F62578C8E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2962275"/>
            <a:ext cx="419100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7D394A5-B063-4C36-B029-15F49B3658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3019425"/>
            <a:ext cx="403860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Facilitates communication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7586009-6119-4158-9EA9-1A72D9AC9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2962275"/>
            <a:ext cx="419100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5F57007-3671-4D1F-8F31-49E037A4E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3019425"/>
            <a:ext cx="403860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Cannot force a result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9769927-F5FA-4910-8EB9-D75A587FA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3605213"/>
            <a:ext cx="219075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32DB139-4E15-41A5-96DF-FCA6D692E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3662363"/>
            <a:ext cx="203835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Arbitration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6350819-7F9C-4FE6-B051-CB92FF182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3605213"/>
            <a:ext cx="419100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8093CB3-1701-47CB-BB02-99D140AE7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3662363"/>
            <a:ext cx="403860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Specialized and private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8A15152-814D-4BBA-85DA-81FB7F8D9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3605213"/>
            <a:ext cx="419100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6326C5B-E0BE-422D-A090-8077E3222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3662363"/>
            <a:ext cx="403860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Limited review and public precedent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FB80C7B-9C88-4B56-BA19-292286E13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4248150"/>
            <a:ext cx="219075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B37BA35-6268-453E-A388-4E1287CC9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4305300"/>
            <a:ext cx="203835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Platform process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FCB9B29-157F-49EF-A009-4A87AB4E6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4248150"/>
            <a:ext cx="419100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0822A1D-C73F-4C16-9B0A-BA867469A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4305300"/>
            <a:ext cx="403860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Fast and integrated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42FD49A-0D89-4408-8AAB-F7C939FE5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4248150"/>
            <a:ext cx="419100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7B1F244-C8EF-44EB-9D34-1CA2CEF66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4305300"/>
            <a:ext cx="403860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Dependence and conflict of interest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5CECF15-E8B1-4864-98A6-02DD6303D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4891088"/>
            <a:ext cx="219075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5A132A1A-37F0-4460-9119-CF40C7BAA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4948238"/>
            <a:ext cx="203835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Court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CEF04E0C-9BC0-4F9E-858E-DFF0024A8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4891088"/>
            <a:ext cx="419100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8AC4D9E8-3E5D-4645-94D0-AEB6233DD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4948238"/>
            <a:ext cx="403860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Public authority and precedent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AEA450B6-84E4-4E83-8EBA-74EC3E4E9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4891088"/>
            <a:ext cx="419100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EE08D813-AE5E-4BD6-8A92-6B02F6C3B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4948238"/>
            <a:ext cx="403860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Cost, delay, and generalist limits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F1EE4047-AF11-491D-8129-58B07A901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715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547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Choose a forum by matching stakes, information, remedy, independence, and public value.</a:t>
            </a:r>
          </a:p>
        </p:txBody>
      </p:sp>
    </p:spTree>
    <p:extLst>
      <p:ext uri="{BB962C8B-B14F-4D97-AF65-F5344CB8AC3E}">
        <p14:creationId xmlns:p14="http://schemas.microsoft.com/office/powerpoint/2010/main" val="715304785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6C31BA2-BF20-450C-8B69-EFFBF36CB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34D4F2E-4D13-44E8-93F9-861A8B6F7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4BB08A7-4589-481E-91AE-998615666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Automation can improve access and scale error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E418699-CCD7-4EAF-962F-B0360E134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B179AD0-D35E-4412-8850-218D15383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D28CD9F-22CB-4087-91C5-63E588C31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19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AB71213-C944-4B7D-8B90-D078BC2C7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POTENTIAL GAIN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C26A947-3750-4028-A77E-D18944CD2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73F8381-EFF1-40CD-ACC5-4CFFCA710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Triage, forms, translation, scheduling, and simple resolution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DDAE92D-7226-497C-8A57-304A03C94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FAILURE MODE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2297E4D-DC81-4D41-BB99-CE6BB9D99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3836CFF-1450-427F-8AD5-94F5BE0D7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50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Proxy error, unusual claims, opaque reasoning, and automation bias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E816366-4105-453B-B920-580118F94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CORRECTION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0F36CE1-019F-4EDA-8B40-98BDCD679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A41294D-9732-4718-923A-F79E0467D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37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Notice, explanation, escalation, audit, and human review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6A08047-B7E6-4014-B5C3-1FFED0F65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620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Cheap decisions need a process for detecting and repairing systematic mistakes.</a:t>
            </a:r>
          </a:p>
        </p:txBody>
      </p:sp>
    </p:spTree>
    <p:extLst>
      <p:ext uri="{BB962C8B-B14F-4D97-AF65-F5344CB8AC3E}">
        <p14:creationId xmlns:p14="http://schemas.microsoft.com/office/powerpoint/2010/main" val="140826499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173F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7F0AA02-84FD-4EB8-BE4A-F9ED091BF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90571A3-8212-4E64-8A31-74B0BFF20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CHAPTER 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AA49ECF-8434-4D43-8DF7-D720F443A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When a contract right becomes a dispute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DB68F2D-F234-4FF4-968C-3285639A8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E890A2C-3709-4610-B17A-97462414F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4E45D11-6CBE-4D0D-80E5-94337C691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B38286A-74E0-4E4E-AD08-596D8D818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504950"/>
            <a:ext cx="10058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70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The customized machine arrives late, and the buyer claims $400,000 in lost production.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79ECF96-2D48-4781-87B1-DDB1692D4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7241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BUYER SEES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0987889-B39E-4574-A1A9-E3B9A4B34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1146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059A6FE-4114-424C-8289-308E73B9B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12420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Strong promise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08565B0-84CB-4FF3-9EA6-003560D5E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6004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055EF2D-3BA2-4DF6-AB7E-776834288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609975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Large consequential loss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BF429F3-46A5-4C7A-AB29-32CDA7AF6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0862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D2B0D9E-D106-4E8E-A9EF-5834AC525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09575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Need for compensation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8C9C477-2881-4F65-BA73-E165287BB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6050"/>
            <a:ext cx="952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0BF1A8A-583D-4C1B-9B28-0E60AA40C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7241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SUPPLIER SEES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2A80028-29D8-49C6-9E67-BBEB84A92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1146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9C2C1DA-C243-4E74-91B6-F91358EF5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12420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Ambiguous cause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56733C9-A85D-4586-A5F1-087C358FD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6004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7FF6058-70F0-4678-89FA-0BFB71BD4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609975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Limited notice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386278A-F481-4E74-B0A5-3FEFB6D4B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0862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DD63481-A534-4FB2-84F6-FC13A6F67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09575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Expensive defense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E5C9DB2-4FE3-4414-9C01-FF54BA088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5054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rPr>
              <a:t>Should the case be filed, settled, tried, arbitrated, or abandoned?</a:t>
            </a:r>
          </a:p>
        </p:txBody>
      </p:sp>
    </p:spTree>
    <p:extLst>
      <p:ext uri="{BB962C8B-B14F-4D97-AF65-F5344CB8AC3E}">
        <p14:creationId xmlns:p14="http://schemas.microsoft.com/office/powerpoint/2010/main" val="539333962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3910860-9D1E-4CA3-AA0E-0253B8BF1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1C1BCBB-300F-4889-8B3D-6A5404A72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013DA32-C136-4D29-B5A6-449ACF2DE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Private and public enforcement address different gaps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4FA5C89-8835-4AF0-8698-F2D06D750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3A21A5D-5C1E-4916-8337-F80028043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2B36E31-D13A-4BB4-B1C3-13BAFE7E6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46F7B2F-84F8-48D3-8043-FD3C85675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6573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PRIVATE ENFORCEMENT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23C3726-68DB-4F1E-84CA-9D271B950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1050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F94BC2B-A16B-402F-B829-0A4D6E08C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1145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Claimant has direct information and stake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D794800-B734-4161-BCF5-98120B734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6384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847116F-0EFA-4B77-95BE-6077219E8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6479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Can produce compensation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20B57FC-5FC7-4C4B-98D4-E68207B49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718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282F041-6B15-4F7D-89E4-AF884A4D6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1813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Weak for small diffuse harms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E74426A-BAA4-4FCD-B20C-4512169E8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9525" cy="3409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A97AA13-E866-41A4-BC2D-F1B1073DC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6573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PUBLIC ENFORCEMENT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DDB3B85-FDA0-47B9-A440-9AA0192D4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1050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76945A8-C925-4491-9E53-715351CDB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1145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Can investigate systemic conduct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2A4B9F0-0B1E-419A-A1AB-689DC4FC7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6384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EBDC572-5B4E-4CF5-80A1-2519FA048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6479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Coordinates sanctions and precedent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4DA2FD0-B526-4AD8-A684-7DDC7C5F9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1718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DA7BE26-6322-43AB-9278-8F1BF34AD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1813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468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Faces budget, information, and political constraints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7C299C7-3E3A-4D49-B572-D87D934F3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4102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The institutions can complement rather than replace each other.</a:t>
            </a:r>
          </a:p>
        </p:txBody>
      </p:sp>
    </p:spTree>
    <p:extLst>
      <p:ext uri="{BB962C8B-B14F-4D97-AF65-F5344CB8AC3E}">
        <p14:creationId xmlns:p14="http://schemas.microsoft.com/office/powerpoint/2010/main" val="1871802412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0B9C559-72F5-4139-9C79-D9D72392E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C258638-4DE7-46FF-81F2-63B221EC5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B84260B-7D97-488F-BD3F-00B5658FB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A dispute-system audit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FC73BBA-18C8-4E20-B00A-4E730EF88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0D575F4-F732-4533-AD32-EC6732CC2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0A2FBEB-8A8A-4283-8666-84201E412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21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5AD006D-D121-456B-8A5A-7A266120AD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4BFB693-C9A2-4C18-BF20-5C3DDF2FE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CLAIM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57C0757-E547-4414-87FA-3BE58FB8F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Merits, stakes, and collection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E9B4D1D-D18A-45AF-A4C4-7FBCB8F05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4675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14CB87E-3300-4098-AFAB-9AD98BA39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C2514E4-DE19-40BD-9760-DE0A00B9A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PROCESS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9B3C8F1-3BE7-444B-9EB2-37597041D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86175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Cost, proof, and information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BAEB250-AF97-4C39-ADD6-918860A5D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97AFA2D-4DF1-46FD-8139-A093B78FC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0662ED0-8EEE-4DAE-BB95-EBD89BC6E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BARGAIN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DB35063-5DBC-4859-A5FC-1733CA056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Reservation values and strategy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12C6B0E-EB85-4801-AECB-830F37DC6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58225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2D34343-81C6-4A33-9C2F-68FD1095E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1C39663-0B36-433E-A81B-FD4D1D003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OUTCOME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0586889-ACFF-4B60-A473-9307BC8C2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Remedy, precedent, and enforcement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3C50359-36D3-4073-A447-8537F7F4E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9720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138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Trace how each procedural rule changes filing, settlement, trial, and future conduct.</a:t>
            </a:r>
          </a:p>
        </p:txBody>
      </p:sp>
    </p:spTree>
    <p:extLst>
      <p:ext uri="{BB962C8B-B14F-4D97-AF65-F5344CB8AC3E}">
        <p14:creationId xmlns:p14="http://schemas.microsoft.com/office/powerpoint/2010/main" val="333531230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173F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D0940E9-8E03-4635-8B93-4246E3DB9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CEE7119-1FF9-4875-AF8C-17906F34E3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CHAPTER 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EE485B9-F7EE-4F51-A957-B79BFF693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Procedure determines which rights become real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BF882F8-A74D-47F3-9F49-EDE57F88A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09E5F05-30A7-45E5-BCAB-E7C6B5C9D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4FD35AF-D8EC-4FE6-A8FB-86D82BDBF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22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1094C08-6C51-472C-BB23-68DBBFEC0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49542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EFDA2EC-3F81-4A8C-AC59-ABF70084E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150495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Is the claim worth pursuing after cost and collection?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7CE671E-E1EB-4A2A-AFB8-F366D11C3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00977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5637E1A-1C20-4962-9065-0FA34667E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201930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What creates the settlement range?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1DA258C-6AEF-4800-96F9-60D58A495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52412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B31382F-3BC6-4E37-B501-FC9A5DB3F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253365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Which information is hidden or costly to produce?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577435D-D11D-4705-BED7-4EBBE1B1A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03847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B1D9A2B-3627-453B-BB08-4D98F723F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304800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How do fee and aggregation rules select claims?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D7D4BBB-ECEB-41B8-A2E9-C8FB2853B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55282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C8E6B82-66C7-4E76-AAEE-1A0979C30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356235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What errors and agency problems does the process create?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766CEB0-4279-48D0-A9FC-1C5DA7D08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06717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E800200-CF01-4F06-B4D8-2A8AD8D5E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407670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Which forum supplies the needed remedy, independence, and public value?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6DCD2CF-9E42-4723-AB82-D9C3FCDBB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6388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92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rPr>
              <a:t>Dispute resolution is a production process for remedies, information, and rules.</a:t>
            </a:r>
          </a:p>
        </p:txBody>
      </p:sp>
    </p:spTree>
    <p:extLst>
      <p:ext uri="{BB962C8B-B14F-4D97-AF65-F5344CB8AC3E}">
        <p14:creationId xmlns:p14="http://schemas.microsoft.com/office/powerpoint/2010/main" val="155741216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879B27B-171F-420E-A55D-EE4010893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DDDA666-A813-4107-B16A-CF477B76F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0F15196-1BEE-4BDA-91CE-3CD11BE84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Dispute resolution consumes real resources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75C20CA-7FD4-4579-BD48-5CC72AD96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24A91BC-5AB7-4065-921E-38C49FAA5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ED15CD3-F0F4-4583-85E4-F8F3B418E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14B5866-686C-4FFB-9478-DDE225100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DIRECT COST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AD05987-AA8F-4E5F-9D3E-79B5838E5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2438FD2-E3B9-47E8-8C38-E214382E1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Lawyers, experts, filing, discovery, and court time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2DA8E12-436A-4482-A978-50B8D2D65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ERROR COST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26642AD-257D-4D16-8D30-E5878A28F7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1386EFF-892B-406A-B75A-3EFD610ED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50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Wrong liability, remedy, or precedent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7F0AF9F-6FF2-47D0-8BEF-EA7CC8BCD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DELAY AND DISRUPTION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2F7C5B1-C4EE-4BFF-8524-BFF5353CB4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54AFA83-E8EF-414F-A22C-F6799DA5E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37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Management time, uncertainty, and frozen resources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7997E23-B1AC-43C3-B90C-E17FB78E8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547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The objective is not maximum litigation; it is accurate and credible enforcement at reasonable total cost.</a:t>
            </a:r>
          </a:p>
        </p:txBody>
      </p:sp>
    </p:spTree>
    <p:extLst>
      <p:ext uri="{BB962C8B-B14F-4D97-AF65-F5344CB8AC3E}">
        <p14:creationId xmlns:p14="http://schemas.microsoft.com/office/powerpoint/2010/main" val="160187149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3AC8FE4-D7DB-436A-9E67-E5C30D27E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55D1B47-5E06-40D1-84D8-2918B8C26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71D070A-7A56-45A2-8BF6-711674AEB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88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A claimant compares expected recovery with expected cost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227A321-AD7A-4B69-BEC1-0045712CB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C4D33E2-E13A-49A8-8EA3-762840C0C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9EC8BBB-A230-4534-9E02-D2A7CC31C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C8EF924-1BCE-4D09-9186-9EFD6614BC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1504950"/>
            <a:ext cx="7239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641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60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60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Expected claim value = p × J − C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6CD973C-5328-428F-A1D5-911E7F9E5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724150"/>
            <a:ext cx="3086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P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DAFD6D0-AB14-4F75-AB46-7F27C1F71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162300"/>
            <a:ext cx="3086100" cy="1276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B444F36-0568-492C-AA36-32327F339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371850"/>
            <a:ext cx="27051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Probability of obtaining judgment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F87ABC0-396D-4079-9FCE-91747E5FE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724150"/>
            <a:ext cx="3086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J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5C1C125-1AE7-4DA9-9C6E-174577580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162300"/>
            <a:ext cx="3086100" cy="1276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B633A4D-571F-4C58-9915-ED381CC7A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0" y="3371850"/>
            <a:ext cx="27051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Collectible judgment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D3D7683-43B9-4D63-8765-ACCE6BEE7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2724150"/>
            <a:ext cx="3086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8ABEE7E-8EB8-4E55-9E5D-4B46FA80F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162300"/>
            <a:ext cx="3086100" cy="1276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7036981-1F6C-4124-A5DE-846294E60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371850"/>
            <a:ext cx="27051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Filing, legal, time, and risk cost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30C0B0E-18E5-4F2A-8DF1-87BFD0CB8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724400"/>
            <a:ext cx="8953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025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2025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A legally valid claim may not be economically worth pursuing.</a:t>
            </a:r>
          </a:p>
        </p:txBody>
      </p:sp>
    </p:spTree>
    <p:extLst>
      <p:ext uri="{BB962C8B-B14F-4D97-AF65-F5344CB8AC3E}">
        <p14:creationId xmlns:p14="http://schemas.microsoft.com/office/powerpoint/2010/main" val="208512589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C121513-D7FE-492D-9612-1D786216E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14FC982-86E3-4FB7-8721-B9C154CC6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2F91D5B-F0D7-4ACA-B66D-FB7056476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Plaintiff and defendant calculate from opposite sides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6D215AC-4B1E-4CB0-910A-018DE9797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422B3A2-94DA-4440-913D-1C452809D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675CF92-BB2D-4401-B07B-0CEE43E07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B7B9020-38D7-452F-9A8A-5DD7C7536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6573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PLAINTIFF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4B90023-08E2-46CF-A429-BD7FED11A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1050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54491BB-4436-4505-9157-24FB8089D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1145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Expected recovery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E287507-0EA5-452F-898F-E13CFB82D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6384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541ED8E-E16A-4793-B781-7ECAE5709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6479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Own litigation cost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B92FA00-27E9-4084-929F-46A033AC4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718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0EFF3E0-AEF8-411F-A44E-94451162E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1813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Delay, risk, and collection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7B2998F-1208-4057-ADE8-CB13CE6B3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9525" cy="3409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276423F-FC1F-4383-8038-B8420A1E5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6573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DEFENDANT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4A9C805-8E70-48F7-88CB-62B0A122E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1050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FF3C815-7892-480E-9D37-04D7D04DBB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1145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Expected liability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6FB854C-2D6C-4E90-BBFD-1C1DCB345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6384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732C370-FCA0-4025-971F-D8828DCBB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6479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Own defense cost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CC3820B-60D8-4DAE-9E02-23A3D8B8D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1718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C603483-A97B-49A8-B193-BE527AE07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1813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Reputation and precedent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C7D0EA2-E23D-45BA-8CA6-D3DBB8B1A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4102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Different beliefs and costs can create or destroy a settlement range.</a:t>
            </a:r>
          </a:p>
        </p:txBody>
      </p:sp>
    </p:spTree>
    <p:extLst>
      <p:ext uri="{BB962C8B-B14F-4D97-AF65-F5344CB8AC3E}">
        <p14:creationId xmlns:p14="http://schemas.microsoft.com/office/powerpoint/2010/main" val="186395765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5EFD87F8-2006-4799-8084-C4B5278DF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5B5221F-46ED-403F-B0C9-6BC5327C5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3B01D57-0DFE-4634-8C9F-B7A0E670A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Fee rules change which claims are viable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2E0B729-5A74-4D77-943C-2E540B6EC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FCE44C4-EF73-4064-BD52-33FC5CE6C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3AC4036-EF58-41FA-AF03-3384BE79F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391AEF9-E4EB-4F37-9736-110A6DB61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1676400"/>
            <a:ext cx="23812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08B200A-55AE-40B3-813E-DCCA1F212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1733550"/>
            <a:ext cx="22288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Rule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E932875-AF09-456C-B718-AD2CB7360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1676400"/>
            <a:ext cx="3714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EABA95D-70C5-4EF8-A132-71B2BF2EA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67075" y="1733550"/>
            <a:ext cx="35623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Basic allocation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7AC6263-261D-4D04-B433-3FE4A9989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625" y="1676400"/>
            <a:ext cx="4476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C84D81E-F9D3-44D5-A258-FEF37AAD9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1825" y="1733550"/>
            <a:ext cx="43243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Likely incentive effect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B4B8436-C987-4E74-A660-7C037E31D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362200"/>
            <a:ext cx="23812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6312442-F95B-4655-A600-745B17E86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2419350"/>
            <a:ext cx="22288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American rule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74E7C0D-82E3-4F37-9193-CA2C6DF0F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2362200"/>
            <a:ext cx="3714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D33B34C-E466-4B23-9ACA-FE713422B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67075" y="2419350"/>
            <a:ext cx="35623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Each side pays its own lawyer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49D922A-A54E-405A-A8E6-F3C391C60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625" y="2362200"/>
            <a:ext cx="4476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C055A44-B294-4DAB-AFA0-0DE1F40BD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1825" y="2419350"/>
            <a:ext cx="43243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Small claims may be uneconomic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77AC776-2E74-4FA5-8215-DDE13BDE7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3048000"/>
            <a:ext cx="23812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5A29090-A48C-43C9-9E94-4B36F33B0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3105150"/>
            <a:ext cx="22288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English rule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CC9981B-A187-41ED-8019-ED3449764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3048000"/>
            <a:ext cx="3714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EBB5516-3B82-4926-9441-0A32962F9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67075" y="3105150"/>
            <a:ext cx="35623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Loser may pay winner's fees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A873C20-39EB-4A0B-9519-7B775F637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625" y="3048000"/>
            <a:ext cx="4476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BD7BCA3-1626-4204-8D8A-C957A9EAB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1825" y="3105150"/>
            <a:ext cx="43243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Stronger stakes and greater downside risk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0132D9D-A59E-47D1-A889-F9616835D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3733800"/>
            <a:ext cx="23812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071173B-2DB1-4EB5-ABC1-909647FDD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3790950"/>
            <a:ext cx="22288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Contingency fee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1610C12-158D-4F18-8A00-AA7977700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3733800"/>
            <a:ext cx="3714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5FB0334-D59A-4C6A-942C-DD5FE6884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67075" y="3790950"/>
            <a:ext cx="35623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Lawyer paid from recovery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ED7E2F6-0748-4DC1-8DE1-BD5F2E195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625" y="3733800"/>
            <a:ext cx="4476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B1CADA0-3954-405E-B6EC-6EC9449D9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1825" y="3790950"/>
            <a:ext cx="43243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Finances claims and creates agency issues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7CE40D8-EE88-4D9C-9075-8A0A580BA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4419600"/>
            <a:ext cx="23812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1FC9BF0-C549-42EF-B91B-259B3CC55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4476750"/>
            <a:ext cx="22288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Legal aid or subsidy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EDDAB67-650B-4D36-945C-431E7997A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4419600"/>
            <a:ext cx="3714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DD86E66-B431-45C4-B34F-DCDD592AE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67075" y="4476750"/>
            <a:ext cx="35623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Third party supports cost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3C67C0C-00F3-4A6B-BEE1-22D577646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625" y="4419600"/>
            <a:ext cx="4476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F4F7849-8A89-4530-8648-F4522C17E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1825" y="4476750"/>
            <a:ext cx="43243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Expands access but requires selection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31C7FA5D-54B3-40B8-A619-1A9405D19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715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Cost allocation changes filing, settlement, precaution, and access.</a:t>
            </a:r>
          </a:p>
        </p:txBody>
      </p:sp>
    </p:spTree>
    <p:extLst>
      <p:ext uri="{BB962C8B-B14F-4D97-AF65-F5344CB8AC3E}">
        <p14:creationId xmlns:p14="http://schemas.microsoft.com/office/powerpoint/2010/main" val="28581504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58330FC-0EA9-4E28-8215-6FCBEA68C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0A61BCA-CC76-4CED-894E-8DCA4EB82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B4AA231-148E-4C50-B17D-81423E50D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Settlement occurs in the shadow of trial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7C7EC75-C806-464A-8C00-6FDF42A18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977BFA7-BB48-4945-9529-A7D2B730D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D24FB6E-5E44-4DDE-BCE9-CFB5A9DA5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5FEAD66-AD8A-4245-947D-32F80A095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A bargain is possible when the defendant's maximum payment exceeds the plaintiff's minimum acceptance.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F11C71E-8B67-4C87-BD8C-52A025CDE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Avoided litigation costs can create cooperative surplus even when the parties disagree about liability.</a:t>
            </a:r>
          </a:p>
        </p:txBody>
      </p:sp>
    </p:spTree>
    <p:extLst>
      <p:ext uri="{BB962C8B-B14F-4D97-AF65-F5344CB8AC3E}">
        <p14:creationId xmlns:p14="http://schemas.microsoft.com/office/powerpoint/2010/main" val="167222661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4EFCC09-682C-4147-AD21-13B622630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340AC96-AEE3-4BAA-AFB8-74A455FE7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D431836-E493-44F7-B690-80B553B64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Litigation costs can create a settlement range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EAEEB6C-AD14-4EC6-A63E-1BDD73829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5B4C6B5-9B75-462C-9EC1-BADD2FD91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9292325-B632-43C9-AAD9-60EBA9E4D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8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8168a4e15fa47f0"/>
          <a:stretch xmlns:a="http://schemas.openxmlformats.org/drawingml/2006/main"/>
        </p:blipFill>
        <p:spPr>
          <a:xfrm xmlns:a="http://schemas.openxmlformats.org/drawingml/2006/main">
            <a:off x="2216711" y="1352550"/>
            <a:ext cx="7758578" cy="44767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ED8DA9F-6647-4C1C-B747-13E55FB74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8102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Settlement divides the cost saved by avoiding trial.</a:t>
            </a:r>
          </a:p>
        </p:txBody>
      </p:sp>
    </p:spTree>
    <p:extLst>
      <p:ext uri="{BB962C8B-B14F-4D97-AF65-F5344CB8AC3E}">
        <p14:creationId xmlns:p14="http://schemas.microsoft.com/office/powerpoint/2010/main" val="128258674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A7453DE-4EC2-426E-B214-B82AB2AC4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753814D-2444-4008-90FC-216D1D767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15120E1-DDA7-4813-B514-A4ABD0887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Why settlement can fail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08926C9-E1A0-4095-86CC-A3A608031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F265391-EB41-4D23-8873-3663D0217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1C412DD-DDF9-4215-B8FD-60C5C14F2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9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BBB2B8F-249F-4EF9-B255-C796C966B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DIFFERENT BELIEFS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BF77E09-C877-48C7-980D-7E03C7D44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04B136D-215F-40E5-96EB-660502514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Each side is too optimistic about trial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334367F-EB34-4B33-9455-E24A43623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PRIVATE INFORMATION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4E856A6-7339-4E44-96FC-6801D7615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D1ED1B7-0E71-41D6-9617-DD9364301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50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Offers signal strength or weakness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02E1DB0-723C-4259-8583-0E9FF08EE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STRATEGY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6D69DFA-3A26-48B5-9926-5EA17365E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57FDBDC-BB64-45F4-AFEF-A98DE9934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37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Delay, commitment, reputation, or precedent matters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A2AAF7E-0FD6-4131-8DEE-B805F93E8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No settlement does not prove irrationality.</a:t>
            </a:r>
          </a:p>
        </p:txBody>
      </p:sp>
    </p:spTree>
    <p:extLst>
      <p:ext uri="{BB962C8B-B14F-4D97-AF65-F5344CB8AC3E}">
        <p14:creationId xmlns:p14="http://schemas.microsoft.com/office/powerpoint/2010/main" val="196836242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2026-08-02T15:19:47.3630000Z</dcterms:created>
  <dcterms:modified xsi:type="dcterms:W3CDTF">2026-08-02T15:19:47.3630000Z</dcterms:modified>
</coreProperties>
</file>