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80ff833a9e94eca" /><Relationship Type="http://schemas.openxmlformats.org/officeDocument/2006/relationships/extended-properties" Target="/docProps/app.xml" Id="R645162f0fb3a420c" /><Relationship Type="http://schemas.openxmlformats.org/officeDocument/2006/relationships/officeDocument" Target="/ppt/presentation.xml" Id="R7df139c1cf0e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2c38797c64ca9"/>
  </p:sldMasterIdLst>
  <p:notesMasterIdLst>
    <p:notesMasterId xmlns:r="http://schemas.openxmlformats.org/officeDocument/2006/relationships" r:id="R4600300a525045f1"/>
  </p:notesMasterIdLst>
  <p:sldIdLst>
    <p:sldId xmlns:r="http://schemas.openxmlformats.org/officeDocument/2006/relationships" id="256" r:id="R20b76715d5f645f4"/>
    <p:sldId xmlns:r="http://schemas.openxmlformats.org/officeDocument/2006/relationships" id="257" r:id="R54a1a8fd14fa43f3"/>
    <p:sldId xmlns:r="http://schemas.openxmlformats.org/officeDocument/2006/relationships" id="258" r:id="Rb84318c04f5c4804"/>
    <p:sldId xmlns:r="http://schemas.openxmlformats.org/officeDocument/2006/relationships" id="259" r:id="R72f213be98254c3a"/>
    <p:sldId xmlns:r="http://schemas.openxmlformats.org/officeDocument/2006/relationships" id="260" r:id="R2f1d192479324b50"/>
    <p:sldId xmlns:r="http://schemas.openxmlformats.org/officeDocument/2006/relationships" id="261" r:id="R06013f4406b54fe0"/>
    <p:sldId xmlns:r="http://schemas.openxmlformats.org/officeDocument/2006/relationships" id="262" r:id="Rc6b1d8bb5d2a4ee3"/>
    <p:sldId xmlns:r="http://schemas.openxmlformats.org/officeDocument/2006/relationships" id="263" r:id="R9b5dfc83a98f418f"/>
    <p:sldId xmlns:r="http://schemas.openxmlformats.org/officeDocument/2006/relationships" id="264" r:id="R0e47fd5716954dfa"/>
    <p:sldId xmlns:r="http://schemas.openxmlformats.org/officeDocument/2006/relationships" id="265" r:id="R9e22aa66e08d4120"/>
    <p:sldId xmlns:r="http://schemas.openxmlformats.org/officeDocument/2006/relationships" id="266" r:id="R30e387628b1e429b"/>
    <p:sldId xmlns:r="http://schemas.openxmlformats.org/officeDocument/2006/relationships" id="267" r:id="R74eb0b42885941a2"/>
    <p:sldId xmlns:r="http://schemas.openxmlformats.org/officeDocument/2006/relationships" id="268" r:id="Rfdf422da007d4df6"/>
    <p:sldId xmlns:r="http://schemas.openxmlformats.org/officeDocument/2006/relationships" id="269" r:id="R9e07c63bbd1a4a48"/>
    <p:sldId xmlns:r="http://schemas.openxmlformats.org/officeDocument/2006/relationships" id="270" r:id="R970024f5f90b4869"/>
    <p:sldId xmlns:r="http://schemas.openxmlformats.org/officeDocument/2006/relationships" id="271" r:id="R54a09bbafcf84dcd"/>
    <p:sldId xmlns:r="http://schemas.openxmlformats.org/officeDocument/2006/relationships" id="272" r:id="R6a7e5a3d51ad4541"/>
    <p:sldId xmlns:r="http://schemas.openxmlformats.org/officeDocument/2006/relationships" id="273" r:id="Rbccbfc2b9f6d4594"/>
    <p:sldId xmlns:r="http://schemas.openxmlformats.org/officeDocument/2006/relationships" id="274" r:id="R97ecbe00b1ac45cd"/>
    <p:sldId xmlns:r="http://schemas.openxmlformats.org/officeDocument/2006/relationships" id="275" r:id="R776bd1479c0d4890"/>
    <p:sldId xmlns:r="http://schemas.openxmlformats.org/officeDocument/2006/relationships" id="276" r:id="Rfb52246458314fc4"/>
    <p:sldId xmlns:r="http://schemas.openxmlformats.org/officeDocument/2006/relationships" id="277" r:id="R14792c236aa04236"/>
    <p:sldId xmlns:r="http://schemas.openxmlformats.org/officeDocument/2006/relationships" id="278" r:id="R4902abaa10f54c5d"/>
    <p:sldId xmlns:r="http://schemas.openxmlformats.org/officeDocument/2006/relationships" id="279" r:id="Rcd0882d4cf5d4a3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67deaec976e4f01" /><Relationship Type="http://schemas.openxmlformats.org/officeDocument/2006/relationships/slideMaster" Target="/ppt/slideMasters/slideMaster1.xml" Id="Rfe92c38797c64ca9" /><Relationship Type="http://schemas.openxmlformats.org/officeDocument/2006/relationships/notesMaster" Target="/ppt/notesMasters/notesMaster1.xml" Id="R4600300a525045f1" /><Relationship Type="http://schemas.openxmlformats.org/officeDocument/2006/relationships/presProps" Target="/ppt/presProps.xml" Id="R8409005dfdad43c3" /><Relationship Type="http://schemas.openxmlformats.org/officeDocument/2006/relationships/tableStyles" Target="/ppt/tableStyles.xml" Id="Rd81aa881ec954412" /><Relationship Type="http://schemas.openxmlformats.org/officeDocument/2006/relationships/slide" Target="/ppt/slides/slide1.xml" Id="R20b76715d5f645f4" /><Relationship Type="http://schemas.openxmlformats.org/officeDocument/2006/relationships/slide" Target="/ppt/slides/slide2.xml" Id="R54a1a8fd14fa43f3" /><Relationship Type="http://schemas.openxmlformats.org/officeDocument/2006/relationships/slide" Target="/ppt/slides/slide3.xml" Id="Rb84318c04f5c4804" /><Relationship Type="http://schemas.openxmlformats.org/officeDocument/2006/relationships/slide" Target="/ppt/slides/slide4.xml" Id="R72f213be98254c3a" /><Relationship Type="http://schemas.openxmlformats.org/officeDocument/2006/relationships/slide" Target="/ppt/slides/slide5.xml" Id="R2f1d192479324b50" /><Relationship Type="http://schemas.openxmlformats.org/officeDocument/2006/relationships/slide" Target="/ppt/slides/slide6.xml" Id="R06013f4406b54fe0" /><Relationship Type="http://schemas.openxmlformats.org/officeDocument/2006/relationships/slide" Target="/ppt/slides/slide7.xml" Id="Rc6b1d8bb5d2a4ee3" /><Relationship Type="http://schemas.openxmlformats.org/officeDocument/2006/relationships/slide" Target="/ppt/slides/slide8.xml" Id="R9b5dfc83a98f418f" /><Relationship Type="http://schemas.openxmlformats.org/officeDocument/2006/relationships/slide" Target="/ppt/slides/slide9.xml" Id="R0e47fd5716954dfa" /><Relationship Type="http://schemas.openxmlformats.org/officeDocument/2006/relationships/slide" Target="/ppt/slides/slide10.xml" Id="R9e22aa66e08d4120" /><Relationship Type="http://schemas.openxmlformats.org/officeDocument/2006/relationships/slide" Target="/ppt/slides/slide11.xml" Id="R30e387628b1e429b" /><Relationship Type="http://schemas.openxmlformats.org/officeDocument/2006/relationships/slide" Target="/ppt/slides/slide12.xml" Id="R74eb0b42885941a2" /><Relationship Type="http://schemas.openxmlformats.org/officeDocument/2006/relationships/slide" Target="/ppt/slides/slide13.xml" Id="Rfdf422da007d4df6" /><Relationship Type="http://schemas.openxmlformats.org/officeDocument/2006/relationships/slide" Target="/ppt/slides/slide14.xml" Id="R9e07c63bbd1a4a48" /><Relationship Type="http://schemas.openxmlformats.org/officeDocument/2006/relationships/slide" Target="/ppt/slides/slide15.xml" Id="R970024f5f90b4869" /><Relationship Type="http://schemas.openxmlformats.org/officeDocument/2006/relationships/slide" Target="/ppt/slides/slide16.xml" Id="R54a09bbafcf84dcd" /><Relationship Type="http://schemas.openxmlformats.org/officeDocument/2006/relationships/slide" Target="/ppt/slides/slide17.xml" Id="R6a7e5a3d51ad4541" /><Relationship Type="http://schemas.openxmlformats.org/officeDocument/2006/relationships/slide" Target="/ppt/slides/slide18.xml" Id="Rbccbfc2b9f6d4594" /><Relationship Type="http://schemas.openxmlformats.org/officeDocument/2006/relationships/slide" Target="/ppt/slides/slide19.xml" Id="R97ecbe00b1ac45cd" /><Relationship Type="http://schemas.openxmlformats.org/officeDocument/2006/relationships/slide" Target="/ppt/slides/slide20.xml" Id="R776bd1479c0d4890" /><Relationship Type="http://schemas.openxmlformats.org/officeDocument/2006/relationships/slide" Target="/ppt/slides/slide21.xml" Id="Rfb52246458314fc4" /><Relationship Type="http://schemas.openxmlformats.org/officeDocument/2006/relationships/slide" Target="/ppt/slides/slide22.xml" Id="R14792c236aa04236" /><Relationship Type="http://schemas.openxmlformats.org/officeDocument/2006/relationships/slide" Target="/ppt/slides/slide23.xml" Id="R4902abaa10f54c5d" /><Relationship Type="http://schemas.openxmlformats.org/officeDocument/2006/relationships/slide" Target="/ppt/slides/slide24.xml" Id="Rcd0882d4cf5d4a3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d54fbe525604f4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c43144532424239" /><Relationship Type="http://schemas.openxmlformats.org/officeDocument/2006/relationships/notesMaster" Target="/ppt/notesMasters/notesMaster1.xml" Id="Rc7652c4756974f9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edc7f515a284775" /><Relationship Type="http://schemas.openxmlformats.org/officeDocument/2006/relationships/notesMaster" Target="/ppt/notesMasters/notesMaster1.xml" Id="R2e7a2fa855da4fa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9a6dc09edf141f8" /><Relationship Type="http://schemas.openxmlformats.org/officeDocument/2006/relationships/notesMaster" Target="/ppt/notesMasters/notesMaster1.xml" Id="R243b46d569c5499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890f9789b614065" /><Relationship Type="http://schemas.openxmlformats.org/officeDocument/2006/relationships/notesMaster" Target="/ppt/notesMasters/notesMaster1.xml" Id="Rc69a0625ddbd423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3268d34969f468f" /><Relationship Type="http://schemas.openxmlformats.org/officeDocument/2006/relationships/notesMaster" Target="/ppt/notesMasters/notesMaster1.xml" Id="R7f8598e6b3ff454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d0f8e4ea2bd4c44" /><Relationship Type="http://schemas.openxmlformats.org/officeDocument/2006/relationships/notesMaster" Target="/ppt/notesMasters/notesMaster1.xml" Id="Rfd117b51ee094c8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f9c5756574b4b20" /><Relationship Type="http://schemas.openxmlformats.org/officeDocument/2006/relationships/notesMaster" Target="/ppt/notesMasters/notesMaster1.xml" Id="R3b0a6872758c494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de4745a05cb48de" /><Relationship Type="http://schemas.openxmlformats.org/officeDocument/2006/relationships/notesMaster" Target="/ppt/notesMasters/notesMaster1.xml" Id="R00a001a4f1a147f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fc57855ca57498f" /><Relationship Type="http://schemas.openxmlformats.org/officeDocument/2006/relationships/notesMaster" Target="/ppt/notesMasters/notesMaster1.xml" Id="R426966903e1a45e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a7729e73a9084365" /><Relationship Type="http://schemas.openxmlformats.org/officeDocument/2006/relationships/notesMaster" Target="/ppt/notesMasters/notesMaster1.xml" Id="R13a01476bd8249a5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48effa5a1d944432" /><Relationship Type="http://schemas.openxmlformats.org/officeDocument/2006/relationships/notesMaster" Target="/ppt/notesMasters/notesMaster1.xml" Id="R570a3b14c2124e0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70b1ac2f2764e25" /><Relationship Type="http://schemas.openxmlformats.org/officeDocument/2006/relationships/notesMaster" Target="/ppt/notesMasters/notesMaster1.xml" Id="R5dfbb835d0944105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852ecb6588bb4491" /><Relationship Type="http://schemas.openxmlformats.org/officeDocument/2006/relationships/notesMaster" Target="/ppt/notesMasters/notesMaster1.xml" Id="R06cd3c12417d4b28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2934d01a0be740e5" /><Relationship Type="http://schemas.openxmlformats.org/officeDocument/2006/relationships/notesMaster" Target="/ppt/notesMasters/notesMaster1.xml" Id="R88ff6fdf623b48fc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ce5513a643fe4c25" /><Relationship Type="http://schemas.openxmlformats.org/officeDocument/2006/relationships/notesMaster" Target="/ppt/notesMasters/notesMaster1.xml" Id="R49dad65b4ad9460d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32a07935263040fc" /><Relationship Type="http://schemas.openxmlformats.org/officeDocument/2006/relationships/notesMaster" Target="/ppt/notesMasters/notesMaster1.xml" Id="Rbd73bb6bf4374dcd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21cdad9d4e9d45e3" /><Relationship Type="http://schemas.openxmlformats.org/officeDocument/2006/relationships/notesMaster" Target="/ppt/notesMasters/notesMaster1.xml" Id="R9e7e4c323581410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d6aefef774d4d3a" /><Relationship Type="http://schemas.openxmlformats.org/officeDocument/2006/relationships/notesMaster" Target="/ppt/notesMasters/notesMaster1.xml" Id="R50e28ba1635b41a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165aa82553b4447" /><Relationship Type="http://schemas.openxmlformats.org/officeDocument/2006/relationships/notesMaster" Target="/ppt/notesMasters/notesMaster1.xml" Id="R7b01d8ac620f4e1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93c9f8f712e4019" /><Relationship Type="http://schemas.openxmlformats.org/officeDocument/2006/relationships/notesMaster" Target="/ppt/notesMasters/notesMaster1.xml" Id="R93e1de1c8e42438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f6728ebdc6c42a0" /><Relationship Type="http://schemas.openxmlformats.org/officeDocument/2006/relationships/notesMaster" Target="/ppt/notesMasters/notesMaster1.xml" Id="R1f24e4f57e69427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4caa43177c84682" /><Relationship Type="http://schemas.openxmlformats.org/officeDocument/2006/relationships/notesMaster" Target="/ppt/notesMasters/notesMaster1.xml" Id="R83afbc6defbb4b8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c109d07dde5484f" /><Relationship Type="http://schemas.openxmlformats.org/officeDocument/2006/relationships/notesMaster" Target="/ppt/notesMasters/notesMaster1.xml" Id="Rb888dcb5028946b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b78ed7359734ad5" /><Relationship Type="http://schemas.openxmlformats.org/officeDocument/2006/relationships/notesMaster" Target="/ppt/notesMasters/notesMaster1.xml" Id="Ra31f4d1e067641d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Frame contract as the institution that makes cooperation across time possible. Terms and remedies matter because they change investment, information, adaptation, and breach before a dispute occurs.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why a rule should be sticky or changeable. The answer should identify a transaction cost or external effect, not merely assert that one term is fair.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visible text short and use examples verbally. The question is not which remedy is morally strongest but which behavior it induces given information and enforcement limits.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formula in words. Actual law includes limits and measurement questions; the economic benchmark asks how the remedy affects performance and risk taking.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Reject the crude idea that efficient breach means ‘break promises whenever a higher price appears.’ Include damages, reliance, search, litigation, reputation, and future contracting costs.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Renegotiation works when parties can communicate and enforce the revision. Holdout, private information, and asymmetric dependence can block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Link to marginal analysis. Full protection against every reliance loss can make the promisee ignore failure risk and invest beyond the efficient level.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classic case illustrates an information-forcing default. Keep doctrinal nuance in notes; the economic mechanism is that unusual exposure should be communicated to the party who can price or prevent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least-cost avoidance after breach. A victim need not take extreme measures but cannot make the breacher pay for losses cheaply preventable after receiving notice.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unique goods or land, then compare a standardized commodity. Specific performance can be valuable when market substitutes are poor and damages hard to measure.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standard form is not automatically exploitative. It saves negotiation cost, but meaningful assent and market discipline depend on salience, comparison, reputation, and legal limits.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central problem is sequential performance. A valuable project can fail even when both parties want it because each fears being exploited after making a relationship-specific investment.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Separate legal enforceability from economic quality. Interface design can improve notice or exploit attention, and public law decides which forms of assent are sufficient.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distinction crisp. Automated execution can reduce monitoring and enforcement costs while making correction harder when the code or input is wrong.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Foreshadow Chapter 15. The key legal-economic questions concern delegation, observable permissions, monitoring, external facts, and reversible procedures.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Add informal enforcement and institutional limits when applying the audit. A good analysis traces terms into choices rather than merely labeling doctrines.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Return to the customized machine. The chapter is about making valuable projects possible while preserving adaptation and limiting strategic exploitation.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begin with breach doctrine. Begin with the economic capacity created by enforceable promises.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contract can work without a lawsuit because parties expect future trade or private sanctions. Formal law remains especially important when relationships are anonymous, stakes are large, or private power is unreliable.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an example, not a romantic claim. Specialized private systems can reduce decision cost and improve information while public law supplies boundaries and backstop enforcement.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Walk backward from remedy to behavior. Contract law is ex ante incentive design administered ex post.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Terms allocate decision rights and future risks. The more uncertain and relationship-specific the project, the more important adaptation and dispute procedures become.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provides the economic logic behind capacity, duress, fraud, illegality, and selected mandatory rules without turning the slide into doctrinal detail.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Incomplete does not mean poorly drafted. Even sophisticated parties leave gaps because full specification is impossible or more expensive than later adaptation.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8: Contracts, Bargaining, and Enforcement (canonical project draft).</a:t>
            </a:r>
          </a:p>
          <a:p xmlns:a="http://schemas.openxmlformats.org/drawingml/2006/main">
            <a:r>
              <a:t>- Law and Economics project evidence ledger: evidence/ch08_contracts_bargaining_and_enforcement.md.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4d64b7994432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f84ac82dd174845" /><Relationship Type="http://schemas.openxmlformats.org/officeDocument/2006/relationships/slideLayout" Target="/ppt/slideLayouts/slideLayout1.xml" Id="Rbc9ba9f86b514da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9ba9f86b514da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4b2947fdc4597" /><Relationship Type="http://schemas.openxmlformats.org/officeDocument/2006/relationships/notesSlide" Target="/ppt/notesSlides/notesSlide1.xml" Id="Rd77df39392564c6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05dfecef04ad3" /><Relationship Type="http://schemas.openxmlformats.org/officeDocument/2006/relationships/notesSlide" Target="/ppt/notesSlides/notesSlide10.xml" Id="R4b121b8de3e7455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ed2e8f0af45c6" /><Relationship Type="http://schemas.openxmlformats.org/officeDocument/2006/relationships/notesSlide" Target="/ppt/notesSlides/notesSlide11.xml" Id="R3f1255c43cf242d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6f086ca454776" /><Relationship Type="http://schemas.openxmlformats.org/officeDocument/2006/relationships/notesSlide" Target="/ppt/notesSlides/notesSlide12.xml" Id="Re43e9f4cd38c439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0cd77b5d74092" /><Relationship Type="http://schemas.openxmlformats.org/officeDocument/2006/relationships/notesSlide" Target="/ppt/notesSlides/notesSlide13.xml" Id="Re709868715f54e9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b3d56d6254bbc" /><Relationship Type="http://schemas.openxmlformats.org/officeDocument/2006/relationships/notesSlide" Target="/ppt/notesSlides/notesSlide14.xml" Id="Raf75ad5ca01145f6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f338a02f442b2" /><Relationship Type="http://schemas.openxmlformats.org/officeDocument/2006/relationships/notesSlide" Target="/ppt/notesSlides/notesSlide15.xml" Id="R10a593f692034c8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c9c73c6ea4fcd" /><Relationship Type="http://schemas.openxmlformats.org/officeDocument/2006/relationships/notesSlide" Target="/ppt/notesSlides/notesSlide16.xml" Id="Rfcf0b5fdfbb349f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262c7478441c8" /><Relationship Type="http://schemas.openxmlformats.org/officeDocument/2006/relationships/notesSlide" Target="/ppt/notesSlides/notesSlide17.xml" Id="R2c0caea6538c4ec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b8111520c423a" /><Relationship Type="http://schemas.openxmlformats.org/officeDocument/2006/relationships/notesSlide" Target="/ppt/notesSlides/notesSlide18.xml" Id="R20fe97246c574d6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81540c9594d52" /><Relationship Type="http://schemas.openxmlformats.org/officeDocument/2006/relationships/notesSlide" Target="/ppt/notesSlides/notesSlide19.xml" Id="Ree37960f330644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5772bfa004e9a" /><Relationship Type="http://schemas.openxmlformats.org/officeDocument/2006/relationships/notesSlide" Target="/ppt/notesSlides/notesSlide2.xml" Id="Rf3d50031400041f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102360c0e4cec" /><Relationship Type="http://schemas.openxmlformats.org/officeDocument/2006/relationships/notesSlide" Target="/ppt/notesSlides/notesSlide20.xml" Id="R5c40b5474d984aaf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81e3a3d134284" /><Relationship Type="http://schemas.openxmlformats.org/officeDocument/2006/relationships/notesSlide" Target="/ppt/notesSlides/notesSlide21.xml" Id="R13353043efc640b8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11468c5a44d08" /><Relationship Type="http://schemas.openxmlformats.org/officeDocument/2006/relationships/notesSlide" Target="/ppt/notesSlides/notesSlide22.xml" Id="Rb1766ba193934d92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7c207a4e14ec9" /><Relationship Type="http://schemas.openxmlformats.org/officeDocument/2006/relationships/notesSlide" Target="/ppt/notesSlides/notesSlide23.xml" Id="R6ee2741bbd064e18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7e2d6ed554905" /><Relationship Type="http://schemas.openxmlformats.org/officeDocument/2006/relationships/notesSlide" Target="/ppt/notesSlides/notesSlide24.xml" Id="R4efb63a04cc545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44ace03d244ce" /><Relationship Type="http://schemas.openxmlformats.org/officeDocument/2006/relationships/notesSlide" Target="/ppt/notesSlides/notesSlide3.xml" Id="R0b6bdc6d65ba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aad4d15144a9c" /><Relationship Type="http://schemas.openxmlformats.org/officeDocument/2006/relationships/notesSlide" Target="/ppt/notesSlides/notesSlide4.xml" Id="R28f3076bf746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2ec80764749b4" /><Relationship Type="http://schemas.openxmlformats.org/officeDocument/2006/relationships/notesSlide" Target="/ppt/notesSlides/notesSlide5.xml" Id="Rfa5ec45f144044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a472bd8874d94" /><Relationship Type="http://schemas.openxmlformats.org/officeDocument/2006/relationships/notesSlide" Target="/ppt/notesSlides/notesSlide6.xml" Id="R61ec23cb5ab343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50b8e7dfd4590" /><Relationship Type="http://schemas.openxmlformats.org/officeDocument/2006/relationships/notesSlide" Target="/ppt/notesSlides/notesSlide7.xml" Id="Rcbb17f40ee87484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b2a30979843b3" /><Relationship Type="http://schemas.openxmlformats.org/officeDocument/2006/relationships/notesSlide" Target="/ppt/notesSlides/notesSlide8.xml" Id="R072a27a545ea4d5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c695ea80a4ec6" /><Relationship Type="http://schemas.openxmlformats.org/officeDocument/2006/relationships/notesSlide" Target="/ppt/notesSlides/notesSlide9.xml" Id="R6cb5100e570b460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31DE72-F62B-4AC2-8FA6-AAB090B56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95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6EC4E1-E9CE-461E-AB9B-742357FD4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71600"/>
            <a:ext cx="6762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Contracts, Bargaining, and Enforcement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7C16B19-C7DD-4F4A-BBC9-8E84D8065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FBBE88C-DABA-4187-9AA8-04AFED1F6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Rules, Rights, and Runtimes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3E019A-EE6A-481B-A93E-6EAB14C69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Law and Economics in the Age of AI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90D322-92E9-4F8F-99F9-4DE28018B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43A6D0-207D-4CCA-A14E-92CE302A2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819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PROMISES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CDA0BE-56C3-4B95-931A-10E34B997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86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6274BD6-1F83-426F-AAEC-9BD66035A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105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REMEDIES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72CEE7-0C8A-4C59-9DBB-872964FBB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572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D1E815-351E-406A-8758-664DDB1A8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5391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ADAPTATION</a:t>
            </a:r>
          </a:p>
        </p:txBody>
      </p:sp>
    </p:spTree>
    <p:extLst>
      <p:ext uri="{BB962C8B-B14F-4D97-AF65-F5344CB8AC3E}">
        <p14:creationId xmlns:p14="http://schemas.microsoft.com/office/powerpoint/2010/main" val="57433469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B61F013-117B-4CCF-83FC-B3D879AF9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1772CC8-149A-45B8-A9F9-FE0B817B3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279B6B4-3A60-4007-BF50-67AF8DDB1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Default and mandatory rules play different roles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0AF1E1-EEA2-4174-A535-39AC3CDE7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7D73D5-E4F1-4ED4-AB32-06EAABB7F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2F3D1C-21A0-40BA-9BBB-5928962C5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8241B0-B16D-4219-99FA-2CE2D9B16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DEFAULT RULES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0F649E2-D5C7-4504-AD3A-47DE39956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B38A777-8933-4D42-8B47-80CDCAFA5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Fill gaps unless parties opt out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0812966-23A3-4CDE-A929-2744DE0D5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85774FD-5082-4AC2-878B-DCEECB0A3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Reduce repetitive drafting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742609-13FB-4C14-81DF-747CA5094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2839EBC-FF04-40D2-9371-24EBFFCD9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Can encourage information disclosure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E2704D5-00DE-439C-8BE5-82DC533B6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1D086CC-DA7E-4B8A-8B12-4F22B0D9F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MANDATORY RULES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5CADDDF-090F-4DE6-BEAF-E841CB8A1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C2E1F7D-4764-4214-9C71-EA12E1747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Cannot be waived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AA82230-7F4E-4845-8F40-726F003ED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8DB4084-89DF-4D17-AB3E-AEFA6406E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93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Address outsiders, information, power, or public values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16239C6-260C-4FBC-AD9B-05588E31C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B39C540-6875-4BF2-BB87-2ABF009A0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Risk blocking beneficial variation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5660903-5D06-4CDF-8340-4C7ACB435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22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Defaults economize on contracting; mandatory rules constrain the bargain itself.</a:t>
            </a:r>
          </a:p>
        </p:txBody>
      </p:sp>
    </p:spTree>
    <p:extLst>
      <p:ext uri="{BB962C8B-B14F-4D97-AF65-F5344CB8AC3E}">
        <p14:creationId xmlns:p14="http://schemas.microsoft.com/office/powerpoint/2010/main" val="130964263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7312218-C8D6-4E82-9D84-E1EE078B2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BB8DD7-63A1-443F-8F68-C6A82AEF8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3E907F-4699-44E4-87F5-958F770CD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Remedies are incentive systems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B333940-3E83-4AB7-BBFD-C83DF736B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B2B88A-0E4F-458C-A252-D0EB3CE9A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7E4B53-1481-4065-8979-B0422220C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64D3DD7-0AF0-4953-BFA2-1C59399F7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676400"/>
            <a:ext cx="2286000" cy="65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56E7A34-0950-43B4-9C94-5AF59A425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1733550"/>
            <a:ext cx="2133600" cy="536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Remedy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5C5518-C9D4-422C-93AB-037BA2E76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1676400"/>
            <a:ext cx="4095750" cy="65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302A7FC-9075-41C4-8B3A-B3129F3A1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1733550"/>
            <a:ext cx="3943350" cy="536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Protected position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1C76EE-DC06-42F3-B09A-1B07401EF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1676400"/>
            <a:ext cx="4191000" cy="65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15218B9-6538-4768-A932-AE4C16745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1733550"/>
            <a:ext cx="4038600" cy="536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Characteristic concern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5787A3-F764-4992-8185-95664C47B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327275"/>
            <a:ext cx="2286000" cy="65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8CD1DC-4BC8-4B99-873B-F6E507581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384425"/>
            <a:ext cx="2133600" cy="536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Expectation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356ABE5-5F91-4FCF-ADDE-519C2A3DA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2327275"/>
            <a:ext cx="4095750" cy="65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E1B03F7-0BF7-4DBA-8FF4-1EDEF34AA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2384425"/>
            <a:ext cx="3943350" cy="536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Value of promised performance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A14576D-A14A-466E-AB05-8A492D810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2327275"/>
            <a:ext cx="4191000" cy="65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6227A29-7202-4FF8-B5F4-2DFD3CE66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2384425"/>
            <a:ext cx="4038600" cy="536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Measurement and efficient adaptation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6E8DB8B-BA1B-44C5-9BB2-4B07B82C2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978150"/>
            <a:ext cx="2286000" cy="65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F8CC661-3CDB-45AB-9615-975CF73C6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035300"/>
            <a:ext cx="2133600" cy="536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Reliance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1889EC8-A0A4-4485-AD44-8A8CCD2E5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2978150"/>
            <a:ext cx="4095750" cy="65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AEDAF97-E365-474F-9E13-08D6C58A5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3035300"/>
            <a:ext cx="3943350" cy="536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Pre-contract position after induced investment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6917E27-654C-435F-B5C9-4B6A9DBB3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2978150"/>
            <a:ext cx="4191000" cy="65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D2233ED-6D74-4610-9F5E-4FF6787A4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3035300"/>
            <a:ext cx="4038600" cy="536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Overreliance and proof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8610F94-ACA5-4C6E-BF97-F3CA889FA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629025"/>
            <a:ext cx="2286000" cy="65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36167B8-8B8A-4186-9A97-C804FC631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686175"/>
            <a:ext cx="2133600" cy="536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Restitution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219D81B-D61D-451D-9F0D-E5FA50A3B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3629025"/>
            <a:ext cx="4095750" cy="65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CDEFBE9-1D3C-4985-8F80-0CF62DE7A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3686175"/>
            <a:ext cx="3943350" cy="536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Value transferred to the breacher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339CFEC-E79E-4066-AA6B-7D85C6BF2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3629025"/>
            <a:ext cx="4191000" cy="65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C5ED2DC-02B8-49AB-BB6E-9D411E083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3686175"/>
            <a:ext cx="4038600" cy="536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May ignore expected gain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3EE2D13-F3ED-401F-9600-AAD290BCB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279900"/>
            <a:ext cx="2286000" cy="65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884B0AF-B3A4-4894-9880-3F98020A6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337050"/>
            <a:ext cx="2133600" cy="536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Specific performance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14833BB-72F9-4CF9-A320-0855645D2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4279900"/>
            <a:ext cx="4095750" cy="65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1855361-2F79-474E-A26B-2A9DAB5E8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4337050"/>
            <a:ext cx="3943350" cy="536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Actual promised performance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702E223-64DC-46C2-A4C1-2CE1ED1DC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4279900"/>
            <a:ext cx="4191000" cy="65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E60D41E-7C2D-473F-92CF-A87E7A120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337050"/>
            <a:ext cx="4038600" cy="536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Bargaining breakdown and supervision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4EB873D-2DBC-4E5A-9A9D-95350DAA0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930775"/>
            <a:ext cx="2286000" cy="65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6638FC7-1F8D-4090-BD84-6D4E5193F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987925"/>
            <a:ext cx="2133600" cy="536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Liquidated damages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D293D5D-287E-4FC5-B196-5339C0B15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4930775"/>
            <a:ext cx="4095750" cy="65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3770C15-AB13-4F33-B9E7-476F14439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4987925"/>
            <a:ext cx="3943350" cy="536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Agreed measure of loss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1048931-5AEB-4FA8-AAEB-853CD6000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4930775"/>
            <a:ext cx="4191000" cy="65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BB13DB4-5F3F-4617-88C6-FD2BDE2ED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987925"/>
            <a:ext cx="4038600" cy="536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Penalty and bargaining-power concerns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EF00106-F8A1-492A-8A6C-8725A7C66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715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70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remedy changes promise keeping, reliance, renegotiation, and risk allocation.</a:t>
            </a:r>
          </a:p>
        </p:txBody>
      </p:sp>
    </p:spTree>
    <p:extLst>
      <p:ext uri="{BB962C8B-B14F-4D97-AF65-F5344CB8AC3E}">
        <p14:creationId xmlns:p14="http://schemas.microsoft.com/office/powerpoint/2010/main" val="202558471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C0C7D1D-8144-482D-83A1-C018382FC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80F3BF-2070-455D-94BC-08A25CEBE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B37FDE-9D83-48F2-B245-A8BF96134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Expectation damages protect the promised position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B45B94-3E29-4C56-ACD0-C84315BB9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E56217-7FDF-411E-A1B6-A636D309A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D8AA97-FC4B-4CDB-B732-C6BD71F3B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549149-084C-4594-8934-A037F4F82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1504950"/>
            <a:ext cx="7239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605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60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Damages ≈ value promised − value actually received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325946-BBF3-4675-B5AB-5C3A467A2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24150"/>
            <a:ext cx="4791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PROMISE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58D20C-65BD-4E83-ADD1-C4F7775C5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162300"/>
            <a:ext cx="4791075" cy="1276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A47411-9E38-4D29-9CDD-07834061F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371850"/>
            <a:ext cx="44100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Expected net value if performance occurred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04F797F-9B16-46C0-AD46-CE07F285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724150"/>
            <a:ext cx="4791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REALITY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2186235-A17D-4690-97D0-15190FF68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162300"/>
            <a:ext cx="4791075" cy="1276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D443ADE-A5F4-4836-A347-35AE63874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425" y="3371850"/>
            <a:ext cx="44100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Value retained after breach and mitigation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726579-5CF8-4754-AD34-DB1BC95D0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724400"/>
            <a:ext cx="895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00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025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aim is to place the promisee near the position performance would have produced.</a:t>
            </a:r>
          </a:p>
        </p:txBody>
      </p:sp>
    </p:spTree>
    <p:extLst>
      <p:ext uri="{BB962C8B-B14F-4D97-AF65-F5344CB8AC3E}">
        <p14:creationId xmlns:p14="http://schemas.microsoft.com/office/powerpoint/2010/main" val="146529197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C7B24D3-4BCC-426C-B930-94D5C20CE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1FABBC-6E27-4A60-B292-89D2651DC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075784-1A96-427A-97B4-A2DFA8E2B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Efficient breach is really an adaptation problem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39E525-A8B5-4D14-BE48-916EBE198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1DBDF6-31AE-4614-96F4-EBAA5BFEA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B8FDAE-7699-42A3-AE6A-9B2E5CFC3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840B0B7-0F77-4C57-99AB-C14C6928E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new buyer values the supplier's unique machine much more than the original buyer does.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F137E8-B6A5-4B59-906F-E955AEAC8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POTENTIAL GAIN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8804353-83AE-43AF-B977-C1ABDCFD4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9B5F40-9893-49F6-A79E-F8DEE68F0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Redirect performance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D19A88A-9DB5-409F-A9AF-1E1A735FE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D4369A-DCBB-4A15-9D65-59C310165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Compensate original buyer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2F08E58-7027-4B19-B3C5-6C63EAE06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07ADED-A22B-4499-88F9-1899AB81F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Create cooperative surplus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B92464-72F0-4EAD-8D91-664CD667F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F5F0AF8-73C9-495A-9339-898E16BAA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POTENTIAL FAILURE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3BB3917-038E-407F-BF4C-A320CE1D7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C659E9E-698E-4144-9DE6-DA0601EBB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Undercompensation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BEF0DF9-146B-436F-970C-278F9FFF1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4E6AFDF-2748-4567-AB75-E201504E7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Strategic breach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5293D81-3154-4CAF-A055-728B76479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658F105-B6DA-468F-A8B9-543CE82AD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Lost trust and relationship investment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1045627-47F3-4BB6-86D2-FEDE21F41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A breach is efficient only if the full social gain exceeds every induced cost.</a:t>
            </a:r>
          </a:p>
        </p:txBody>
      </p:sp>
    </p:spTree>
    <p:extLst>
      <p:ext uri="{BB962C8B-B14F-4D97-AF65-F5344CB8AC3E}">
        <p14:creationId xmlns:p14="http://schemas.microsoft.com/office/powerpoint/2010/main" val="206520106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CAE2657-0430-4F09-8195-1C2AADF1B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A0F19D-E61C-4FE9-8619-D8276176E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E6E453-C974-4AB4-8C66-3D3DF6175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Renegotiation can outperform literal performance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406F032-6A3D-4141-B0AD-9DCDD07E7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A20B18-94D5-4BE6-8C9A-E5B879C81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0F351A-E5E9-4005-9F2E-F59EAE912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1A1D16-D170-4D65-B724-947B710E5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4AAFFAB-195A-44AC-9DC2-D238ADA31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SHOCK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2F1A25B-131E-4263-873A-E679A56C3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Costs or values change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D60830D-250D-4F9F-90EE-F64BA5B28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2DD0706-A266-4AA2-A7A0-4FF4F2CE8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495D61A-88A4-42B7-AA07-99DE3708E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INFORMATION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3111B8-CC25-4CE0-9082-682DB62D8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Parties learn the new state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259FF8-5F01-4B60-B751-E8F986AC8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0DDA20-B371-463F-9A71-301F31639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6B6E813-CE4C-482A-A84C-E078A6AA7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BARGAIN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1977EAE-CDB6-42E7-A8D1-2D083A5CC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Reallocate performance and surplus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E720A7B-7BD0-4286-A97A-DAE2BB3AF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599307E-CE25-4605-AB0C-C0653C867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022070D-D050-45E8-A560-457DC608C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ENFORCE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CF05B1F-26DF-4810-B72D-1C483255D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Use the original contract as the bargaining baseline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1543341-62D5-4D2E-BCC9-0FF71971E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Contract creates a platform for adaptation as well as a command to perform.</a:t>
            </a:r>
          </a:p>
        </p:txBody>
      </p:sp>
    </p:spTree>
    <p:extLst>
      <p:ext uri="{BB962C8B-B14F-4D97-AF65-F5344CB8AC3E}">
        <p14:creationId xmlns:p14="http://schemas.microsoft.com/office/powerpoint/2010/main" val="128008083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0D5958-8AD7-4A1F-AE0A-C07D510AB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E7B36EB-EE35-4A67-8E39-E9968B74F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7FE40A8-FB8D-469D-98CB-752607F5A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452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Reliance is valuable until the next dollar costs more than it creates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708EEFD-CB43-4455-8D68-6DE6E06E3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CA89AE-ECD3-4695-B92A-E6C929A1C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F8BE4B-FFBE-4BD5-8D03-8B9E90D43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569A17D-43E4-419F-A0A0-7B75FFD09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Legal protection can encourage relationship-specific investment and also encourage overreliance.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2EE5374-E2DC-46EE-A93B-B945DCF26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Efficient reliance weighs the expected gain from preparation against the chance that performance will fail.</a:t>
            </a:r>
          </a:p>
        </p:txBody>
      </p:sp>
    </p:spTree>
    <p:extLst>
      <p:ext uri="{BB962C8B-B14F-4D97-AF65-F5344CB8AC3E}">
        <p14:creationId xmlns:p14="http://schemas.microsoft.com/office/powerpoint/2010/main" val="139284039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58191CC-E39F-4EB5-9929-3D2189445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8FB07C-C6BE-4043-8661-B5D9C9332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4CC9A46-6204-414B-881F-144EA8D6E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Hadley v. Baxendale turns information into a price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11B3ACC-0DEA-4D08-BC8A-CE3AF12ED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ED30C1-E6BD-49F3-B08F-BD51779FF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272B88-1058-474B-B18A-D21DB79DA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4BFC8E-5AAD-4A91-9C30-D4DF83A20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carrier delays a broken mill shaft, but does not know that the entire mill will remain idle.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59BB4B9-CD0F-47CA-A8EE-B0C567CFA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FORESEEABILITY RULE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08799ED-3496-44E1-A54E-63D8CFA4C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05E918-6F36-4A45-B9E5-2D76B971D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Limits unusual losses not communicated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28EA57-8DBD-48AC-8E01-CD48280E7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A798820-0D6E-47FD-B38B-BFDDB99FD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Encourages high-loss buyers to disclose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7F4B5E-7ECE-4F36-A311-8DF6C62D0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213F2CB-5E92-4FFB-8895-9BF8FD8F5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Allows carriers to price and take precautions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674346E-1C57-4C03-B2FA-589868973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8F049FB-903C-407E-AB46-511D3A31D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POSSIBLE COSTS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0215A9C-B97F-4F79-B77A-FF875DC55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0269FF9-0B8A-4BAB-9001-893E814EA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Communication and contracting cost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D47BE0D-2791-4A3D-884D-8E8AC9F1A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9559F01-4018-452A-B735-F6520CEB1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Undercompensation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FC4380A-B072-4B67-A516-F6AE70D43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39683A5-9960-483E-8E5E-C7350775C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Disputes over what was foreseeable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9F9AAFE-ADB4-451B-AA07-87CB79583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Who can reveal exceptional stakes before the contract is priced?</a:t>
            </a:r>
          </a:p>
        </p:txBody>
      </p:sp>
    </p:spTree>
    <p:extLst>
      <p:ext uri="{BB962C8B-B14F-4D97-AF65-F5344CB8AC3E}">
        <p14:creationId xmlns:p14="http://schemas.microsoft.com/office/powerpoint/2010/main" val="62798372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D634CE-E5FD-4E51-B146-0953D42AA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697C46-C813-4AC7-8D30-11C97519D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A652C9A-3533-4BCE-9078-567ABB9D7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Mitigation assigns a post-breach precaution margin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3F2D2EC-F50B-4407-9496-7940AB0B1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3C7C5F-6C97-4511-AADB-896814DD8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635D6AF-CC12-4256-AE6D-FB86201B3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BF9F06-39CD-4197-B1FC-88BD2C2F0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BREACHER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4A5B26-88C9-4573-BB07-848449E6D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902E34-D503-4E08-A995-C8F6EA502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Should face losses caused by breach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F9C0C30-DDBF-4D70-A5CB-6B9ADE491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PROMISEE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6D6508E-0D77-4B93-B38E-15D910345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16D317-9086-406B-9FC8-634F84158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Should take reasonable steps to limit avoidable loss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25362CB-3504-4041-B2A2-A74E841A6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COURT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87ECAFF-D95A-4EF6-AC63-E7B3BA216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A7303D7-EAD1-40E6-8299-81F734D31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Must distinguish avoidable from unavoidable harm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014D44A-06F2-402C-AE80-B567D5538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Responsibility can shift as control over the next loss changes.</a:t>
            </a:r>
          </a:p>
        </p:txBody>
      </p:sp>
    </p:spTree>
    <p:extLst>
      <p:ext uri="{BB962C8B-B14F-4D97-AF65-F5344CB8AC3E}">
        <p14:creationId xmlns:p14="http://schemas.microsoft.com/office/powerpoint/2010/main" val="157620637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59955DC-2475-496A-AD72-3520EFF5E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8366E6-75C1-4EC7-86B5-849D2423F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89D671-BE3E-40EB-BEBC-05D58132A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Specific performance changes bargaining power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21F0A2A-ED57-4684-8C06-E1B472777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C159C4-5D37-426F-BFB8-F6F1379E7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701B3F-1DE6-41BC-B77D-085B4401B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59688A6-A3A1-4E27-B132-687685E93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DAMAGES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2D007C7-98BE-4F3D-BF6F-CAA59DA2E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B2D90A-C0B3-433F-9160-B7E0FEF87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Court values the loss in money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5733051-0E72-47EB-95D1-3B4B51B80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8F49DED-F153-4119-82C5-A337DE088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Allows transfer away from promisee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BBE66E0-C788-4095-A7A9-2D264C000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3CCD822-A54D-4F2C-A216-C6423CAAB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Risk of valuation error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71423F9-73CD-422B-B3B5-5A41D7CB0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764031B-FA8F-4EDD-98D6-268EABC91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SPECIFIC PERFORMANCE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8ADA27-6892-47EE-8A32-FA5804C0D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55C5945-944D-427F-A45A-D2E36CF8A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83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Promisee controls release from performance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F192E99-B785-4CE9-AEE9-F9BC2AB7D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CD402A9-734F-4763-BA55-0F28FFB71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Uses owner valuation in renegotiation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1656060-8B8D-4180-94CF-49BAEE1BF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D9406E1-CDD0-4975-A49C-4D3D9393C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Risk of holdout and supervision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6E20DA7-7F9C-42FD-BBA3-AEBF5FBAB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remedy determines who holds the entitlement when bargaining begins.</a:t>
            </a:r>
          </a:p>
        </p:txBody>
      </p:sp>
    </p:spTree>
    <p:extLst>
      <p:ext uri="{BB962C8B-B14F-4D97-AF65-F5344CB8AC3E}">
        <p14:creationId xmlns:p14="http://schemas.microsoft.com/office/powerpoint/2010/main" val="208148967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7027719-8DEF-49A2-A5EE-5F7D948C3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A63FD3B-9307-42A7-B781-F44FCF2F5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C04943-B426-4CA5-ABD1-79AF96BB3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Standard forms lower cost and hide terms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0AB9D0-4D85-4DBC-856E-967FCC434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757DC5-FD09-4707-86B9-56289CD20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73F2696-F1D4-420A-862B-A33AEE851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E0BA0D-1410-408B-A678-9E094F61A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SCALE BENEFIT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9D5A8BE-C13E-4F8B-90E2-DAA6BA2BE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2C37C1-C79C-448F-98B6-52650E3BE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One form supports millions of transactions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4F8D49-EF8D-4CE4-83C9-C850762C9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INFORMATION PROBLEM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1F8428D-8BC8-49F8-BD70-1AC136DA5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4AB0501-88BE-42F5-B982-EE57F4B9C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Few users read or understand all terms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087B4F2-3E11-4CF4-88F3-EF41418FD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COMPETITION QUESTION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269B8F9-7C2C-4376-AEA2-6646F6209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66D558-DCBA-490D-8A35-B96845FD3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Do sellers compete on the hidden dimensions?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F759918-9F4A-439C-9BBE-0234C5AEE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Nonreading can be rational even when terms matter collectively.</a:t>
            </a:r>
          </a:p>
        </p:txBody>
      </p:sp>
    </p:spTree>
    <p:extLst>
      <p:ext uri="{BB962C8B-B14F-4D97-AF65-F5344CB8AC3E}">
        <p14:creationId xmlns:p14="http://schemas.microsoft.com/office/powerpoint/2010/main" val="129356284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2714993-5D57-4590-A800-D153D7376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2B7569-45E1-41CC-8955-6039EC1F7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5C3A221-9478-42C1-BA41-643B16242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promise makes the project possible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40A656E-46FB-468A-9B5C-78C31C87F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BB349B-7D0F-40D3-824C-1283EE0F8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9E78F1-B728-43D2-9EC3-E9EBF8A9F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7E2A559-9B98-4B02-91C5-9CE7C45E7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manufacturer needs a customized machine in six months; the supplier must invest before receiving full payment.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A9CEDC3-AF80-4DBB-BF65-8133349EB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MANUFACTURER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7BF891-C4C1-4DDA-933C-D3E31C198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F26136-FF5D-457A-A3EA-20D5144EE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Needs timely delivery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072B022-7F30-40E3-827D-CDB9A2799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0B10B16-A15C-44E8-8E90-96BB5B69F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May redesign the factory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58A7E01-70FC-414D-A0C3-5B455889D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643261A-0F10-4E8A-AB54-DAC10C1DD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Must trust future performance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02E573F-1D9A-4ADA-B8A0-C70F27D4D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CD8F091-601B-4974-ADA4-594C2D579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SUPPLIER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F2FAA82-508B-4529-9E9C-803291CD0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85ACAE3-C818-40A7-933F-EDA24A601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Builds a specialized asset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B59BAF3-C354-4202-8FD2-B6DB02DF7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8797BB9-6CB5-49FF-943A-3E6E1F4A0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Incurs cost first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AA86A51-0B43-4015-B317-4A678500A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BC14D78-F5B3-46FB-B873-76806B23F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Must trust future payment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8C83495-355D-4658-9534-8E7E7E6BB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What makes both parties willing to move first?</a:t>
            </a:r>
          </a:p>
        </p:txBody>
      </p:sp>
    </p:spTree>
    <p:extLst>
      <p:ext uri="{BB962C8B-B14F-4D97-AF65-F5344CB8AC3E}">
        <p14:creationId xmlns:p14="http://schemas.microsoft.com/office/powerpoint/2010/main" val="29473935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C742767-95BC-4D3C-B7A0-EA6AD5EEF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F574CC-905F-4C47-8928-B39E6E5C3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8821625-DECA-4445-82AE-9B4330D6F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Clickwrap makes assent a design question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94B117-9B50-48F6-8748-094FFE582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4C04844-ADA2-4B74-B4DB-F6A66F177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CD98C9-4EA7-4939-B85F-5DFA9FF28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FF0C4A-29A3-4562-A6D4-DDBDF5BF5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18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user clicks ‘I agree’ to obtain immediate access to a service.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3EAC974-5A81-4EFB-ADAE-45F22908F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EVIDENCE OF AGREEMENT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DA119D-913C-42BC-9C29-C99E9B0F7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017F44-245E-4F06-8388-54870CBFB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Clear notice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0237A9-7F54-4FEE-ACCB-0D3A43F8A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64C434E-867E-4B4D-AED7-B8A591704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Affirmative action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DD8A474-5E43-4C9B-B9E3-00E3EBF6B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B3438DA-D373-4713-8804-41C0ADC5C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Accessible terms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B6B7DF6-F17F-4A7B-8174-7DF4A017F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333EAB6-724F-49A5-ABC1-6DF0EDEDB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LIMITS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8CD72F4-FEC3-46FF-98A3-ED408D671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8B23EEB-82B2-421D-B0F4-91C43D943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Attention scarcity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C536F25-C01E-4A68-B71E-D32DE2889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8FA79CC-52DC-4B36-9C43-19153AB09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Changing terms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27F0527-E4B7-4D60-8618-A498AB280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EFA56E2-A1D3-4C3A-8875-89528EF32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No realistic alternative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B18601C-9DBB-42F8-8926-39EB3B45C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4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A click records action; it does not prove understanding or competitive choice.</a:t>
            </a:r>
          </a:p>
        </p:txBody>
      </p:sp>
    </p:spTree>
    <p:extLst>
      <p:ext uri="{BB962C8B-B14F-4D97-AF65-F5344CB8AC3E}">
        <p14:creationId xmlns:p14="http://schemas.microsoft.com/office/powerpoint/2010/main" val="1772504496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F25D4E-288A-425B-8F9D-D9FCAA180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B82EF9-7A9F-4C7B-9E5C-68FB93199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3E930E3-1E8D-4508-9ADB-7F60F1E92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9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 smart contract automates execution, not interpretation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34AC75-5B78-455A-9FE6-DD0DC8B6D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9A9D486-D3A7-4C21-BE6E-D3BE19D5E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92A8EA-8EBA-48FF-898F-E8659EC43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B20AFA-76DE-4978-8A1F-DC02ACE2B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Code can transfer assets when specified inputs arrive.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11880D-9CE5-4D5A-ABA2-1FCDFB488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It cannot by itself determine authority, mistake, fraud, changed circumstances, data accuracy, or the appropriate remedy.</a:t>
            </a:r>
          </a:p>
        </p:txBody>
      </p:sp>
    </p:spTree>
    <p:extLst>
      <p:ext uri="{BB962C8B-B14F-4D97-AF65-F5344CB8AC3E}">
        <p14:creationId xmlns:p14="http://schemas.microsoft.com/office/powerpoint/2010/main" val="122571335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771C38F-FC17-4527-9253-C4278F147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B4356B5-A868-413A-B8FC-AAADB347F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5953596-F91B-4358-87D6-0ECECA7F5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AI-mediated agreement adds delegation risk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272B53-194A-4B3E-BF5B-A257921D0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16FB12-5C80-4BAC-A9F1-477D047A5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970B5D-A068-4717-AA0B-EDDBE1F88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D148D1-5337-473E-A254-81FCAC79B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AUTHORITY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CD04D9C-073F-43F4-BA53-62812BDD4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4319B2D-3CBC-44A2-B6DB-0936EDB6E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What may the agent commit the principal to?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B26A35-BC7C-409D-96D9-8D37F2A9D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3288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INSTRUCTION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AB03F49-B18B-4BB6-B610-A59EFE810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3288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6E10174-ABFB-4D5E-A22C-8AF709009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3788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Does the metric match the principal's real objective?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D1E572-05E4-4D40-A586-8FCAFAEC9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COUNTERPARTY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6B8FDB9-FA54-45AC-85E2-28234D7EC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F8C955-0FFE-4DB1-91EB-7F4AB8AA3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What reliance on apparent authority is reasonable?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3503395-ED57-4F8C-A017-50F3BD4D0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6363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CORRECTION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4DA5AFD-8FFF-4F29-B7D3-B971FA5EE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6363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67523B9-FF0D-4656-A7C4-09F917534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6863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Who pauses, reviews, and remedies mistakes?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0BBEC7A-8A59-4232-80F7-CB73FE59A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Automation relocates agency and verification costs; it does not remove them.</a:t>
            </a:r>
          </a:p>
        </p:txBody>
      </p:sp>
    </p:spTree>
    <p:extLst>
      <p:ext uri="{BB962C8B-B14F-4D97-AF65-F5344CB8AC3E}">
        <p14:creationId xmlns:p14="http://schemas.microsoft.com/office/powerpoint/2010/main" val="725521035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5CF2197-9AEF-414F-B7BC-DA4C7F825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167570-DC1B-4739-A6E9-14F62618D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9E2EB6-ABD1-4AFB-8356-816DC59AB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 commitment-system audit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EC63CF-2446-4F6C-BD00-84836A7DC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35D2416-76A6-4589-B5C5-F2B3E1AD1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921825-D04B-4EE4-8F5E-216CE764E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26F24EC-A5BD-48AF-96FF-5CC100F15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D2BA23-D496-4986-AB67-C19D33413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SURPLUS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57CE1C-9CF4-4B58-818E-9FE043BC1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What cooperation becomes possible?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060D5C6-A4AF-49DB-A3E1-A71A3E289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D226405-95DB-475B-A217-51CF9AA41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B3CC03C-BBE6-4854-AA6C-324DC389E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PROMISES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CCF695-EFE6-4AD8-9713-D08CAC4A8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Who acts first and relies?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C014D1-03B4-4F9B-9982-DCF7E20FC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20B6DFF-A6BA-42F2-8BA2-D39599B31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55654CE-7026-400E-8AFA-237AD5F01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RULES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916B596-85F1-4FA2-8B11-6BBF50F94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Which gaps and risks are allocated?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3C7B7C9-AB22-4E00-8121-A6117A7B9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56F590C-4074-43B9-AD83-58A340F0E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7D48C67-08B1-49CA-B2A8-1E2E122F0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REMEDY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E2F2319-26BF-46F2-B372-4B6ED1D4A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What behavior follows before and after breach?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A914503-B5C8-48F0-96D5-93EAB6BE9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Judge the contract by the cooperation and incentives it creates over time.</a:t>
            </a:r>
          </a:p>
        </p:txBody>
      </p:sp>
    </p:spTree>
    <p:extLst>
      <p:ext uri="{BB962C8B-B14F-4D97-AF65-F5344CB8AC3E}">
        <p14:creationId xmlns:p14="http://schemas.microsoft.com/office/powerpoint/2010/main" val="375662451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F852378-69D2-45BA-9ECB-8BC938330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727702-7C03-48EA-9676-60D0CC1C7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4C5E29C-C710-4F2A-9EEA-50BAD2A4F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Contract law makes future cooperation credible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05E2C36-C740-4EA0-8590-0ADBAC394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0E29C63-A9AC-483A-99CA-7CA883BB8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12D675-EC69-4BF5-99F7-DD5A257A2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BDF807-3C21-4D0F-B307-6C0FA5AA7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4954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19678FA-373F-4C4B-A728-8B1046A8F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15049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commitment problem blocks the project?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3EBF5DA-FDEB-47B0-A5BA-47CA71272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0097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2D8A5C9-19B5-4379-A4F7-FD4BC3525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0193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Which formal and informal institutions support the promise?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710880-476F-4070-9FB2-A6EC83CC1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5241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2D586D-A5BB-45C0-9B0F-94A31FE21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5336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cannot be specified in advance?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5FB56A8-6EDB-4884-BB2E-EB2A45392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0384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0A79462-3893-4E91-B33F-DEBBA7560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0480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Which default, mandatory rule, or governance process fills the gap?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0BECDE9-EAC8-451C-AAAD-6B0D57481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5528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B91D8DD-E955-415F-BDA3-3F598CDAF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5623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How does the remedy affect performance, reliance, mitigation, and renegotiation?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D8EDB29-60D5-46CD-BB61-24ACC2C65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0671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95C8C3E-E9BF-4DF5-8B77-1C380B240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0767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correction mechanism handles mistake and technological execution?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132C73D-C62D-4B2B-B729-27F332D19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6388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Enforcement matters because promises create productive possibilities.</a:t>
            </a:r>
          </a:p>
        </p:txBody>
      </p:sp>
    </p:spTree>
    <p:extLst>
      <p:ext uri="{BB962C8B-B14F-4D97-AF65-F5344CB8AC3E}">
        <p14:creationId xmlns:p14="http://schemas.microsoft.com/office/powerpoint/2010/main" val="123644157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D146A6-B830-4A12-8155-FC7E81E4E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F0618D-96B2-4C68-B58D-8B3220A54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B893561-0F57-4E9F-BA89-0D7831327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Promises expand the feasible set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232E69-0A8D-4080-9215-7A3163E38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6A8C9C-F3D7-45D7-9C9E-31CE956F8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6C1757-B904-4C1F-9A7A-EE872FD3A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60103F4-3131-40CE-A1DD-62B803267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Credible commitment allows people to cooperate before performance can be simultaneous.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12D1540-B012-4D65-BF65-CBC642D48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Contract supports lending, employment, construction, specialization, insurance, and every project in which one side must act first.</a:t>
            </a:r>
          </a:p>
        </p:txBody>
      </p:sp>
    </p:spTree>
    <p:extLst>
      <p:ext uri="{BB962C8B-B14F-4D97-AF65-F5344CB8AC3E}">
        <p14:creationId xmlns:p14="http://schemas.microsoft.com/office/powerpoint/2010/main" val="103244751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079A4C3-CDB7-4457-8E07-F2678D060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7CD709-9BBE-4923-A1C3-90F7D3EC4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27A28A6-A7EA-4D7D-AC48-C85669FE1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Enforcement can be formal or informal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DFBC68F-2A27-4C51-9C48-B755242E6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D39944-EA6C-4990-9D97-4714880AB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AAFE0E-6B1D-41E5-AC1E-51CCBB287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AB3969-78C3-4231-984B-0F1767189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PUBLIC LAW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CFA2D3A-E87E-4F82-A97C-BB21EA4FB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48CC2A-5D07-4196-9F48-43C36E2D0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Courts, damages, injunctions, and coercive enforcement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45E5B4-AAD4-44EA-8325-1BAD91CEE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PRIVATE ORDERING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39E66C-8F34-4845-AF72-1AC96BF8A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E57E52-C88B-4C91-888B-D3423DA44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Reputation, repeat dealing, associations, and exclusion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0CE9C14-3247-41E0-AAF0-211CE8C34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ORGANIZATION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6BF378D-86CF-447D-A9C5-A1A6971BA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55C3C68-6B66-4120-A155-A2E4E922F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Hierarchy, monitoring, and internal discipline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FB92BC6-87D7-417A-A85D-BFE85D37A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Reliable promises often rest on an institutional bundle.</a:t>
            </a:r>
          </a:p>
        </p:txBody>
      </p:sp>
    </p:spTree>
    <p:extLst>
      <p:ext uri="{BB962C8B-B14F-4D97-AF65-F5344CB8AC3E}">
        <p14:creationId xmlns:p14="http://schemas.microsoft.com/office/powerpoint/2010/main" val="3670409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8262BFA-0DDE-4493-BB90-4BF76D9AB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51EEF5-9464-42EB-A23C-B39C54BE4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B5470ED-1D5D-4DE4-84B3-B9A459903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cotton industry illustrates private ordering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A82C173-1F3A-4909-8B91-0ACFC5886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7B2C86-4EC2-4588-BD9D-582ABF6CC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F0859C3-3D34-4150-99A5-130EBF65D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68ECCBD-B771-4F96-B025-AF7BF0FB8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Merchants can rely on trade rules, reputation, and association sanctions to settle specialized disputes.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2B2A7E1-BD1E-40D7-AE52-9F358DCBD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WHY IT CAN WORK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83A7E77-11AD-4450-9178-92385E437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0F85B2C-5711-4499-9C60-422D66AE6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Repeated relationships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87F32D-0032-498C-A2BB-CAD684293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5989A53-B13E-4BC7-AC9B-E091418C3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Shared technical knowledge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C36CC98-2D8F-4D6F-999A-D42F42AF1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F59DC9-37ED-4408-9C48-C5295E83A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Observable reputation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1BBEDA-CEC7-4424-8096-5732DF6DA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1584E1B-7257-468D-B266-3C88CC26D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WHERE IT WEAKENS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5715ADF-1A57-47BE-B446-33698CF9B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23CB249-3132-4F50-9DB3-C1B557196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Outsiders and one-shot parties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D822FAC-DEF3-4616-9A83-44CAA6973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374E918-A7C9-4BB8-B911-B634A5BCC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Diffuse third-party harms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7724ABB-245A-4E3B-93B1-4CDB49BF3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E310BC2-90FF-44D8-BFDC-4942B6966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Concentrated private power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14F1676-24B7-4B1F-A28E-D041D4783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Private enforcement is strongest inside a bounded commercial community.</a:t>
            </a:r>
          </a:p>
        </p:txBody>
      </p:sp>
    </p:spTree>
    <p:extLst>
      <p:ext uri="{BB962C8B-B14F-4D97-AF65-F5344CB8AC3E}">
        <p14:creationId xmlns:p14="http://schemas.microsoft.com/office/powerpoint/2010/main" val="100738407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D5824FB-FEB0-45AF-825B-C7F0F21DC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BF5D86-FF7C-4BB0-9DE9-6220E5667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FC2CF6-AA08-47E7-B23C-018EC2D30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Contract solves a commitment sequence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E52D6C2-7265-415A-8275-21078BE38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049C204-0804-4B3B-8F0C-C9DE6B133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D815A2-4CAF-421C-B9F3-B21FF8372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2669CDA-F52B-4F31-B5DA-4DCE35BAF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028BDD-2518-4D64-8656-F966B468C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PROMISE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D8BAF4E-3FF4-43C2-8B5B-448DF5A78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Specify future exchange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FF03A0-F9C0-4254-A386-7BC7C890D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06E8303-E454-47E2-917D-CE2B2A8C3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5574270-D323-41CE-8B0A-3074589D8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RELIANCE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C6964CE-1975-4C80-B961-F4E28E998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Parties invest or rearrange plans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7772106-2AF1-484A-8910-1866B250D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AA687E0-6598-4429-82D9-E5C54F524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E34618C-FEC2-4546-87BA-DACEE32BF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PERFORMANCE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89844E8-88A8-4548-8852-B11DC1D2A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Goods, services, or payment arrive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A2A760-144F-475E-AF20-6B242AF94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F9ED03C-CC8A-4433-ABB8-397457704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0ECF024-FB23-4090-8C8E-122BDF7B4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REMEDY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A10B8FC-F868-4C6A-A774-2F03747F4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Breach triggers legal consequences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0A87350-B373-4EC8-8459-BCA8F1F79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expected remedy changes the reliance that occurs before breach.</a:t>
            </a:r>
          </a:p>
        </p:txBody>
      </p:sp>
    </p:spTree>
    <p:extLst>
      <p:ext uri="{BB962C8B-B14F-4D97-AF65-F5344CB8AC3E}">
        <p14:creationId xmlns:p14="http://schemas.microsoft.com/office/powerpoint/2010/main" val="180815274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DE32817-93DC-4E51-A92C-175361C89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261D20F-E812-4AFA-B7AB-3DFFB76B1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9EBF795-6B63-421B-BA30-016C6861D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Design the relationship before breach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2F5FA87-AA7C-4458-8345-5FA9F23E3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8C2742-CE38-427D-9A04-285944B71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0EDF601-57A0-4151-B20D-798D86FC1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2CA1D18-E661-4C1A-ACB6-1F03CC5B8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ALLOCATION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05EEEF-DA80-4A3B-ACCE-8B1F71E22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EDCBA4-82FB-4D9B-8761-72023919E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Who controls which decision and asset?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964905-D80B-4224-B25E-74388CD33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3288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INFORMATION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527848-6507-459B-9237-91535DA60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3288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05D3C0F-5F12-4D9F-9CFF-C96A8AE33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3788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What must be disclosed, verified, or updated?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92382E8-62E9-49C2-898E-4B3341DF0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ADAPTATION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13E237-C88E-4620-89BE-FF506C498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9D660D9-2339-413F-8295-820E1B846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How will the parties respond to changed conditions?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78465F-A58C-4D75-8D4C-5E2C58854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6363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EXIT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8E34AC0-B729-4424-BBC3-4CF69743F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6363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DD2C448-0448-43B1-A6E6-13187517A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6863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What triggers termination, remedy, or renegotiation?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71919B1-1E2B-42DD-ACCE-491A2DED5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contract is a governance structure, not merely a price and signature.</a:t>
            </a:r>
          </a:p>
        </p:txBody>
      </p:sp>
    </p:spTree>
    <p:extLst>
      <p:ext uri="{BB962C8B-B14F-4D97-AF65-F5344CB8AC3E}">
        <p14:creationId xmlns:p14="http://schemas.microsoft.com/office/powerpoint/2010/main" val="137905972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4EEAD4F-0744-4977-ADC8-3DDC25CB1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57CD91-9457-4B5A-A70E-F007AF225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A51354B-661F-41EB-8E84-77F4C81D5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Not every promise should be enforced in the same way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D6B4AA-8F3C-40D1-953A-9CE41B2C3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D5406B-DA5C-4AEF-8E29-CF55BAD5F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1CD24E-C243-42FE-8519-27CEA18B0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3E79A98-D179-4BE1-BEB4-45953BD88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676400"/>
            <a:ext cx="45720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5A966B3-8622-4F02-9C0B-63BE6F2D0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1733550"/>
            <a:ext cx="4419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Question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2F55D3-A277-4930-904C-04BC67A2B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1676400"/>
            <a:ext cx="6000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88687A8-2F21-46FA-A3A6-58A65EAF7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1733550"/>
            <a:ext cx="5848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Economic concern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A706DD4-BFE6-439D-8698-5E497BE5F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305050"/>
            <a:ext cx="45720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969DCC-4A4F-4AEA-BA8F-0BADAA293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362200"/>
            <a:ext cx="4419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Was there meaningful assent?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ECB2D95-60D6-405F-A11C-ABC41634C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2305050"/>
            <a:ext cx="6000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67BFC2-448E-474A-9569-858BC537A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2362200"/>
            <a:ext cx="5848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Notice, choice, and verification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1102E65-F565-493F-942D-709A87DEF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933700"/>
            <a:ext cx="45720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EC2071-13D7-40B5-9F18-BF6A7C066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990850"/>
            <a:ext cx="4419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Was the promise induced by fraud or coercion?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F7AFA67-8C8A-415D-AB05-6DAEDA7A7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2933700"/>
            <a:ext cx="6000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76AA317-BE14-4670-A28E-96348C4EA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2990850"/>
            <a:ext cx="5848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Distorted information or bargaining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AF11041-F276-46B9-A984-44A73D1EA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562350"/>
            <a:ext cx="45720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7496A29-8206-46C0-95A1-A9DF222BE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619500"/>
            <a:ext cx="4419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Does it impose costs on outsiders?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3D91787-25A1-4CAA-9098-1FD2101D3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3562350"/>
            <a:ext cx="6000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3385927-DB9E-4368-BCBF-8307BF77A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3619500"/>
            <a:ext cx="5848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Externalities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D82D290-8580-4AE9-9FA8-19A32F9C2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191000"/>
            <a:ext cx="45720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8A7C8DD-7120-407D-9925-BD219F02D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248150"/>
            <a:ext cx="4419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Would enforcement undermine public policy?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C22AE2E-5356-45A5-9C96-EB3CEE0F6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4191000"/>
            <a:ext cx="6000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AA9739A-4722-48F2-AC78-8F0A246E8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4248150"/>
            <a:ext cx="5848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Systemic and legitimacy costs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A4DEB72-00E2-4488-9660-8225F6EC1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819650"/>
            <a:ext cx="45720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552FD59-4D4D-4E69-AE4E-1772FD650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876800"/>
            <a:ext cx="4419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Can a court verify the obligation?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8257641-ACBB-48F6-B89B-F8B3C876B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4819650"/>
            <a:ext cx="6000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508C69F-C66B-4F2E-9B1D-455783188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4876800"/>
            <a:ext cx="5848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Error and administration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EC7C5FD-7379-4F54-88C7-06271DA86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715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4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Enforcement is valuable because commitment is valuable, not because every written term is sacred.</a:t>
            </a:r>
          </a:p>
        </p:txBody>
      </p:sp>
    </p:spTree>
    <p:extLst>
      <p:ext uri="{BB962C8B-B14F-4D97-AF65-F5344CB8AC3E}">
        <p14:creationId xmlns:p14="http://schemas.microsoft.com/office/powerpoint/2010/main" val="49417965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7F79353-ED39-4937-BE43-1BC38183C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7F454B-91D3-4FF3-9879-C87F0B2ED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6E9A8A-E7B8-42C5-833E-07C326A54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Contracts are necessarily incomplete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28C3AA-2254-4BC7-A5D4-868018E38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EC6C81-420A-4FFE-95CE-2DEB16E72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62C7B3F-2A81-4BF7-BF4E-C41944DED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420565-B150-483A-91C4-D14133B08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parties cannot specify every future state, action, fact, and interpretation.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A18998-30DF-4B4C-8CB3-01341E198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Drafting, prediction, communication, verification, and enforcement are costly; some gaps are deliberate.</a:t>
            </a:r>
          </a:p>
        </p:txBody>
      </p:sp>
    </p:spTree>
    <p:extLst>
      <p:ext uri="{BB962C8B-B14F-4D97-AF65-F5344CB8AC3E}">
        <p14:creationId xmlns:p14="http://schemas.microsoft.com/office/powerpoint/2010/main" val="35287186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2026-08-02T15:19:31.4480000Z</dcterms:created>
  <dcterms:modified xsi:type="dcterms:W3CDTF">2026-08-02T15:19:31.4480000Z</dcterms:modified>
</coreProperties>
</file>