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eff93e555de4a5c" /><Relationship Type="http://schemas.openxmlformats.org/officeDocument/2006/relationships/extended-properties" Target="/docProps/app.xml" Id="R91d122f70540488e" /><Relationship Type="http://schemas.openxmlformats.org/officeDocument/2006/relationships/officeDocument" Target="/ppt/presentation.xml" Id="Rd65dd93630c1451d" /></Relationships>
</file>

<file path=ppt/presentation.xml><?xml version="1.0" encoding="utf-8"?>
<p:presentation xmlns:p="http://schemas.openxmlformats.org/presentationml/2006/main">
  <p:sldMasterIdLst>
    <p:sldMasterId xmlns:r="http://schemas.openxmlformats.org/officeDocument/2006/relationships" id="2147483648" r:id="R38f825cdf2af4d49"/>
  </p:sldMasterIdLst>
  <p:notesMasterIdLst>
    <p:notesMasterId xmlns:r="http://schemas.openxmlformats.org/officeDocument/2006/relationships" r:id="R7971cf414257460c"/>
  </p:notesMasterIdLst>
  <p:sldIdLst>
    <p:sldId xmlns:r="http://schemas.openxmlformats.org/officeDocument/2006/relationships" id="256" r:id="R4deeef43be8e4716"/>
    <p:sldId xmlns:r="http://schemas.openxmlformats.org/officeDocument/2006/relationships" id="257" r:id="Rf26992fc39ed4375"/>
    <p:sldId xmlns:r="http://schemas.openxmlformats.org/officeDocument/2006/relationships" id="258" r:id="R881e5db8d0244005"/>
    <p:sldId xmlns:r="http://schemas.openxmlformats.org/officeDocument/2006/relationships" id="259" r:id="Rcbdc6415046c4de9"/>
    <p:sldId xmlns:r="http://schemas.openxmlformats.org/officeDocument/2006/relationships" id="260" r:id="R73e8817a56df4314"/>
    <p:sldId xmlns:r="http://schemas.openxmlformats.org/officeDocument/2006/relationships" id="261" r:id="Rf9b0672e867447f2"/>
    <p:sldId xmlns:r="http://schemas.openxmlformats.org/officeDocument/2006/relationships" id="262" r:id="R91d1ad1d7cf34bd2"/>
    <p:sldId xmlns:r="http://schemas.openxmlformats.org/officeDocument/2006/relationships" id="263" r:id="R3824cd6624a54ccc"/>
    <p:sldId xmlns:r="http://schemas.openxmlformats.org/officeDocument/2006/relationships" id="264" r:id="R2a401d7dbac64f0e"/>
    <p:sldId xmlns:r="http://schemas.openxmlformats.org/officeDocument/2006/relationships" id="265" r:id="Rac3303f484ae4090"/>
    <p:sldId xmlns:r="http://schemas.openxmlformats.org/officeDocument/2006/relationships" id="266" r:id="Ra8fb750e0ad54ebe"/>
    <p:sldId xmlns:r="http://schemas.openxmlformats.org/officeDocument/2006/relationships" id="267" r:id="R1146fff9c8e2478f"/>
    <p:sldId xmlns:r="http://schemas.openxmlformats.org/officeDocument/2006/relationships" id="268" r:id="R017457d591f54d69"/>
    <p:sldId xmlns:r="http://schemas.openxmlformats.org/officeDocument/2006/relationships" id="269" r:id="Re8bec398b65c462b"/>
    <p:sldId xmlns:r="http://schemas.openxmlformats.org/officeDocument/2006/relationships" id="270" r:id="R2e1b3c9302d94e46"/>
    <p:sldId xmlns:r="http://schemas.openxmlformats.org/officeDocument/2006/relationships" id="271" r:id="Rccd691aa049d4bb7"/>
    <p:sldId xmlns:r="http://schemas.openxmlformats.org/officeDocument/2006/relationships" id="272" r:id="R4453e7bbcacf4744"/>
    <p:sldId xmlns:r="http://schemas.openxmlformats.org/officeDocument/2006/relationships" id="273" r:id="R7f5157e863af4e8c"/>
    <p:sldId xmlns:r="http://schemas.openxmlformats.org/officeDocument/2006/relationships" id="274" r:id="R0c1b9cb9264d4c2c"/>
    <p:sldId xmlns:r="http://schemas.openxmlformats.org/officeDocument/2006/relationships" id="275" r:id="Rde80ad89ecb1401c"/>
    <p:sldId xmlns:r="http://schemas.openxmlformats.org/officeDocument/2006/relationships" id="276" r:id="R9ba8aa4dca02422a"/>
    <p:sldId xmlns:r="http://schemas.openxmlformats.org/officeDocument/2006/relationships" id="277" r:id="R68c1d66a091048c2"/>
    <p:sldId xmlns:r="http://schemas.openxmlformats.org/officeDocument/2006/relationships" id="278" r:id="R13ade2a67b3444d8"/>
    <p:sldId xmlns:r="http://schemas.openxmlformats.org/officeDocument/2006/relationships" id="279" r:id="R856d8bdacef14024"/>
    <p:sldId xmlns:r="http://schemas.openxmlformats.org/officeDocument/2006/relationships" id="280" r:id="R01412a5ce7c244a2"/>
    <p:sldId xmlns:r="http://schemas.openxmlformats.org/officeDocument/2006/relationships" id="281" r:id="R18a973b6951a49fb"/>
    <p:sldId xmlns:r="http://schemas.openxmlformats.org/officeDocument/2006/relationships" id="282" r:id="R8499011755864977"/>
    <p:sldId xmlns:r="http://schemas.openxmlformats.org/officeDocument/2006/relationships" id="283" r:id="Rfe804114e3764442"/>
    <p:sldId xmlns:r="http://schemas.openxmlformats.org/officeDocument/2006/relationships" id="284" r:id="R5d908b2156224aca"/>
    <p:sldId xmlns:r="http://schemas.openxmlformats.org/officeDocument/2006/relationships" id="285" r:id="R216ea219727d480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0ef68a8e9374422b" /><Relationship Type="http://schemas.openxmlformats.org/officeDocument/2006/relationships/slideMaster" Target="/ppt/slideMasters/slideMaster1.xml" Id="R38f825cdf2af4d49" /><Relationship Type="http://schemas.openxmlformats.org/officeDocument/2006/relationships/notesMaster" Target="/ppt/notesMasters/notesMaster1.xml" Id="R7971cf414257460c" /><Relationship Type="http://schemas.openxmlformats.org/officeDocument/2006/relationships/presProps" Target="/ppt/presProps.xml" Id="R4ebff626f5e645b8" /><Relationship Type="http://schemas.openxmlformats.org/officeDocument/2006/relationships/tableStyles" Target="/ppt/tableStyles.xml" Id="R8229a7552fd84e19" /><Relationship Type="http://schemas.openxmlformats.org/officeDocument/2006/relationships/slide" Target="/ppt/slides/slide1.xml" Id="R4deeef43be8e4716" /><Relationship Type="http://schemas.openxmlformats.org/officeDocument/2006/relationships/slide" Target="/ppt/slides/slide2.xml" Id="Rf26992fc39ed4375" /><Relationship Type="http://schemas.openxmlformats.org/officeDocument/2006/relationships/slide" Target="/ppt/slides/slide3.xml" Id="R881e5db8d0244005" /><Relationship Type="http://schemas.openxmlformats.org/officeDocument/2006/relationships/slide" Target="/ppt/slides/slide4.xml" Id="Rcbdc6415046c4de9" /><Relationship Type="http://schemas.openxmlformats.org/officeDocument/2006/relationships/slide" Target="/ppt/slides/slide5.xml" Id="R73e8817a56df4314" /><Relationship Type="http://schemas.openxmlformats.org/officeDocument/2006/relationships/slide" Target="/ppt/slides/slide6.xml" Id="Rf9b0672e867447f2" /><Relationship Type="http://schemas.openxmlformats.org/officeDocument/2006/relationships/slide" Target="/ppt/slides/slide7.xml" Id="R91d1ad1d7cf34bd2" /><Relationship Type="http://schemas.openxmlformats.org/officeDocument/2006/relationships/slide" Target="/ppt/slides/slide8.xml" Id="R3824cd6624a54ccc" /><Relationship Type="http://schemas.openxmlformats.org/officeDocument/2006/relationships/slide" Target="/ppt/slides/slide9.xml" Id="R2a401d7dbac64f0e" /><Relationship Type="http://schemas.openxmlformats.org/officeDocument/2006/relationships/slide" Target="/ppt/slides/slide10.xml" Id="Rac3303f484ae4090" /><Relationship Type="http://schemas.openxmlformats.org/officeDocument/2006/relationships/slide" Target="/ppt/slides/slide11.xml" Id="Ra8fb750e0ad54ebe" /><Relationship Type="http://schemas.openxmlformats.org/officeDocument/2006/relationships/slide" Target="/ppt/slides/slide12.xml" Id="R1146fff9c8e2478f" /><Relationship Type="http://schemas.openxmlformats.org/officeDocument/2006/relationships/slide" Target="/ppt/slides/slide13.xml" Id="R017457d591f54d69" /><Relationship Type="http://schemas.openxmlformats.org/officeDocument/2006/relationships/slide" Target="/ppt/slides/slide14.xml" Id="Re8bec398b65c462b" /><Relationship Type="http://schemas.openxmlformats.org/officeDocument/2006/relationships/slide" Target="/ppt/slides/slide15.xml" Id="R2e1b3c9302d94e46" /><Relationship Type="http://schemas.openxmlformats.org/officeDocument/2006/relationships/slide" Target="/ppt/slides/slide16.xml" Id="Rccd691aa049d4bb7" /><Relationship Type="http://schemas.openxmlformats.org/officeDocument/2006/relationships/slide" Target="/ppt/slides/slide17.xml" Id="R4453e7bbcacf4744" /><Relationship Type="http://schemas.openxmlformats.org/officeDocument/2006/relationships/slide" Target="/ppt/slides/slide18.xml" Id="R7f5157e863af4e8c" /><Relationship Type="http://schemas.openxmlformats.org/officeDocument/2006/relationships/slide" Target="/ppt/slides/slide19.xml" Id="R0c1b9cb9264d4c2c" /><Relationship Type="http://schemas.openxmlformats.org/officeDocument/2006/relationships/slide" Target="/ppt/slides/slide20.xml" Id="Rde80ad89ecb1401c" /><Relationship Type="http://schemas.openxmlformats.org/officeDocument/2006/relationships/slide" Target="/ppt/slides/slide21.xml" Id="R9ba8aa4dca02422a" /><Relationship Type="http://schemas.openxmlformats.org/officeDocument/2006/relationships/slide" Target="/ppt/slides/slide22.xml" Id="R68c1d66a091048c2" /><Relationship Type="http://schemas.openxmlformats.org/officeDocument/2006/relationships/slide" Target="/ppt/slides/slide23.xml" Id="R13ade2a67b3444d8" /><Relationship Type="http://schemas.openxmlformats.org/officeDocument/2006/relationships/slide" Target="/ppt/slides/slide24.xml" Id="R856d8bdacef14024" /><Relationship Type="http://schemas.openxmlformats.org/officeDocument/2006/relationships/slide" Target="/ppt/slides/slide25.xml" Id="R01412a5ce7c244a2" /><Relationship Type="http://schemas.openxmlformats.org/officeDocument/2006/relationships/slide" Target="/ppt/slides/slide26.xml" Id="R18a973b6951a49fb" /><Relationship Type="http://schemas.openxmlformats.org/officeDocument/2006/relationships/slide" Target="/ppt/slides/slide27.xml" Id="R8499011755864977" /><Relationship Type="http://schemas.openxmlformats.org/officeDocument/2006/relationships/slide" Target="/ppt/slides/slide28.xml" Id="Rfe804114e3764442" /><Relationship Type="http://schemas.openxmlformats.org/officeDocument/2006/relationships/slide" Target="/ppt/slides/slide29.xml" Id="R5d908b2156224aca" /><Relationship Type="http://schemas.openxmlformats.org/officeDocument/2006/relationships/slide" Target="/ppt/slides/slide30.xml" Id="R216ea219727d480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fab9373e10f4f0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f9ef241c87647d5" /><Relationship Type="http://schemas.openxmlformats.org/officeDocument/2006/relationships/notesMaster" Target="/ppt/notesMasters/notesMaster1.xml" Id="Rb39946249e2e491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2f3f014c4464d63" /><Relationship Type="http://schemas.openxmlformats.org/officeDocument/2006/relationships/notesMaster" Target="/ppt/notesMasters/notesMaster1.xml" Id="R55bab7633deb4c5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f68e0ea4ace4f3f" /><Relationship Type="http://schemas.openxmlformats.org/officeDocument/2006/relationships/notesMaster" Target="/ppt/notesMasters/notesMaster1.xml" Id="R9cde1750497b44a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dc15ea2d03e4d7d" /><Relationship Type="http://schemas.openxmlformats.org/officeDocument/2006/relationships/notesMaster" Target="/ppt/notesMasters/notesMaster1.xml" Id="R130b12db509c4cac"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292c13405824d52" /><Relationship Type="http://schemas.openxmlformats.org/officeDocument/2006/relationships/notesMaster" Target="/ppt/notesMasters/notesMaster1.xml" Id="R3dd8549b060c4d6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62bfc2d75dc64342" /><Relationship Type="http://schemas.openxmlformats.org/officeDocument/2006/relationships/notesMaster" Target="/ppt/notesMasters/notesMaster1.xml" Id="R12a5dacb678e4829"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4d31789a59934a93" /><Relationship Type="http://schemas.openxmlformats.org/officeDocument/2006/relationships/notesMaster" Target="/ppt/notesMasters/notesMaster1.xml" Id="Rcacd0cb632fb43d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dc9d08fb78b431e" /><Relationship Type="http://schemas.openxmlformats.org/officeDocument/2006/relationships/notesMaster" Target="/ppt/notesMasters/notesMaster1.xml" Id="Refc1810b5970416e"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6a7a6ed370b4784" /><Relationship Type="http://schemas.openxmlformats.org/officeDocument/2006/relationships/notesMaster" Target="/ppt/notesMasters/notesMaster1.xml" Id="R9ecc65f1079340a6"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fd1dbfa234a14b4f" /><Relationship Type="http://schemas.openxmlformats.org/officeDocument/2006/relationships/notesMaster" Target="/ppt/notesMasters/notesMaster1.xml" Id="R9efff7c8ac3e404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6e98bd068e7842ca" /><Relationship Type="http://schemas.openxmlformats.org/officeDocument/2006/relationships/notesMaster" Target="/ppt/notesMasters/notesMaster1.xml" Id="R2db963415b0f4745" /></Relationships>
</file>

<file path=ppt/notesSlides/_rels/notesSlide2.xml.rels>&#65279;<?xml version="1.0" encoding="utf-8"?><Relationships xmlns="http://schemas.openxmlformats.org/package/2006/relationships"><Relationship Type="http://schemas.openxmlformats.org/officeDocument/2006/relationships/slide" Target="/ppt/slides/slide2.xml" Id="R0e83e9751e0a4161" /><Relationship Type="http://schemas.openxmlformats.org/officeDocument/2006/relationships/notesMaster" Target="/ppt/notesMasters/notesMaster1.xml" Id="R474ec8d228e5460d"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f83ef988bb9641fa" /><Relationship Type="http://schemas.openxmlformats.org/officeDocument/2006/relationships/notesMaster" Target="/ppt/notesMasters/notesMaster1.xml" Id="Re4d1d84cc266404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91c498ab5bb4f05" /><Relationship Type="http://schemas.openxmlformats.org/officeDocument/2006/relationships/notesMaster" Target="/ppt/notesMasters/notesMaster1.xml" Id="R3b78417ed9284c33"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abf9c89c42dd402f" /><Relationship Type="http://schemas.openxmlformats.org/officeDocument/2006/relationships/notesMaster" Target="/ppt/notesMasters/notesMaster1.xml" Id="R8b7c25cfccd94d3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753665ea255c40b4" /><Relationship Type="http://schemas.openxmlformats.org/officeDocument/2006/relationships/notesMaster" Target="/ppt/notesMasters/notesMaster1.xml" Id="R75c7c0ac2394498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5a623e7fad624544" /><Relationship Type="http://schemas.openxmlformats.org/officeDocument/2006/relationships/notesMaster" Target="/ppt/notesMasters/notesMaster1.xml" Id="R2816406f0e8f46d6"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4d194729331c402a" /><Relationship Type="http://schemas.openxmlformats.org/officeDocument/2006/relationships/notesMaster" Target="/ppt/notesMasters/notesMaster1.xml" Id="R8f3c524fbb44454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055aa50211ef4cea" /><Relationship Type="http://schemas.openxmlformats.org/officeDocument/2006/relationships/notesMaster" Target="/ppt/notesMasters/notesMaster1.xml" Id="R85004509635c494b"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86279c0ebae24c79" /><Relationship Type="http://schemas.openxmlformats.org/officeDocument/2006/relationships/notesMaster" Target="/ppt/notesMasters/notesMaster1.xml" Id="Rd0e1ff6bbb9242c0"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5be3233c38848bf" /><Relationship Type="http://schemas.openxmlformats.org/officeDocument/2006/relationships/notesMaster" Target="/ppt/notesMasters/notesMaster1.xml" Id="Rda532e409c164f18"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48a58b96e108418a" /><Relationship Type="http://schemas.openxmlformats.org/officeDocument/2006/relationships/notesMaster" Target="/ppt/notesMasters/notesMaster1.xml" Id="R7df311f16e7c44e0" /></Relationships>
</file>

<file path=ppt/notesSlides/_rels/notesSlide3.xml.rels>&#65279;<?xml version="1.0" encoding="utf-8"?><Relationships xmlns="http://schemas.openxmlformats.org/package/2006/relationships"><Relationship Type="http://schemas.openxmlformats.org/officeDocument/2006/relationships/slide" Target="/ppt/slides/slide3.xml" Id="R7b8aa7a2d4974887" /><Relationship Type="http://schemas.openxmlformats.org/officeDocument/2006/relationships/notesMaster" Target="/ppt/notesMasters/notesMaster1.xml" Id="Rc99d2bd5f1bc4890"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d99374fa472b4464" /><Relationship Type="http://schemas.openxmlformats.org/officeDocument/2006/relationships/notesMaster" Target="/ppt/notesMasters/notesMaster1.xml" Id="Rcd995327dd9945ef" /></Relationships>
</file>

<file path=ppt/notesSlides/_rels/notesSlide4.xml.rels>&#65279;<?xml version="1.0" encoding="utf-8"?><Relationships xmlns="http://schemas.openxmlformats.org/package/2006/relationships"><Relationship Type="http://schemas.openxmlformats.org/officeDocument/2006/relationships/slide" Target="/ppt/slides/slide4.xml" Id="R88a90052e3604635" /><Relationship Type="http://schemas.openxmlformats.org/officeDocument/2006/relationships/notesMaster" Target="/ppt/notesMasters/notesMaster1.xml" Id="Reac3aa5b43b24d76" /></Relationships>
</file>

<file path=ppt/notesSlides/_rels/notesSlide5.xml.rels>&#65279;<?xml version="1.0" encoding="utf-8"?><Relationships xmlns="http://schemas.openxmlformats.org/package/2006/relationships"><Relationship Type="http://schemas.openxmlformats.org/officeDocument/2006/relationships/slide" Target="/ppt/slides/slide5.xml" Id="R07d157d9728640a4" /><Relationship Type="http://schemas.openxmlformats.org/officeDocument/2006/relationships/notesMaster" Target="/ppt/notesMasters/notesMaster1.xml" Id="R28ec1f6a4253463b" /></Relationships>
</file>

<file path=ppt/notesSlides/_rels/notesSlide6.xml.rels>&#65279;<?xml version="1.0" encoding="utf-8"?><Relationships xmlns="http://schemas.openxmlformats.org/package/2006/relationships"><Relationship Type="http://schemas.openxmlformats.org/officeDocument/2006/relationships/slide" Target="/ppt/slides/slide6.xml" Id="R13fa13a0b4ab40d0" /><Relationship Type="http://schemas.openxmlformats.org/officeDocument/2006/relationships/notesMaster" Target="/ppt/notesMasters/notesMaster1.xml" Id="R038270c1f6b043ac" /></Relationships>
</file>

<file path=ppt/notesSlides/_rels/notesSlide7.xml.rels>&#65279;<?xml version="1.0" encoding="utf-8"?><Relationships xmlns="http://schemas.openxmlformats.org/package/2006/relationships"><Relationship Type="http://schemas.openxmlformats.org/officeDocument/2006/relationships/slide" Target="/ppt/slides/slide7.xml" Id="R3fd5dc572abf4178" /><Relationship Type="http://schemas.openxmlformats.org/officeDocument/2006/relationships/notesMaster" Target="/ppt/notesMasters/notesMaster1.xml" Id="Rd33fc97ca3384eb7" /></Relationships>
</file>

<file path=ppt/notesSlides/_rels/notesSlide8.xml.rels>&#65279;<?xml version="1.0" encoding="utf-8"?><Relationships xmlns="http://schemas.openxmlformats.org/package/2006/relationships"><Relationship Type="http://schemas.openxmlformats.org/officeDocument/2006/relationships/slide" Target="/ppt/slides/slide8.xml" Id="Rf2e9735452714ceb" /><Relationship Type="http://schemas.openxmlformats.org/officeDocument/2006/relationships/notesMaster" Target="/ppt/notesMasters/notesMaster1.xml" Id="Rf9ea168376af4969" /></Relationships>
</file>

<file path=ppt/notesSlides/_rels/notesSlide9.xml.rels>&#65279;<?xml version="1.0" encoding="utf-8"?><Relationships xmlns="http://schemas.openxmlformats.org/package/2006/relationships"><Relationship Type="http://schemas.openxmlformats.org/officeDocument/2006/relationships/slide" Target="/ppt/slides/slide9.xml" Id="R562702e2e6af42ce" /><Relationship Type="http://schemas.openxmlformats.org/officeDocument/2006/relationships/notesMaster" Target="/ppt/notesMasters/notesMaster1.xml" Id="R3be5746611d04ee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this as the book's central law-and-economics chapter. Tort rules assign accident costs before people choose precaution and activity, even though courts apply them after harm occurs.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change to introduce reciprocal harm. The truck hit the car, but the cheapest available prevention may sit with the owner. The point is not moral equivalence; it is locating avoidable expected cost.</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Credit Calabresi. Least-cost avoidance can include investigation, prevention, insurance, and loss spreading. A firm or insurer may organize many downstream choices better than the actor at the scene.</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should be able to say these four steps from memory. Reuse them on every later hypothetical, including products and autonomous systems.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the threshold. Negligence does not make the injurer bear every accident loss; compliance shifts residual loss. The ideal result depends on a correctly set and accurately applied standard.</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Hand formula in words, then translate it into Chapter 2's marginal language. The marginal benefit of precaution is the reduction in expected accident harm; its marginal cost is the burden of the next precaution. Additional precaution is socially efficient while MB exceeds MC, with efficient care near MB = MC. Keep that social benchmark separate from the legal mechanism: if negligence sets due care near the benchmark, exposure to liability for falling short can give the potential injurer a private incentive to reach it. The shorthand organizes judgment; it does not make risk or loss precisely observable.</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to the mechanism. After lines were adjusted, the Anna C broke free, struck a tanker propeller, leaked, and sank while the bargee was absent. Hand used probability, gravity, and burden to discuss duty and responsibility for the sinking loss.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 United States v. Carroll Towing Co., 159 F.2d 169, 173-74 (2d Cir. 1947), as verified in the Chapter 7 evidence ledger.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Compare an empty dry road with a crowded snowstorm. A fixed limit economizes on decision costs but cannot encode every circumstance; a standard uses more information at the price of uncertainty and adjudication.</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and have students calculate each row. These are invented teaching values, not empirical estimates. The point is to establish the efficient benchmark before asking what each rule induces.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the ultimate bearer of harm under each rule. Under negligence, the driver meets due care to avoid liability; once compliant, the pedestrian bears residual loss and takes the $20 precaution.</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contributory negligence as an incentive device, not merely blame. Its cliff can create strong care incentives but harsh outcomes and sensitivity to court error. Comparative negligence softens the cliff; outcomes depend on standards and shares.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start with who pays. Ask students to list choices available before the accident. Distinguish immediate driver precaution, firm-level monitoring and scheduling, victim precaution, and activity level.</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distinction is a major payoff. Courts may observe speeding more readily than whether a firm made too many marginal deliveries. Negligence can control observable care and miss the scale of activity.</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slowly. Due care costs $1 per mile and leaves $2 in residual expected harm. Each optional mile contributes only $2 before those costs. Negligence induces care but leaves victims bearing residual harm, so the firm still runs socially losing miles.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simplified incentive map, not a jurisdictional description. Predictions assume rational response, correct standards, accurate adjudication, enforceable judgments, and compensation as stated.</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from ideal rules to actual institutions. Avoid treating complication as a rebuttal to theory; theory shows what information and enforcement the result requires.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what information was available before treatment, which precaution was feasible, and which risk it would have reduced. A bad outcome can coexist with reasonable care. Liability for unknowable risk may affect research, insurance, or activity, but not a nonexistent precaution.</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low detection to probability-adjusted damages, but do not treat a multiplier as automatic policy. Insolvency can make nominal strict liability weak; alternative institutions also have information and error costs.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with the classic moral-hazard concern, then broaden. A commercial insurer can inspect systems, price driving records, require safety practices, and use repeated claims data. The relevant question is where meaningful monitoring finally resides.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employee controls the wheel, but the employer controls selection, schedule pressure, training, equipment, monitoring, insurance, and discipline. Vicarious liability can place responsibility on the solvent organization that can build a prevention system.</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audit. A manufacturing defect may be invisible to the consumer but cheap for the producer to prevent. A warning can improve user precaution when it transfers actionable information. Product liability also affects price, insurance, design, and entry.</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Separate the three claims. First, Tesla's current company telemetry reports fewer collisions with FSD engaged, but road use, driver selection, reporting definitions, and the absence of fault assignment limit causal interpretation. Second, Tesla Insurance can observe total and FSD-engaged miles; eligible policies receive either an FSD discount capped at 10 percent on certain coverages or a Safety Score benefit that assigns FSD miles a score of 100. Third, consumer FSD remains supervised Level 2 assistance, so the human must monitor and remains responsible for driving. A particular citation, tort claim, insurance payment, or product-liability action still depends on governing law and facts. Apply the broader audit to the developer, manufacturer, operator, owner, insurer, and regulator. If time permits, use Monsanto v. Durnell separately to compare courts and regulators.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 Tesla, Full Self-Driving (Supervised) Vehicle Safety Report, https://www.tesla.com/fsd/safety (reviewed 2026-08-02).</a:t>
            </a:r>
          </a:p>
          <a:p xmlns:a="http://schemas.openxmlformats.org/drawingml/2006/main">
            <a:r>
              <a:t>- Tesla Support, Full Self-Driving (Supervised) for Insurance and Safety Score, https://www.tesla.com/support/insurance/fsd and https://www.tesla.com/support/insurance/safety-score (reviewed 2026-08-02).</a:t>
            </a:r>
          </a:p>
          <a:p xmlns:a="http://schemas.openxmlformats.org/drawingml/2006/main">
            <a:r>
              <a:t>- NHTSA, Automated Vehicle Safety, https://www.nhtsa.gov/vehicle-safety/automated-vehicle-safety, and Tesla Model 3 Owner's Manual, About Self-Driving (reviewed 2026-08-02).</a:t>
            </a:r>
          </a:p>
          <a:p xmlns:a="http://schemas.openxmlformats.org/drawingml/2006/main">
            <a:r>
              <a:t>- Monsanto Co. v. Durnell, 609 U.S. ___ (2026), No. 24-1068, official slip opinion (June 25, 2026), as verified in the Chapter 7 evidence ledger.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directly to Coase and Chapter 4. Tort is a response to high-transaction-cost accident externalities. This is an economic function, not an exhaustive definition or origin story.</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truck and parked car. Have students perform the four-step audit and then add the institutional limits. The aim is not to memorize a winner among liability rules, but to diagnose who can change risk and what each institution can implement.</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the separation explicit. Full compensation can weaken victim precaution; strong deterrence can fail to compensate an insolvent victim; insurance can spread risk while another institution supplies monitoring.</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every symbol in words. This is an expected value, not a prediction that the firm will literally pay $500 every year. It makes uncertain losses comparable with precaution costs.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the calculation. The precaution reduces expected harm from $500 to $125, a $375 reduction, at a $200 cost. An accident could still occur; that does not make the ex ante choice mistaken.</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all three curves. The efficient point concerns the next increment of precaution. This is a benchmark, not proof that a court can observe or calculate x* precisely.</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 Project-original accepted TikZ figure and QA asset: figures/ch07_torts_accidents_and_incentives/.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a vivid example: eliminating every delivery accident would require eliminating delivery. Efficiency asks for the lowest total cost, while fairness, rights, and legitimacy remain separate considerations.</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predict before revealing the second panel. Maintain the assumptions: only the firm can reduce risk, damages equal loss, collection is certain, and parties understand the risk.</a:t>
            </a:r>
          </a:p>
          <a:p xmlns:a="http://schemas.openxmlformats.org/drawingml/2006/main">
            <a:r>
              <a:t/>
            </a:r>
          </a:p>
          <a:p xmlns:a="http://schemas.openxmlformats.org/drawingml/2006/main">
            <a:r>
              <a:t>[Sources]</a:t>
            </a:r>
          </a:p>
          <a:p xmlns:a="http://schemas.openxmlformats.org/drawingml/2006/main">
            <a:r>
              <a:t>- Rules, Rights, and Runtimes, Chapter 7: Torts, Accidents, and Incentives (canonical project draft).</a:t>
            </a:r>
          </a:p>
          <a:p xmlns:a="http://schemas.openxmlformats.org/drawingml/2006/main">
            <a:r>
              <a:t>- Law and Economics project evidence ledger: evidence/ch07_torts_accidents_and_incentives.md.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bfe11e2451b44b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9025c25d5e4403b" /><Relationship Type="http://schemas.openxmlformats.org/officeDocument/2006/relationships/slideLayout" Target="/ppt/slideLayouts/slideLayout1.xml" Id="R0eff4b84372e44c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eff4b84372e44c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e98e7fd63f6b4388" /><Relationship Type="http://schemas.openxmlformats.org/officeDocument/2006/relationships/notesSlide" Target="/ppt/notesSlides/notesSlide1.xml" Id="R22fa34d34cab4ef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063257f6f8c4150" /><Relationship Type="http://schemas.openxmlformats.org/officeDocument/2006/relationships/notesSlide" Target="/ppt/notesSlides/notesSlide10.xml" Id="Rb9d1a224ec9c46c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2f1bc0a3afaf4b85" /><Relationship Type="http://schemas.openxmlformats.org/officeDocument/2006/relationships/notesSlide" Target="/ppt/notesSlides/notesSlide11.xml" Id="R8097781719fa420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417a2b0fb5744f2" /><Relationship Type="http://schemas.openxmlformats.org/officeDocument/2006/relationships/notesSlide" Target="/ppt/notesSlides/notesSlide12.xml" Id="R456c0782d2fa4e07"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a8f1b7700ac494e" /><Relationship Type="http://schemas.openxmlformats.org/officeDocument/2006/relationships/notesSlide" Target="/ppt/notesSlides/notesSlide13.xml" Id="R6f9d901a533849c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1238c92ff1344ab5" /><Relationship Type="http://schemas.openxmlformats.org/officeDocument/2006/relationships/notesSlide" Target="/ppt/notesSlides/notesSlide14.xml" Id="Re5d42f35a6b8413f"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2b0d60b618ce4cc1" /><Relationship Type="http://schemas.openxmlformats.org/officeDocument/2006/relationships/notesSlide" Target="/ppt/notesSlides/notesSlide15.xml" Id="R1d330cbfe0044b35"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53d1e457501845a7" /><Relationship Type="http://schemas.openxmlformats.org/officeDocument/2006/relationships/notesSlide" Target="/ppt/notesSlides/notesSlide16.xml" Id="Rd60a801dfc7b429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79f62197bc344fb2" /><Relationship Type="http://schemas.openxmlformats.org/officeDocument/2006/relationships/notesSlide" Target="/ppt/notesSlides/notesSlide17.xml" Id="R48b5d33c4cf849e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ed5cc3b4196e4922" /><Relationship Type="http://schemas.openxmlformats.org/officeDocument/2006/relationships/notesSlide" Target="/ppt/notesSlides/notesSlide18.xml" Id="Rb7f861d2d2b9481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85c8add392d8418c" /><Relationship Type="http://schemas.openxmlformats.org/officeDocument/2006/relationships/notesSlide" Target="/ppt/notesSlides/notesSlide19.xml" Id="R036495ebf0b2411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c5f1ab645cb44a0" /><Relationship Type="http://schemas.openxmlformats.org/officeDocument/2006/relationships/notesSlide" Target="/ppt/notesSlides/notesSlide2.xml" Id="R47e2ccb199e84a0f"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1857cd2eb8094262" /><Relationship Type="http://schemas.openxmlformats.org/officeDocument/2006/relationships/notesSlide" Target="/ppt/notesSlides/notesSlide20.xml" Id="R45c24b6b0e184813"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2e129a1069304b6b" /><Relationship Type="http://schemas.openxmlformats.org/officeDocument/2006/relationships/notesSlide" Target="/ppt/notesSlides/notesSlide21.xml" Id="Ra7a5678e2078417c"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5205929eaa8f4d7a" /><Relationship Type="http://schemas.openxmlformats.org/officeDocument/2006/relationships/notesSlide" Target="/ppt/notesSlides/notesSlide22.xml" Id="R75612d12fd4346b7"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6fbed36e83204197" /><Relationship Type="http://schemas.openxmlformats.org/officeDocument/2006/relationships/notesSlide" Target="/ppt/notesSlides/notesSlide23.xml" Id="R0701f54d4ea94694"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eec45f7c192a428b" /><Relationship Type="http://schemas.openxmlformats.org/officeDocument/2006/relationships/notesSlide" Target="/ppt/notesSlides/notesSlide24.xml" Id="R4cf5081690a349ca"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bae9f031da794311" /><Relationship Type="http://schemas.openxmlformats.org/officeDocument/2006/relationships/notesSlide" Target="/ppt/notesSlides/notesSlide25.xml" Id="R457f33b553eb4ee2"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2085585d75bd4c3e" /><Relationship Type="http://schemas.openxmlformats.org/officeDocument/2006/relationships/notesSlide" Target="/ppt/notesSlides/notesSlide26.xml" Id="R8c76de54551948b8"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88ecd717c751402d" /><Relationship Type="http://schemas.openxmlformats.org/officeDocument/2006/relationships/notesSlide" Target="/ppt/notesSlides/notesSlide27.xml" Id="Rd1395259580b431a"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77f1172501aa41c7" /><Relationship Type="http://schemas.openxmlformats.org/officeDocument/2006/relationships/notesSlide" Target="/ppt/notesSlides/notesSlide28.xml" Id="R2f3eb9a7655b4f9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65207a53feca4d4f" /><Relationship Type="http://schemas.openxmlformats.org/officeDocument/2006/relationships/notesSlide" Target="/ppt/notesSlides/notesSlide29.xml" Id="Raef6026f4f1e43e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9bf8e856a4c4e30" /><Relationship Type="http://schemas.openxmlformats.org/officeDocument/2006/relationships/notesSlide" Target="/ppt/notesSlides/notesSlide3.xml" Id="R2317131ec73f4b10"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c83947cf90ae4c66" /><Relationship Type="http://schemas.openxmlformats.org/officeDocument/2006/relationships/notesSlide" Target="/ppt/notesSlides/notesSlide30.xml" Id="R921da66dd5794b8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faa872091d1459c" /><Relationship Type="http://schemas.openxmlformats.org/officeDocument/2006/relationships/notesSlide" Target="/ppt/notesSlides/notesSlide4.xml" Id="Ra0177093eed549c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c379e854efb4e9c" /><Relationship Type="http://schemas.openxmlformats.org/officeDocument/2006/relationships/notesSlide" Target="/ppt/notesSlides/notesSlide5.xml" Id="R81ae146542ed411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ecec9f8fd7f419f" /><Relationship Type="http://schemas.openxmlformats.org/officeDocument/2006/relationships/notesSlide" Target="/ppt/notesSlides/notesSlide6.xml" Id="Rfbe9fbb503e644a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3e971d3e59f4372" /><Relationship Type="http://schemas.openxmlformats.org/officeDocument/2006/relationships/image" Target="/ppt/media/image.png" Id="R74ca328db19f4a56" /><Relationship Type="http://schemas.openxmlformats.org/officeDocument/2006/relationships/notesSlide" Target="/ppt/notesSlides/notesSlide7.xml" Id="R31a1686bbcd4456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a07181b4f23453e" /><Relationship Type="http://schemas.openxmlformats.org/officeDocument/2006/relationships/notesSlide" Target="/ppt/notesSlides/notesSlide8.xml" Id="R67592016de8c4d4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9ebc2e981435447c" /><Relationship Type="http://schemas.openxmlformats.org/officeDocument/2006/relationships/notesSlide" Target="/ppt/notesSlides/notesSlide9.xml" Id="R9916d05a3e4c45f9" /></Relationships>
</file>

<file path=ppt/slides/slide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8ECA4E0F-FCD8-49DF-8DC9-0737CB122595}"/>
              </a:ext>
            </a:extLst>
          </p:cNvPr>
          <p:cNvSpPr>
            <a:spLocks xmlns:a="http://schemas.openxmlformats.org/drawingml/2006/main" noGrp="1"/>
          </p:cNvSpPr>
          <p:nvPr/>
        </p:nvSpPr>
        <p:spPr>
          <a:xfrm xmlns:a="http://schemas.openxmlformats.org/drawingml/2006/main">
            <a:off x="0" y="0"/>
            <a:ext cx="7810500" cy="6858000"/>
          </a:xfrm>
          <a:prstGeom xmlns:a="http://schemas.openxmlformats.org/drawingml/2006/main" prst="rect">
            <a:avLst/>
          </a:prstGeom>
          <a:solidFill xmlns:a="http://schemas.openxmlformats.org/drawingml/2006/main">
            <a:srgbClr val="FBFCF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4CA1E26-FB32-43E4-A61E-CE82AD0EB3C6}"/>
              </a:ext>
            </a:extLst>
          </p:cNvPr>
          <p:cNvSpPr>
            <a:spLocks xmlns:a="http://schemas.openxmlformats.org/drawingml/2006/main" noGrp="1"/>
          </p:cNvSpPr>
          <p:nvPr/>
        </p:nvSpPr>
        <p:spPr>
          <a:xfrm xmlns:a="http://schemas.openxmlformats.org/drawingml/2006/main">
            <a:off x="666750" y="876300"/>
            <a:ext cx="895350" cy="762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A6D7BDA-B46C-421B-81EC-3A94C9939071}"/>
              </a:ext>
            </a:extLst>
          </p:cNvPr>
          <p:cNvSpPr>
            <a:spLocks xmlns:a="http://schemas.openxmlformats.org/drawingml/2006/main" noGrp="1"/>
          </p:cNvSpPr>
          <p:nvPr/>
        </p:nvSpPr>
        <p:spPr>
          <a:xfrm xmlns:a="http://schemas.openxmlformats.org/drawingml/2006/main">
            <a:off x="666750" y="1409700"/>
            <a:ext cx="6667500" cy="1866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4000"/>
              </a:lnSpc>
              <a:buNone/>
              <a:defRPr sz="4200" b="1" i="0">
                <a:solidFill>
                  <a:srgbClr val="17242D"/>
                </a:solidFill>
                <a:latin typeface="Georgia"/>
                <a:ea typeface="Georgia"/>
                <a:cs typeface="Georgia"/>
              </a:defRPr>
            </a:pPr>
            <a:r>
              <a:rPr sz="4200" b="1" i="0">
                <a:solidFill>
                  <a:srgbClr val="17242D"/>
                </a:solidFill>
                <a:latin typeface="Georgia"/>
                <a:ea typeface="Georgia"/>
                <a:cs typeface="Georgia"/>
              </a:rPr>
              <a:t>Torts, Accidents,</a:t>
            </a:r>
          </a:p>
          <a:p xmlns:a="http://schemas.openxmlformats.org/drawingml/2006/main">
            <a:pPr algn="l">
              <a:lnSpc>
                <a:spcPct val="94000"/>
              </a:lnSpc>
              <a:buNone/>
              <a:defRPr sz="4200" b="1" i="0">
                <a:solidFill>
                  <a:srgbClr val="17242D"/>
                </a:solidFill>
                <a:latin typeface="Georgia"/>
                <a:ea typeface="Georgia"/>
                <a:cs typeface="Georgia"/>
              </a:defRPr>
            </a:pPr>
            <a:r>
              <a:rPr sz="4200" b="1" i="0">
                <a:solidFill>
                  <a:srgbClr val="17242D"/>
                </a:solidFill>
                <a:latin typeface="Georgia"/>
                <a:ea typeface="Georgia"/>
                <a:cs typeface="Georgia"/>
              </a:rPr>
              <a:t>and Incentives</a:t>
            </a:r>
          </a:p>
        </p:txBody>
      </p:sp>
      <p:sp>
        <p:nvSpPr>
          <p:cNvPr id="4" name="">
            <a:extLst xmlns:a="http://schemas.openxmlformats.org/drawingml/2006/main">
              <a:ext uri="{FF2B5EF4-FFF2-40B4-BE49-F238E27FC236}">
                <a16:creationId xmlns:a16="http://schemas.microsoft.com/office/drawing/2014/main" id="{B7BCF1D9-58E5-4EB6-879B-1CB6A61343BB}"/>
              </a:ext>
            </a:extLst>
          </p:cNvPr>
          <p:cNvSpPr>
            <a:spLocks xmlns:a="http://schemas.openxmlformats.org/drawingml/2006/main" noGrp="1"/>
          </p:cNvSpPr>
          <p:nvPr/>
        </p:nvSpPr>
        <p:spPr>
          <a:xfrm xmlns:a="http://schemas.openxmlformats.org/drawingml/2006/main">
            <a:off x="685800" y="369570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24594E"/>
                </a:solidFill>
                <a:latin typeface="Aptos"/>
                <a:ea typeface="Aptos"/>
                <a:cs typeface="Aptos"/>
              </a:defRPr>
            </a:pPr>
            <a:r>
              <a:rPr sz="1950" b="1" i="0">
                <a:solidFill>
                  <a:srgbClr val="24594E"/>
                </a:solidFill>
                <a:latin typeface="Aptos"/>
                <a:ea typeface="Aptos"/>
                <a:cs typeface="Aptos"/>
              </a:rPr>
              <a:t>Chapter 7</a:t>
            </a:r>
          </a:p>
        </p:txBody>
      </p:sp>
      <p:sp>
        <p:nvSpPr>
          <p:cNvPr id="5" name="">
            <a:extLst xmlns:a="http://schemas.openxmlformats.org/drawingml/2006/main">
              <a:ext uri="{FF2B5EF4-FFF2-40B4-BE49-F238E27FC236}">
                <a16:creationId xmlns:a16="http://schemas.microsoft.com/office/drawing/2014/main" id="{A85F21F8-D067-4332-A6D7-50B21E81EEA2}"/>
              </a:ext>
            </a:extLst>
          </p:cNvPr>
          <p:cNvSpPr>
            <a:spLocks xmlns:a="http://schemas.openxmlformats.org/drawingml/2006/main" noGrp="1"/>
          </p:cNvSpPr>
          <p:nvPr/>
        </p:nvSpPr>
        <p:spPr>
          <a:xfrm xmlns:a="http://schemas.openxmlformats.org/drawingml/2006/main">
            <a:off x="685800" y="53911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Georgia"/>
                <a:ea typeface="Georgia"/>
                <a:cs typeface="Georgia"/>
              </a:defRPr>
            </a:pPr>
            <a:r>
              <a:rPr sz="1800" b="0" i="0">
                <a:solidFill>
                  <a:srgbClr val="17242D"/>
                </a:solidFill>
                <a:latin typeface="Georgia"/>
                <a:ea typeface="Georgia"/>
                <a:cs typeface="Georgia"/>
              </a:rPr>
              <a:t>Rules, Rights, and Runtimes</a:t>
            </a:r>
          </a:p>
        </p:txBody>
      </p:sp>
      <p:sp>
        <p:nvSpPr>
          <p:cNvPr id="6" name="">
            <a:extLst xmlns:a="http://schemas.openxmlformats.org/drawingml/2006/main">
              <a:ext uri="{FF2B5EF4-FFF2-40B4-BE49-F238E27FC236}">
                <a16:creationId xmlns:a16="http://schemas.microsoft.com/office/drawing/2014/main" id="{86BBE3C1-56BE-4422-92BD-9AB50288A7D1}"/>
              </a:ext>
            </a:extLst>
          </p:cNvPr>
          <p:cNvSpPr>
            <a:spLocks xmlns:a="http://schemas.openxmlformats.org/drawingml/2006/main" noGrp="1"/>
          </p:cNvSpPr>
          <p:nvPr/>
        </p:nvSpPr>
        <p:spPr>
          <a:xfrm xmlns:a="http://schemas.openxmlformats.org/drawingml/2006/main">
            <a:off x="685800" y="581025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350" b="0" i="0">
                <a:solidFill>
                  <a:srgbClr val="586A73"/>
                </a:solidFill>
                <a:latin typeface="Aptos"/>
                <a:ea typeface="Aptos"/>
                <a:cs typeface="Aptos"/>
              </a:defRPr>
            </a:pPr>
            <a:r>
              <a:rPr sz="1350" b="0" i="0">
                <a:solidFill>
                  <a:srgbClr val="586A73"/>
                </a:solidFill>
                <a:latin typeface="Aptos"/>
                <a:ea typeface="Aptos"/>
                <a:cs typeface="Aptos"/>
              </a:rPr>
              <a:t>Law and Economics in the Age of AI</a:t>
            </a:r>
          </a:p>
        </p:txBody>
      </p:sp>
      <p:sp>
        <p:nvSpPr>
          <p:cNvPr id="7" name="">
            <a:extLst xmlns:a="http://schemas.openxmlformats.org/drawingml/2006/main">
              <a:ext uri="{FF2B5EF4-FFF2-40B4-BE49-F238E27FC236}">
                <a16:creationId xmlns:a16="http://schemas.microsoft.com/office/drawing/2014/main" id="{C741AC7F-E7D3-433E-A1CB-C0E873877BD3}"/>
              </a:ext>
            </a:extLst>
          </p:cNvPr>
          <p:cNvSpPr>
            <a:spLocks xmlns:a="http://schemas.openxmlformats.org/drawingml/2006/main" noGrp="1"/>
          </p:cNvSpPr>
          <p:nvPr/>
        </p:nvSpPr>
        <p:spPr>
          <a:xfrm xmlns:a="http://schemas.openxmlformats.org/drawingml/2006/main">
            <a:off x="8077200" y="0"/>
            <a:ext cx="4114800" cy="2286000"/>
          </a:xfrm>
          <a:prstGeom xmlns:a="http://schemas.openxmlformats.org/drawingml/2006/main" prst="rect">
            <a:avLst/>
          </a:prstGeom>
          <a:solidFill xmlns:a="http://schemas.openxmlformats.org/drawingml/2006/main">
            <a:srgbClr val="173F38"/>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15473E6-797C-434C-A61B-360846C9BFBC}"/>
              </a:ext>
            </a:extLst>
          </p:cNvPr>
          <p:cNvSpPr>
            <a:spLocks xmlns:a="http://schemas.openxmlformats.org/drawingml/2006/main" noGrp="1"/>
          </p:cNvSpPr>
          <p:nvPr/>
        </p:nvSpPr>
        <p:spPr>
          <a:xfrm xmlns:a="http://schemas.openxmlformats.org/drawingml/2006/main">
            <a:off x="8077200" y="2286000"/>
            <a:ext cx="4114800" cy="22860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C30F2153-31DB-4473-8914-6915DEE2A614}"/>
              </a:ext>
            </a:extLst>
          </p:cNvPr>
          <p:cNvSpPr>
            <a:spLocks xmlns:a="http://schemas.openxmlformats.org/drawingml/2006/main" noGrp="1"/>
          </p:cNvSpPr>
          <p:nvPr/>
        </p:nvSpPr>
        <p:spPr>
          <a:xfrm xmlns:a="http://schemas.openxmlformats.org/drawingml/2006/main">
            <a:off x="8077200" y="4572000"/>
            <a:ext cx="4114800" cy="228600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214A88B-A36A-4838-B854-6128460CC14A}"/>
              </a:ext>
            </a:extLst>
          </p:cNvPr>
          <p:cNvSpPr>
            <a:spLocks xmlns:a="http://schemas.openxmlformats.org/drawingml/2006/main" noGrp="1"/>
          </p:cNvSpPr>
          <p:nvPr/>
        </p:nvSpPr>
        <p:spPr>
          <a:xfrm xmlns:a="http://schemas.openxmlformats.org/drawingml/2006/main">
            <a:off x="8572500" y="895350"/>
            <a:ext cx="31242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FFFFFF"/>
                </a:solidFill>
                <a:latin typeface="Aptos"/>
                <a:ea typeface="Aptos"/>
                <a:cs typeface="Aptos"/>
              </a:defRPr>
            </a:pPr>
            <a:r>
              <a:rPr sz="2550" b="1" i="0">
                <a:solidFill>
                  <a:srgbClr val="FFFFFF"/>
                </a:solidFill>
                <a:latin typeface="Aptos"/>
                <a:ea typeface="Aptos"/>
                <a:cs typeface="Aptos"/>
              </a:rPr>
              <a:t>RISK</a:t>
            </a:r>
          </a:p>
        </p:txBody>
      </p:sp>
      <p:sp>
        <p:nvSpPr>
          <p:cNvPr id="11" name="">
            <a:extLst xmlns:a="http://schemas.openxmlformats.org/drawingml/2006/main">
              <a:ext uri="{FF2B5EF4-FFF2-40B4-BE49-F238E27FC236}">
                <a16:creationId xmlns:a16="http://schemas.microsoft.com/office/drawing/2014/main" id="{03255B1F-0F02-416B-A427-52817C2C4995}"/>
              </a:ext>
            </a:extLst>
          </p:cNvPr>
          <p:cNvSpPr>
            <a:spLocks xmlns:a="http://schemas.openxmlformats.org/drawingml/2006/main" noGrp="1"/>
          </p:cNvSpPr>
          <p:nvPr/>
        </p:nvSpPr>
        <p:spPr>
          <a:xfrm xmlns:a="http://schemas.openxmlformats.org/drawingml/2006/main">
            <a:off x="8572500" y="3181350"/>
            <a:ext cx="31242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FFFFFF"/>
                </a:solidFill>
                <a:latin typeface="Aptos"/>
                <a:ea typeface="Aptos"/>
                <a:cs typeface="Aptos"/>
              </a:defRPr>
            </a:pPr>
            <a:r>
              <a:rPr sz="2550" b="1" i="0">
                <a:solidFill>
                  <a:srgbClr val="FFFFFF"/>
                </a:solidFill>
                <a:latin typeface="Aptos"/>
                <a:ea typeface="Aptos"/>
                <a:cs typeface="Aptos"/>
              </a:rPr>
              <a:t>PRECAUTION</a:t>
            </a:r>
          </a:p>
        </p:txBody>
      </p:sp>
      <p:sp>
        <p:nvSpPr>
          <p:cNvPr id="12" name="">
            <a:extLst xmlns:a="http://schemas.openxmlformats.org/drawingml/2006/main">
              <a:ext uri="{FF2B5EF4-FFF2-40B4-BE49-F238E27FC236}">
                <a16:creationId xmlns:a16="http://schemas.microsoft.com/office/drawing/2014/main" id="{EFFB2499-B876-43CC-8071-34D97EBBFE66}"/>
              </a:ext>
            </a:extLst>
          </p:cNvPr>
          <p:cNvSpPr>
            <a:spLocks xmlns:a="http://schemas.openxmlformats.org/drawingml/2006/main" noGrp="1"/>
          </p:cNvSpPr>
          <p:nvPr/>
        </p:nvSpPr>
        <p:spPr>
          <a:xfrm xmlns:a="http://schemas.openxmlformats.org/drawingml/2006/main">
            <a:off x="8420100" y="5467350"/>
            <a:ext cx="3429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17242D"/>
                </a:solidFill>
                <a:latin typeface="Aptos"/>
                <a:ea typeface="Aptos"/>
                <a:cs typeface="Aptos"/>
              </a:defRPr>
            </a:pPr>
            <a:r>
              <a:rPr sz="2325" b="1" i="0">
                <a:solidFill>
                  <a:srgbClr val="17242D"/>
                </a:solidFill>
                <a:latin typeface="Aptos"/>
                <a:ea typeface="Aptos"/>
                <a:cs typeface="Aptos"/>
              </a:rPr>
              <a:t>RESPONSIBILITY</a:t>
            </a:r>
          </a:p>
        </p:txBody>
      </p:sp>
    </p:spTree>
    <p:extLst>
      <p:ext uri="{BB962C8B-B14F-4D97-AF65-F5344CB8AC3E}">
        <p14:creationId xmlns:p14="http://schemas.microsoft.com/office/powerpoint/2010/main" val="1321144279"/>
      </p:ext>
    </p:extLst>
  </p:cSld>
</p:sld>
</file>

<file path=ppt/slides/slide1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566431C1-C98A-4640-B4BB-CF35A031564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3A3304E-2EFA-4A78-A28F-C608864006C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289F1702-0BFB-418E-86A6-DCECBA96F410}"/>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3651"/>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Change the cheapest precaution, and the preferred rule can change</a:t>
            </a:r>
          </a:p>
        </p:txBody>
      </p:sp>
      <p:sp>
        <p:nvSpPr>
          <p:cNvPr id="4" name="">
            <a:extLst xmlns:a="http://schemas.openxmlformats.org/drawingml/2006/main">
              <a:ext uri="{FF2B5EF4-FFF2-40B4-BE49-F238E27FC236}">
                <a16:creationId xmlns:a16="http://schemas.microsoft.com/office/drawing/2014/main" id="{C3AF2A52-8AC4-4BCC-8482-69753214298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7AB7E3-F59F-48F8-BF7E-34F6E265F94E}"/>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51E222D-5A5E-4E7C-99B4-60FF15D1447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DD356927-B052-4D81-AAE3-A02482BFB013}"/>
              </a:ext>
            </a:extLst>
          </p:cNvPr>
          <p:cNvSpPr>
            <a:spLocks xmlns:a="http://schemas.openxmlformats.org/drawingml/2006/main" noGrp="1"/>
          </p:cNvSpPr>
          <p:nvPr/>
        </p:nvSpPr>
        <p:spPr>
          <a:xfrm xmlns:a="http://schemas.openxmlformats.org/drawingml/2006/main">
            <a:off x="1238250" y="1600200"/>
            <a:ext cx="9715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782"/>
          </a:bodyPr>
          <a:lstStyle xmlns:a="http://schemas.openxmlformats.org/drawingml/2006/main"/>
          <a:p xmlns:a="http://schemas.openxmlformats.org/drawingml/2006/main">
            <a:pPr algn="ctr">
              <a:lnSpc>
                <a:spcPct val="105000"/>
              </a:lnSpc>
              <a:buNone/>
              <a:defRPr sz="2250" b="1" i="0">
                <a:solidFill>
                  <a:srgbClr val="17242D"/>
                </a:solidFill>
                <a:latin typeface="Georgia"/>
                <a:ea typeface="Georgia"/>
                <a:cs typeface="Georgia"/>
              </a:defRPr>
            </a:pPr>
            <a:r>
              <a:rPr sz="2250" b="1" i="0">
                <a:solidFill>
                  <a:srgbClr val="17242D"/>
                </a:solidFill>
                <a:latin typeface="Georgia"/>
                <a:ea typeface="Georgia"/>
                <a:cs typeface="Georgia"/>
              </a:rPr>
              <a:t>New fact: a secure garage costs $50 and avoids $300 in expected damage.</a:t>
            </a:r>
          </a:p>
        </p:txBody>
      </p:sp>
      <p:sp>
        <p:nvSpPr>
          <p:cNvPr id="8" name="">
            <a:extLst xmlns:a="http://schemas.openxmlformats.org/drawingml/2006/main">
              <a:ext uri="{FF2B5EF4-FFF2-40B4-BE49-F238E27FC236}">
                <a16:creationId xmlns:a16="http://schemas.microsoft.com/office/drawing/2014/main" id="{2655B0CD-7F10-4ADA-97D5-6EA5AAB3A0B7}"/>
              </a:ext>
            </a:extLst>
          </p:cNvPr>
          <p:cNvSpPr>
            <a:spLocks xmlns:a="http://schemas.openxmlformats.org/drawingml/2006/main" noGrp="1"/>
          </p:cNvSpPr>
          <p:nvPr/>
        </p:nvSpPr>
        <p:spPr>
          <a:xfrm xmlns:a="http://schemas.openxmlformats.org/drawingml/2006/main">
            <a:off x="1066800" y="2705100"/>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NO LIABILITY</a:t>
            </a:r>
          </a:p>
        </p:txBody>
      </p:sp>
      <p:sp>
        <p:nvSpPr>
          <p:cNvPr id="9" name="">
            <a:extLst xmlns:a="http://schemas.openxmlformats.org/drawingml/2006/main">
              <a:ext uri="{FF2B5EF4-FFF2-40B4-BE49-F238E27FC236}">
                <a16:creationId xmlns:a16="http://schemas.microsoft.com/office/drawing/2014/main" id="{FE14A071-2492-46A6-AFE5-4ECB5DD52239}"/>
              </a:ext>
            </a:extLst>
          </p:cNvPr>
          <p:cNvSpPr>
            <a:spLocks xmlns:a="http://schemas.openxmlformats.org/drawingml/2006/main" noGrp="1"/>
          </p:cNvSpPr>
          <p:nvPr/>
        </p:nvSpPr>
        <p:spPr>
          <a:xfrm xmlns:a="http://schemas.openxmlformats.org/drawingml/2006/main">
            <a:off x="1066800" y="3143250"/>
            <a:ext cx="4267200"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DBD14643-6F55-4F28-8834-9142624D9265}"/>
              </a:ext>
            </a:extLst>
          </p:cNvPr>
          <p:cNvSpPr>
            <a:spLocks xmlns:a="http://schemas.openxmlformats.org/drawingml/2006/main" noGrp="1"/>
          </p:cNvSpPr>
          <p:nvPr/>
        </p:nvSpPr>
        <p:spPr>
          <a:xfrm xmlns:a="http://schemas.openxmlformats.org/drawingml/2006/main">
            <a:off x="1295400" y="3390900"/>
            <a:ext cx="381000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Owner bears residual harm</a:t>
            </a:r>
          </a:p>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and uses the garage</a:t>
            </a:r>
          </a:p>
        </p:txBody>
      </p:sp>
      <p:sp>
        <p:nvSpPr>
          <p:cNvPr id="11" name="">
            <a:extLst xmlns:a="http://schemas.openxmlformats.org/drawingml/2006/main">
              <a:ext uri="{FF2B5EF4-FFF2-40B4-BE49-F238E27FC236}">
                <a16:creationId xmlns:a16="http://schemas.microsoft.com/office/drawing/2014/main" id="{14FE337B-B220-4843-B352-A5FBBE040D86}"/>
              </a:ext>
            </a:extLst>
          </p:cNvPr>
          <p:cNvSpPr>
            <a:spLocks xmlns:a="http://schemas.openxmlformats.org/drawingml/2006/main" noGrp="1"/>
          </p:cNvSpPr>
          <p:nvPr/>
        </p:nvSpPr>
        <p:spPr>
          <a:xfrm xmlns:a="http://schemas.openxmlformats.org/drawingml/2006/main">
            <a:off x="6858000" y="2705100"/>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PERFECT STRICT LIABILITY</a:t>
            </a:r>
          </a:p>
        </p:txBody>
      </p:sp>
      <p:sp>
        <p:nvSpPr>
          <p:cNvPr id="12" name="">
            <a:extLst xmlns:a="http://schemas.openxmlformats.org/drawingml/2006/main">
              <a:ext uri="{FF2B5EF4-FFF2-40B4-BE49-F238E27FC236}">
                <a16:creationId xmlns:a16="http://schemas.microsoft.com/office/drawing/2014/main" id="{EB7B5D70-FAE2-48F5-9941-E2DB8424ABF0}"/>
              </a:ext>
            </a:extLst>
          </p:cNvPr>
          <p:cNvSpPr>
            <a:spLocks xmlns:a="http://schemas.openxmlformats.org/drawingml/2006/main" noGrp="1"/>
          </p:cNvSpPr>
          <p:nvPr/>
        </p:nvSpPr>
        <p:spPr>
          <a:xfrm xmlns:a="http://schemas.openxmlformats.org/drawingml/2006/main">
            <a:off x="6858000" y="3143250"/>
            <a:ext cx="4267200"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6E375C8E-BD28-4CE6-A040-6961FACCE6E0}"/>
              </a:ext>
            </a:extLst>
          </p:cNvPr>
          <p:cNvSpPr>
            <a:spLocks xmlns:a="http://schemas.openxmlformats.org/drawingml/2006/main" noGrp="1"/>
          </p:cNvSpPr>
          <p:nvPr/>
        </p:nvSpPr>
        <p:spPr>
          <a:xfrm xmlns:a="http://schemas.openxmlformats.org/drawingml/2006/main">
            <a:off x="7086600" y="3390900"/>
            <a:ext cx="381000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Owner expects full compensation</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and loses the private benefit of care</a:t>
            </a:r>
          </a:p>
        </p:txBody>
      </p:sp>
      <p:sp>
        <p:nvSpPr>
          <p:cNvPr id="14" name="">
            <a:extLst xmlns:a="http://schemas.openxmlformats.org/drawingml/2006/main">
              <a:ext uri="{FF2B5EF4-FFF2-40B4-BE49-F238E27FC236}">
                <a16:creationId xmlns:a16="http://schemas.microsoft.com/office/drawing/2014/main" id="{36C20382-51ED-4B7B-BF79-B8DAAC339DE4}"/>
              </a:ext>
            </a:extLst>
          </p:cNvPr>
          <p:cNvSpPr>
            <a:spLocks xmlns:a="http://schemas.openxmlformats.org/drawingml/2006/main" noGrp="1"/>
          </p:cNvSpPr>
          <p:nvPr/>
        </p:nvSpPr>
        <p:spPr>
          <a:xfrm xmlns:a="http://schemas.openxmlformats.org/drawingml/2006/main">
            <a:off x="1428750" y="5505450"/>
            <a:ext cx="9334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173F38"/>
                </a:solidFill>
                <a:latin typeface="Aptos"/>
                <a:ea typeface="Aptos"/>
                <a:cs typeface="Aptos"/>
              </a:defRPr>
            </a:pPr>
            <a:r>
              <a:rPr sz="1875" b="1" i="0">
                <a:solidFill>
                  <a:srgbClr val="173F38"/>
                </a:solidFill>
                <a:latin typeface="Aptos"/>
                <a:ea typeface="Aptos"/>
                <a:cs typeface="Aptos"/>
              </a:rPr>
              <a:t>Physical causation does not by itself identify the least-cost prevention margin.</a:t>
            </a:r>
          </a:p>
        </p:txBody>
      </p:sp>
    </p:spTree>
    <p:extLst>
      <p:ext uri="{BB962C8B-B14F-4D97-AF65-F5344CB8AC3E}">
        <p14:creationId xmlns:p14="http://schemas.microsoft.com/office/powerpoint/2010/main" val="203090512"/>
      </p:ext>
    </p:extLst>
  </p:cSld>
</p:sld>
</file>

<file path=ppt/slides/slide1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D9D3EC32-988D-4274-9CC8-97153F03D91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43C9F13-5431-4C76-AC9E-FE207B2B8F5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DF993162-5ECE-4DAE-98B5-80A2E0370E3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least-cost avoider may sit upstream</a:t>
            </a:r>
          </a:p>
        </p:txBody>
      </p:sp>
      <p:sp>
        <p:nvSpPr>
          <p:cNvPr id="4" name="">
            <a:extLst xmlns:a="http://schemas.openxmlformats.org/drawingml/2006/main">
              <a:ext uri="{FF2B5EF4-FFF2-40B4-BE49-F238E27FC236}">
                <a16:creationId xmlns:a16="http://schemas.microsoft.com/office/drawing/2014/main" id="{50CE3BBF-70D6-431E-A522-609D7AB92E2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4C84A33-72E5-44DC-8D38-55EB667C72A1}"/>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BFBC30B4-CD08-46C1-B40A-B0A2A2E7CDE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343AE6D6-929C-46E9-8129-0795D0C4C802}"/>
              </a:ext>
            </a:extLst>
          </p:cNvPr>
          <p:cNvSpPr>
            <a:spLocks xmlns:a="http://schemas.openxmlformats.org/drawingml/2006/main" noGrp="1"/>
          </p:cNvSpPr>
          <p:nvPr/>
        </p:nvSpPr>
        <p:spPr>
          <a:xfrm xmlns:a="http://schemas.openxmlformats.org/drawingml/2006/main">
            <a:off x="495300" y="1885950"/>
            <a:ext cx="2000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DRIVER</a:t>
            </a:r>
          </a:p>
        </p:txBody>
      </p:sp>
      <p:sp>
        <p:nvSpPr>
          <p:cNvPr id="8" name="">
            <a:extLst xmlns:a="http://schemas.openxmlformats.org/drawingml/2006/main">
              <a:ext uri="{FF2B5EF4-FFF2-40B4-BE49-F238E27FC236}">
                <a16:creationId xmlns:a16="http://schemas.microsoft.com/office/drawing/2014/main" id="{248CCE07-DB2D-485A-B26B-B85D8E0AFFFF}"/>
              </a:ext>
            </a:extLst>
          </p:cNvPr>
          <p:cNvSpPr>
            <a:spLocks xmlns:a="http://schemas.openxmlformats.org/drawingml/2006/main" noGrp="1"/>
          </p:cNvSpPr>
          <p:nvPr/>
        </p:nvSpPr>
        <p:spPr>
          <a:xfrm xmlns:a="http://schemas.openxmlformats.org/drawingml/2006/main">
            <a:off x="495300" y="2362200"/>
            <a:ext cx="2000250" cy="1085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4CF7F395-8221-4B68-A329-3E0DA6466676}"/>
              </a:ext>
            </a:extLst>
          </p:cNvPr>
          <p:cNvSpPr>
            <a:spLocks xmlns:a="http://schemas.openxmlformats.org/drawingml/2006/main" noGrp="1"/>
          </p:cNvSpPr>
          <p:nvPr/>
        </p:nvSpPr>
        <p:spPr>
          <a:xfrm xmlns:a="http://schemas.openxmlformats.org/drawingml/2006/main">
            <a:off x="647700" y="2686050"/>
            <a:ext cx="16954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Steer</a:t>
            </a:r>
          </a:p>
        </p:txBody>
      </p:sp>
      <p:sp>
        <p:nvSpPr>
          <p:cNvPr id="10" name="">
            <a:extLst xmlns:a="http://schemas.openxmlformats.org/drawingml/2006/main">
              <a:ext uri="{FF2B5EF4-FFF2-40B4-BE49-F238E27FC236}">
                <a16:creationId xmlns:a16="http://schemas.microsoft.com/office/drawing/2014/main" id="{31629A06-125C-47AE-8D40-1C59274CD068}"/>
              </a:ext>
            </a:extLst>
          </p:cNvPr>
          <p:cNvSpPr>
            <a:spLocks xmlns:a="http://schemas.openxmlformats.org/drawingml/2006/main" noGrp="1"/>
          </p:cNvSpPr>
          <p:nvPr/>
        </p:nvSpPr>
        <p:spPr>
          <a:xfrm xmlns:a="http://schemas.openxmlformats.org/drawingml/2006/main">
            <a:off x="2838450" y="1885950"/>
            <a:ext cx="2000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VICTIM</a:t>
            </a:r>
          </a:p>
        </p:txBody>
      </p:sp>
      <p:sp>
        <p:nvSpPr>
          <p:cNvPr id="11" name="">
            <a:extLst xmlns:a="http://schemas.openxmlformats.org/drawingml/2006/main">
              <a:ext uri="{FF2B5EF4-FFF2-40B4-BE49-F238E27FC236}">
                <a16:creationId xmlns:a16="http://schemas.microsoft.com/office/drawing/2014/main" id="{DD7F49F6-0A40-4222-9F3F-461146E4B6A1}"/>
              </a:ext>
            </a:extLst>
          </p:cNvPr>
          <p:cNvSpPr>
            <a:spLocks xmlns:a="http://schemas.openxmlformats.org/drawingml/2006/main" noGrp="1"/>
          </p:cNvSpPr>
          <p:nvPr/>
        </p:nvSpPr>
        <p:spPr>
          <a:xfrm xmlns:a="http://schemas.openxmlformats.org/drawingml/2006/main">
            <a:off x="2838450" y="2362200"/>
            <a:ext cx="2000250" cy="1085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012F3D61-F1F6-48C8-AAC5-85D5EC3AB16E}"/>
              </a:ext>
            </a:extLst>
          </p:cNvPr>
          <p:cNvSpPr>
            <a:spLocks xmlns:a="http://schemas.openxmlformats.org/drawingml/2006/main" noGrp="1"/>
          </p:cNvSpPr>
          <p:nvPr/>
        </p:nvSpPr>
        <p:spPr>
          <a:xfrm xmlns:a="http://schemas.openxmlformats.org/drawingml/2006/main">
            <a:off x="2990850" y="2686050"/>
            <a:ext cx="16954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Avoid</a:t>
            </a:r>
          </a:p>
        </p:txBody>
      </p:sp>
      <p:sp>
        <p:nvSpPr>
          <p:cNvPr id="13" name="">
            <a:extLst xmlns:a="http://schemas.openxmlformats.org/drawingml/2006/main">
              <a:ext uri="{FF2B5EF4-FFF2-40B4-BE49-F238E27FC236}">
                <a16:creationId xmlns:a16="http://schemas.microsoft.com/office/drawing/2014/main" id="{F330A0FE-7252-4425-8CF1-8C3DB68DE149}"/>
              </a:ext>
            </a:extLst>
          </p:cNvPr>
          <p:cNvSpPr>
            <a:spLocks xmlns:a="http://schemas.openxmlformats.org/drawingml/2006/main" noGrp="1"/>
          </p:cNvSpPr>
          <p:nvPr/>
        </p:nvSpPr>
        <p:spPr>
          <a:xfrm xmlns:a="http://schemas.openxmlformats.org/drawingml/2006/main">
            <a:off x="5181600" y="1885950"/>
            <a:ext cx="2000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EMPLOYER</a:t>
            </a:r>
          </a:p>
        </p:txBody>
      </p:sp>
      <p:sp>
        <p:nvSpPr>
          <p:cNvPr id="14" name="">
            <a:extLst xmlns:a="http://schemas.openxmlformats.org/drawingml/2006/main">
              <a:ext uri="{FF2B5EF4-FFF2-40B4-BE49-F238E27FC236}">
                <a16:creationId xmlns:a16="http://schemas.microsoft.com/office/drawing/2014/main" id="{1E795E71-2E5F-4DE0-AB23-700D16C3593D}"/>
              </a:ext>
            </a:extLst>
          </p:cNvPr>
          <p:cNvSpPr>
            <a:spLocks xmlns:a="http://schemas.openxmlformats.org/drawingml/2006/main" noGrp="1"/>
          </p:cNvSpPr>
          <p:nvPr/>
        </p:nvSpPr>
        <p:spPr>
          <a:xfrm xmlns:a="http://schemas.openxmlformats.org/drawingml/2006/main">
            <a:off x="5181600" y="2362200"/>
            <a:ext cx="2000250" cy="1085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539C7549-A3C9-4222-B94D-75432AA80225}"/>
              </a:ext>
            </a:extLst>
          </p:cNvPr>
          <p:cNvSpPr>
            <a:spLocks xmlns:a="http://schemas.openxmlformats.org/drawingml/2006/main" noGrp="1"/>
          </p:cNvSpPr>
          <p:nvPr/>
        </p:nvSpPr>
        <p:spPr>
          <a:xfrm xmlns:a="http://schemas.openxmlformats.org/drawingml/2006/main">
            <a:off x="5334000" y="2686050"/>
            <a:ext cx="16954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Monitor</a:t>
            </a:r>
          </a:p>
        </p:txBody>
      </p:sp>
      <p:sp>
        <p:nvSpPr>
          <p:cNvPr id="16" name="">
            <a:extLst xmlns:a="http://schemas.openxmlformats.org/drawingml/2006/main">
              <a:ext uri="{FF2B5EF4-FFF2-40B4-BE49-F238E27FC236}">
                <a16:creationId xmlns:a16="http://schemas.microsoft.com/office/drawing/2014/main" id="{154691F2-1570-440E-B444-46CD6DE51235}"/>
              </a:ext>
            </a:extLst>
          </p:cNvPr>
          <p:cNvSpPr>
            <a:spLocks xmlns:a="http://schemas.openxmlformats.org/drawingml/2006/main" noGrp="1"/>
          </p:cNvSpPr>
          <p:nvPr/>
        </p:nvSpPr>
        <p:spPr>
          <a:xfrm xmlns:a="http://schemas.openxmlformats.org/drawingml/2006/main">
            <a:off x="7524750" y="1885950"/>
            <a:ext cx="2000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MANUFACTURER</a:t>
            </a:r>
          </a:p>
        </p:txBody>
      </p:sp>
      <p:sp>
        <p:nvSpPr>
          <p:cNvPr id="17" name="">
            <a:extLst xmlns:a="http://schemas.openxmlformats.org/drawingml/2006/main">
              <a:ext uri="{FF2B5EF4-FFF2-40B4-BE49-F238E27FC236}">
                <a16:creationId xmlns:a16="http://schemas.microsoft.com/office/drawing/2014/main" id="{75286C88-0B2D-499C-9037-BF12D22848F5}"/>
              </a:ext>
            </a:extLst>
          </p:cNvPr>
          <p:cNvSpPr>
            <a:spLocks xmlns:a="http://schemas.openxmlformats.org/drawingml/2006/main" noGrp="1"/>
          </p:cNvSpPr>
          <p:nvPr/>
        </p:nvSpPr>
        <p:spPr>
          <a:xfrm xmlns:a="http://schemas.openxmlformats.org/drawingml/2006/main">
            <a:off x="7524750" y="2362200"/>
            <a:ext cx="2000250" cy="1085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C360DD59-3974-4293-8DA2-B98220180D2A}"/>
              </a:ext>
            </a:extLst>
          </p:cNvPr>
          <p:cNvSpPr>
            <a:spLocks xmlns:a="http://schemas.openxmlformats.org/drawingml/2006/main" noGrp="1"/>
          </p:cNvSpPr>
          <p:nvPr/>
        </p:nvSpPr>
        <p:spPr>
          <a:xfrm xmlns:a="http://schemas.openxmlformats.org/drawingml/2006/main">
            <a:off x="7677150" y="2686050"/>
            <a:ext cx="16954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Design</a:t>
            </a:r>
          </a:p>
        </p:txBody>
      </p:sp>
      <p:sp>
        <p:nvSpPr>
          <p:cNvPr id="19" name="">
            <a:extLst xmlns:a="http://schemas.openxmlformats.org/drawingml/2006/main">
              <a:ext uri="{FF2B5EF4-FFF2-40B4-BE49-F238E27FC236}">
                <a16:creationId xmlns:a16="http://schemas.microsoft.com/office/drawing/2014/main" id="{4CF4F2EA-69BD-4B3B-A843-A35F47549EA7}"/>
              </a:ext>
            </a:extLst>
          </p:cNvPr>
          <p:cNvSpPr>
            <a:spLocks xmlns:a="http://schemas.openxmlformats.org/drawingml/2006/main" noGrp="1"/>
          </p:cNvSpPr>
          <p:nvPr/>
        </p:nvSpPr>
        <p:spPr>
          <a:xfrm xmlns:a="http://schemas.openxmlformats.org/drawingml/2006/main">
            <a:off x="9867900" y="1885950"/>
            <a:ext cx="2000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INSURER</a:t>
            </a:r>
          </a:p>
        </p:txBody>
      </p:sp>
      <p:sp>
        <p:nvSpPr>
          <p:cNvPr id="20" name="">
            <a:extLst xmlns:a="http://schemas.openxmlformats.org/drawingml/2006/main">
              <a:ext uri="{FF2B5EF4-FFF2-40B4-BE49-F238E27FC236}">
                <a16:creationId xmlns:a16="http://schemas.microsoft.com/office/drawing/2014/main" id="{FDF8BF68-A0E4-4C38-9EE4-0DA95E874909}"/>
              </a:ext>
            </a:extLst>
          </p:cNvPr>
          <p:cNvSpPr>
            <a:spLocks xmlns:a="http://schemas.openxmlformats.org/drawingml/2006/main" noGrp="1"/>
          </p:cNvSpPr>
          <p:nvPr/>
        </p:nvSpPr>
        <p:spPr>
          <a:xfrm xmlns:a="http://schemas.openxmlformats.org/drawingml/2006/main">
            <a:off x="9867900" y="2362200"/>
            <a:ext cx="2000250" cy="1085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1" name="">
            <a:extLst xmlns:a="http://schemas.openxmlformats.org/drawingml/2006/main">
              <a:ext uri="{FF2B5EF4-FFF2-40B4-BE49-F238E27FC236}">
                <a16:creationId xmlns:a16="http://schemas.microsoft.com/office/drawing/2014/main" id="{4738AE5C-CF0A-430D-84D8-40C684431146}"/>
              </a:ext>
            </a:extLst>
          </p:cNvPr>
          <p:cNvSpPr>
            <a:spLocks xmlns:a="http://schemas.openxmlformats.org/drawingml/2006/main" noGrp="1"/>
          </p:cNvSpPr>
          <p:nvPr/>
        </p:nvSpPr>
        <p:spPr>
          <a:xfrm xmlns:a="http://schemas.openxmlformats.org/drawingml/2006/main">
            <a:off x="10020300" y="2686050"/>
            <a:ext cx="16954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Price risk</a:t>
            </a:r>
          </a:p>
        </p:txBody>
      </p:sp>
      <p:sp>
        <p:nvSpPr>
          <p:cNvPr id="22" name="">
            <a:extLst xmlns:a="http://schemas.openxmlformats.org/drawingml/2006/main">
              <a:ext uri="{FF2B5EF4-FFF2-40B4-BE49-F238E27FC236}">
                <a16:creationId xmlns:a16="http://schemas.microsoft.com/office/drawing/2014/main" id="{D25C4E16-A745-4C55-AF9D-9160CF0F74AA}"/>
              </a:ext>
            </a:extLst>
          </p:cNvPr>
          <p:cNvSpPr>
            <a:spLocks xmlns:a="http://schemas.openxmlformats.org/drawingml/2006/main" noGrp="1"/>
          </p:cNvSpPr>
          <p:nvPr/>
        </p:nvSpPr>
        <p:spPr>
          <a:xfrm xmlns:a="http://schemas.openxmlformats.org/drawingml/2006/main">
            <a:off x="1466850" y="4286250"/>
            <a:ext cx="92583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166"/>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Who can investigate, prevent, insure, monitor, or spread accident cost most effectively?</a:t>
            </a:r>
          </a:p>
        </p:txBody>
      </p:sp>
      <p:sp>
        <p:nvSpPr>
          <p:cNvPr id="23" name="">
            <a:extLst xmlns:a="http://schemas.openxmlformats.org/drawingml/2006/main">
              <a:ext uri="{FF2B5EF4-FFF2-40B4-BE49-F238E27FC236}">
                <a16:creationId xmlns:a16="http://schemas.microsoft.com/office/drawing/2014/main" id="{8797BE1D-37F5-49FC-8011-00A4CE038BF2}"/>
              </a:ext>
            </a:extLst>
          </p:cNvPr>
          <p:cNvSpPr>
            <a:spLocks xmlns:a="http://schemas.openxmlformats.org/drawingml/2006/main" noGrp="1"/>
          </p:cNvSpPr>
          <p:nvPr/>
        </p:nvSpPr>
        <p:spPr>
          <a:xfrm xmlns:a="http://schemas.openxmlformats.org/drawingml/2006/main">
            <a:off x="1809750" y="5353050"/>
            <a:ext cx="857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The immediate physical actor is one candidate, not always the answer.</a:t>
            </a:r>
          </a:p>
        </p:txBody>
      </p:sp>
    </p:spTree>
    <p:extLst>
      <p:ext uri="{BB962C8B-B14F-4D97-AF65-F5344CB8AC3E}">
        <p14:creationId xmlns:p14="http://schemas.microsoft.com/office/powerpoint/2010/main" val="892344139"/>
      </p:ext>
    </p:extLst>
  </p:cSld>
</p:sld>
</file>

<file path=ppt/slides/slide1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4F997966-61D0-49C9-870F-99CDF3A00D6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CAAE89C-CEAD-4DC6-8D80-5229FB24CCB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38951FB8-0CDA-4EA9-A0E0-DDB2A20EDB4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Use the same four-step liability-rule audit every time</a:t>
            </a:r>
          </a:p>
        </p:txBody>
      </p:sp>
      <p:sp>
        <p:nvSpPr>
          <p:cNvPr id="4" name="">
            <a:extLst xmlns:a="http://schemas.openxmlformats.org/drawingml/2006/main">
              <a:ext uri="{FF2B5EF4-FFF2-40B4-BE49-F238E27FC236}">
                <a16:creationId xmlns:a16="http://schemas.microsoft.com/office/drawing/2014/main" id="{F243518C-4361-45A8-A084-24676F883B5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F69B874-CA1D-4E18-BDBF-F84A04AA782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F7FD7DD-DD89-4243-B4E3-8DD1CD44E6C0}"/>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12</a:t>
            </a:r>
          </a:p>
        </p:txBody>
      </p:sp>
      <p:sp>
        <p:nvSpPr>
          <p:cNvPr id="7" name="">
            <a:extLst xmlns:a="http://schemas.openxmlformats.org/drawingml/2006/main">
              <a:ext uri="{FF2B5EF4-FFF2-40B4-BE49-F238E27FC236}">
                <a16:creationId xmlns:a16="http://schemas.microsoft.com/office/drawing/2014/main" id="{BDA4B8D3-592C-4F43-B15D-62A1EC8A94E2}"/>
              </a:ext>
            </a:extLst>
          </p:cNvPr>
          <p:cNvSpPr>
            <a:spLocks xmlns:a="http://schemas.openxmlformats.org/drawingml/2006/main" noGrp="1"/>
          </p:cNvSpPr>
          <p:nvPr/>
        </p:nvSpPr>
        <p:spPr>
          <a:xfrm xmlns:a="http://schemas.openxmlformats.org/drawingml/2006/main">
            <a:off x="1352550" y="1524000"/>
            <a:ext cx="6096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Georgia"/>
                <a:ea typeface="Georgia"/>
                <a:cs typeface="Georgia"/>
              </a:defRPr>
            </a:pPr>
            <a:r>
              <a:rPr sz="2550" b="1" i="0">
                <a:solidFill>
                  <a:srgbClr val="B88424"/>
                </a:solidFill>
                <a:latin typeface="Georgia"/>
                <a:ea typeface="Georgia"/>
                <a:cs typeface="Georgia"/>
              </a:rPr>
              <a:t>1</a:t>
            </a:r>
          </a:p>
        </p:txBody>
      </p:sp>
      <p:sp>
        <p:nvSpPr>
          <p:cNvPr id="8" name="">
            <a:extLst xmlns:a="http://schemas.openxmlformats.org/drawingml/2006/main">
              <a:ext uri="{FF2B5EF4-FFF2-40B4-BE49-F238E27FC236}">
                <a16:creationId xmlns:a16="http://schemas.microsoft.com/office/drawing/2014/main" id="{07B7E07F-7A1E-4908-80C5-155A5DC7A4FB}"/>
              </a:ext>
            </a:extLst>
          </p:cNvPr>
          <p:cNvSpPr>
            <a:spLocks xmlns:a="http://schemas.openxmlformats.org/drawingml/2006/main" noGrp="1"/>
          </p:cNvSpPr>
          <p:nvPr/>
        </p:nvSpPr>
        <p:spPr>
          <a:xfrm xmlns:a="http://schemas.openxmlformats.org/drawingml/2006/main">
            <a:off x="2209800" y="1504950"/>
            <a:ext cx="8553450" cy="647700"/>
          </a:xfrm>
          <a:prstGeom xmlns:a="http://schemas.openxmlformats.org/drawingml/2006/main" prst="rect">
            <a:avLst/>
          </a:prstGeom>
          <a:solidFill xmlns:a="http://schemas.openxmlformats.org/drawingml/2006/main">
            <a:srgbClr val="24594E"/>
          </a:solidFill>
          <a:ln xmlns:a="http://schemas.openxmlformats.org/drawingml/2006/main" w="9525">
            <a:solidFill>
              <a:srgbClr val="4F776F"/>
            </a:solidFill>
            <a:prstDash val="solid"/>
          </a:ln>
        </p:spPr>
      </p:sp>
      <p:sp>
        <p:nvSpPr>
          <p:cNvPr id="9" name="">
            <a:extLst xmlns:a="http://schemas.openxmlformats.org/drawingml/2006/main">
              <a:ext uri="{FF2B5EF4-FFF2-40B4-BE49-F238E27FC236}">
                <a16:creationId xmlns:a16="http://schemas.microsoft.com/office/drawing/2014/main" id="{DD76F28D-5842-4C20-B9F0-E86933B39E3B}"/>
              </a:ext>
            </a:extLst>
          </p:cNvPr>
          <p:cNvSpPr>
            <a:spLocks xmlns:a="http://schemas.openxmlformats.org/drawingml/2006/main" noGrp="1"/>
          </p:cNvSpPr>
          <p:nvPr/>
        </p:nvSpPr>
        <p:spPr>
          <a:xfrm xmlns:a="http://schemas.openxmlformats.org/drawingml/2006/main">
            <a:off x="2533650" y="1638300"/>
            <a:ext cx="790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Identify parties and margins</a:t>
            </a:r>
          </a:p>
        </p:txBody>
      </p:sp>
      <p:sp>
        <p:nvSpPr>
          <p:cNvPr id="10" name="">
            <a:extLst xmlns:a="http://schemas.openxmlformats.org/drawingml/2006/main">
              <a:ext uri="{FF2B5EF4-FFF2-40B4-BE49-F238E27FC236}">
                <a16:creationId xmlns:a16="http://schemas.microsoft.com/office/drawing/2014/main" id="{74282040-26B9-44FD-A4E8-360A49B637C1}"/>
              </a:ext>
            </a:extLst>
          </p:cNvPr>
          <p:cNvSpPr>
            <a:spLocks xmlns:a="http://schemas.openxmlformats.org/drawingml/2006/main" noGrp="1"/>
          </p:cNvSpPr>
          <p:nvPr/>
        </p:nvSpPr>
        <p:spPr>
          <a:xfrm xmlns:a="http://schemas.openxmlformats.org/drawingml/2006/main">
            <a:off x="1352550" y="2552700"/>
            <a:ext cx="6096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Georgia"/>
                <a:ea typeface="Georgia"/>
                <a:cs typeface="Georgia"/>
              </a:defRPr>
            </a:pPr>
            <a:r>
              <a:rPr sz="2550" b="1" i="0">
                <a:solidFill>
                  <a:srgbClr val="B88424"/>
                </a:solidFill>
                <a:latin typeface="Georgia"/>
                <a:ea typeface="Georgia"/>
                <a:cs typeface="Georgia"/>
              </a:rPr>
              <a:t>2</a:t>
            </a:r>
          </a:p>
        </p:txBody>
      </p:sp>
      <p:sp>
        <p:nvSpPr>
          <p:cNvPr id="11" name="">
            <a:extLst xmlns:a="http://schemas.openxmlformats.org/drawingml/2006/main">
              <a:ext uri="{FF2B5EF4-FFF2-40B4-BE49-F238E27FC236}">
                <a16:creationId xmlns:a16="http://schemas.microsoft.com/office/drawing/2014/main" id="{8BA52CCC-414F-4D29-944D-155499CBEE07}"/>
              </a:ext>
            </a:extLst>
          </p:cNvPr>
          <p:cNvSpPr>
            <a:spLocks xmlns:a="http://schemas.openxmlformats.org/drawingml/2006/main" noGrp="1"/>
          </p:cNvSpPr>
          <p:nvPr/>
        </p:nvSpPr>
        <p:spPr>
          <a:xfrm xmlns:a="http://schemas.openxmlformats.org/drawingml/2006/main">
            <a:off x="2209800" y="2533650"/>
            <a:ext cx="8553450" cy="647700"/>
          </a:xfrm>
          <a:prstGeom xmlns:a="http://schemas.openxmlformats.org/drawingml/2006/main" prst="rect">
            <a:avLst/>
          </a:prstGeom>
          <a:solidFill xmlns:a="http://schemas.openxmlformats.org/drawingml/2006/main">
            <a:srgbClr val="305F56"/>
          </a:solidFill>
          <a:ln xmlns:a="http://schemas.openxmlformats.org/drawingml/2006/main" w="9525">
            <a:solidFill>
              <a:srgbClr val="4F776F"/>
            </a:solidFill>
            <a:prstDash val="solid"/>
          </a:ln>
        </p:spPr>
      </p:sp>
      <p:sp>
        <p:nvSpPr>
          <p:cNvPr id="12" name="">
            <a:extLst xmlns:a="http://schemas.openxmlformats.org/drawingml/2006/main">
              <a:ext uri="{FF2B5EF4-FFF2-40B4-BE49-F238E27FC236}">
                <a16:creationId xmlns:a16="http://schemas.microsoft.com/office/drawing/2014/main" id="{2A9966E9-E734-4195-92AC-A372765E9E09}"/>
              </a:ext>
            </a:extLst>
          </p:cNvPr>
          <p:cNvSpPr>
            <a:spLocks xmlns:a="http://schemas.openxmlformats.org/drawingml/2006/main" noGrp="1"/>
          </p:cNvSpPr>
          <p:nvPr/>
        </p:nvSpPr>
        <p:spPr>
          <a:xfrm xmlns:a="http://schemas.openxmlformats.org/drawingml/2006/main">
            <a:off x="2533650" y="2667000"/>
            <a:ext cx="790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Find efficient behavior</a:t>
            </a:r>
          </a:p>
        </p:txBody>
      </p:sp>
      <p:sp>
        <p:nvSpPr>
          <p:cNvPr id="13" name="">
            <a:extLst xmlns:a="http://schemas.openxmlformats.org/drawingml/2006/main">
              <a:ext uri="{FF2B5EF4-FFF2-40B4-BE49-F238E27FC236}">
                <a16:creationId xmlns:a16="http://schemas.microsoft.com/office/drawing/2014/main" id="{4808DD74-842F-4E4A-B963-0315F15C9743}"/>
              </a:ext>
            </a:extLst>
          </p:cNvPr>
          <p:cNvSpPr>
            <a:spLocks xmlns:a="http://schemas.openxmlformats.org/drawingml/2006/main" noGrp="1"/>
          </p:cNvSpPr>
          <p:nvPr/>
        </p:nvSpPr>
        <p:spPr>
          <a:xfrm xmlns:a="http://schemas.openxmlformats.org/drawingml/2006/main">
            <a:off x="1352550" y="3581400"/>
            <a:ext cx="6096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Georgia"/>
                <a:ea typeface="Georgia"/>
                <a:cs typeface="Georgia"/>
              </a:defRPr>
            </a:pPr>
            <a:r>
              <a:rPr sz="2550" b="1" i="0">
                <a:solidFill>
                  <a:srgbClr val="B88424"/>
                </a:solidFill>
                <a:latin typeface="Georgia"/>
                <a:ea typeface="Georgia"/>
                <a:cs typeface="Georgia"/>
              </a:rPr>
              <a:t>3</a:t>
            </a:r>
          </a:p>
        </p:txBody>
      </p:sp>
      <p:sp>
        <p:nvSpPr>
          <p:cNvPr id="14" name="">
            <a:extLst xmlns:a="http://schemas.openxmlformats.org/drawingml/2006/main">
              <a:ext uri="{FF2B5EF4-FFF2-40B4-BE49-F238E27FC236}">
                <a16:creationId xmlns:a16="http://schemas.microsoft.com/office/drawing/2014/main" id="{1C59D03B-0646-4DFA-8A9E-BA99F6E3D500}"/>
              </a:ext>
            </a:extLst>
          </p:cNvPr>
          <p:cNvSpPr>
            <a:spLocks xmlns:a="http://schemas.openxmlformats.org/drawingml/2006/main" noGrp="1"/>
          </p:cNvSpPr>
          <p:nvPr/>
        </p:nvSpPr>
        <p:spPr>
          <a:xfrm xmlns:a="http://schemas.openxmlformats.org/drawingml/2006/main">
            <a:off x="2209800" y="3562350"/>
            <a:ext cx="8553450" cy="647700"/>
          </a:xfrm>
          <a:prstGeom xmlns:a="http://schemas.openxmlformats.org/drawingml/2006/main" prst="rect">
            <a:avLst/>
          </a:prstGeom>
          <a:solidFill xmlns:a="http://schemas.openxmlformats.org/drawingml/2006/main">
            <a:srgbClr val="24594E"/>
          </a:solidFill>
          <a:ln xmlns:a="http://schemas.openxmlformats.org/drawingml/2006/main" w="9525">
            <a:solidFill>
              <a:srgbClr val="4F776F"/>
            </a:solidFill>
            <a:prstDash val="solid"/>
          </a:ln>
        </p:spPr>
      </p:sp>
      <p:sp>
        <p:nvSpPr>
          <p:cNvPr id="15" name="">
            <a:extLst xmlns:a="http://schemas.openxmlformats.org/drawingml/2006/main">
              <a:ext uri="{FF2B5EF4-FFF2-40B4-BE49-F238E27FC236}">
                <a16:creationId xmlns:a16="http://schemas.microsoft.com/office/drawing/2014/main" id="{67F246C0-A309-4679-B001-AE3ED9F1C37C}"/>
              </a:ext>
            </a:extLst>
          </p:cNvPr>
          <p:cNvSpPr>
            <a:spLocks xmlns:a="http://schemas.openxmlformats.org/drawingml/2006/main" noGrp="1"/>
          </p:cNvSpPr>
          <p:nvPr/>
        </p:nvSpPr>
        <p:spPr>
          <a:xfrm xmlns:a="http://schemas.openxmlformats.org/drawingml/2006/main">
            <a:off x="2533650" y="3695700"/>
            <a:ext cx="790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Locate residual accident loss</a:t>
            </a:r>
          </a:p>
        </p:txBody>
      </p:sp>
      <p:sp>
        <p:nvSpPr>
          <p:cNvPr id="16" name="">
            <a:extLst xmlns:a="http://schemas.openxmlformats.org/drawingml/2006/main">
              <a:ext uri="{FF2B5EF4-FFF2-40B4-BE49-F238E27FC236}">
                <a16:creationId xmlns:a16="http://schemas.microsoft.com/office/drawing/2014/main" id="{9DEFF671-DFC8-463F-9420-ACE67817CC0F}"/>
              </a:ext>
            </a:extLst>
          </p:cNvPr>
          <p:cNvSpPr>
            <a:spLocks xmlns:a="http://schemas.openxmlformats.org/drawingml/2006/main" noGrp="1"/>
          </p:cNvSpPr>
          <p:nvPr/>
        </p:nvSpPr>
        <p:spPr>
          <a:xfrm xmlns:a="http://schemas.openxmlformats.org/drawingml/2006/main">
            <a:off x="1352550" y="4610100"/>
            <a:ext cx="6096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Georgia"/>
                <a:ea typeface="Georgia"/>
                <a:cs typeface="Georgia"/>
              </a:defRPr>
            </a:pPr>
            <a:r>
              <a:rPr sz="2550" b="1" i="0">
                <a:solidFill>
                  <a:srgbClr val="B88424"/>
                </a:solidFill>
                <a:latin typeface="Georgia"/>
                <a:ea typeface="Georgia"/>
                <a:cs typeface="Georgia"/>
              </a:rPr>
              <a:t>4</a:t>
            </a:r>
          </a:p>
        </p:txBody>
      </p:sp>
      <p:sp>
        <p:nvSpPr>
          <p:cNvPr id="17" name="">
            <a:extLst xmlns:a="http://schemas.openxmlformats.org/drawingml/2006/main">
              <a:ext uri="{FF2B5EF4-FFF2-40B4-BE49-F238E27FC236}">
                <a16:creationId xmlns:a16="http://schemas.microsoft.com/office/drawing/2014/main" id="{0F5D9A12-1930-4AB0-9DDF-F1BB4F33D926}"/>
              </a:ext>
            </a:extLst>
          </p:cNvPr>
          <p:cNvSpPr>
            <a:spLocks xmlns:a="http://schemas.openxmlformats.org/drawingml/2006/main" noGrp="1"/>
          </p:cNvSpPr>
          <p:nvPr/>
        </p:nvSpPr>
        <p:spPr>
          <a:xfrm xmlns:a="http://schemas.openxmlformats.org/drawingml/2006/main">
            <a:off x="2209800" y="4591050"/>
            <a:ext cx="8553450" cy="647700"/>
          </a:xfrm>
          <a:prstGeom xmlns:a="http://schemas.openxmlformats.org/drawingml/2006/main" prst="rect">
            <a:avLst/>
          </a:prstGeom>
          <a:solidFill xmlns:a="http://schemas.openxmlformats.org/drawingml/2006/main">
            <a:srgbClr val="305F56"/>
          </a:solidFill>
          <a:ln xmlns:a="http://schemas.openxmlformats.org/drawingml/2006/main" w="9525">
            <a:solidFill>
              <a:srgbClr val="4F776F"/>
            </a:solidFill>
            <a:prstDash val="solid"/>
          </a:ln>
        </p:spPr>
      </p:sp>
      <p:sp>
        <p:nvSpPr>
          <p:cNvPr id="18" name="">
            <a:extLst xmlns:a="http://schemas.openxmlformats.org/drawingml/2006/main">
              <a:ext uri="{FF2B5EF4-FFF2-40B4-BE49-F238E27FC236}">
                <a16:creationId xmlns:a16="http://schemas.microsoft.com/office/drawing/2014/main" id="{BDBF3299-A0DD-490A-A93B-01176EC189B0}"/>
              </a:ext>
            </a:extLst>
          </p:cNvPr>
          <p:cNvSpPr>
            <a:spLocks xmlns:a="http://schemas.openxmlformats.org/drawingml/2006/main" noGrp="1"/>
          </p:cNvSpPr>
          <p:nvPr/>
        </p:nvSpPr>
        <p:spPr>
          <a:xfrm xmlns:a="http://schemas.openxmlformats.org/drawingml/2006/main">
            <a:off x="2533650" y="4724400"/>
            <a:ext cx="790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Predict choices and total cost</a:t>
            </a:r>
          </a:p>
        </p:txBody>
      </p:sp>
      <p:sp>
        <p:nvSpPr>
          <p:cNvPr id="19" name="">
            <a:extLst xmlns:a="http://schemas.openxmlformats.org/drawingml/2006/main">
              <a:ext uri="{FF2B5EF4-FFF2-40B4-BE49-F238E27FC236}">
                <a16:creationId xmlns:a16="http://schemas.microsoft.com/office/drawing/2014/main" id="{71B5CA23-65D9-4D4E-BC5F-7A1C09B820CA}"/>
              </a:ext>
            </a:extLst>
          </p:cNvPr>
          <p:cNvSpPr>
            <a:spLocks xmlns:a="http://schemas.openxmlformats.org/drawingml/2006/main" noGrp="1"/>
          </p:cNvSpPr>
          <p:nvPr/>
        </p:nvSpPr>
        <p:spPr>
          <a:xfrm xmlns:a="http://schemas.openxmlformats.org/drawingml/2006/main">
            <a:off x="1466850" y="5676900"/>
            <a:ext cx="92583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B88424"/>
                </a:solidFill>
                <a:latin typeface="Aptos"/>
                <a:ea typeface="Aptos"/>
                <a:cs typeface="Aptos"/>
              </a:defRPr>
            </a:pPr>
            <a:r>
              <a:rPr sz="1800" b="1" i="0">
                <a:solidFill>
                  <a:srgbClr val="B88424"/>
                </a:solidFill>
                <a:latin typeface="Aptos"/>
                <a:ea typeface="Aptos"/>
                <a:cs typeface="Aptos"/>
              </a:rPr>
              <a:t>A doctrinal label is the beginning of the analysis, not the result.</a:t>
            </a:r>
          </a:p>
        </p:txBody>
      </p:sp>
    </p:spTree>
    <p:extLst>
      <p:ext uri="{BB962C8B-B14F-4D97-AF65-F5344CB8AC3E}">
        <p14:creationId xmlns:p14="http://schemas.microsoft.com/office/powerpoint/2010/main" val="1639227824"/>
      </p:ext>
    </p:extLst>
  </p:cSld>
</p:sld>
</file>

<file path=ppt/slides/slide1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53CD79CE-4A5A-4F3B-A56E-BFB78859958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12E07F7-4AD8-42BD-90BD-1AC0A7746B4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0EF86B7A-E083-4E55-9DA3-1E011F3C681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Negligence creates a due-care threshold</a:t>
            </a:r>
          </a:p>
        </p:txBody>
      </p:sp>
      <p:sp>
        <p:nvSpPr>
          <p:cNvPr id="4" name="">
            <a:extLst xmlns:a="http://schemas.openxmlformats.org/drawingml/2006/main">
              <a:ext uri="{FF2B5EF4-FFF2-40B4-BE49-F238E27FC236}">
                <a16:creationId xmlns:a16="http://schemas.microsoft.com/office/drawing/2014/main" id="{7ABDA66F-8896-4A6C-8672-1390EE5DAEB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98E1EB9-9A87-46E0-B0AA-85479D7C753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1F43486-E00B-4AFB-941C-266A4BF8537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13</a:t>
            </a:r>
          </a:p>
        </p:txBody>
      </p:sp>
      <p:sp>
        <p:nvSpPr>
          <p:cNvPr id="7" name="">
            <a:extLst xmlns:a="http://schemas.openxmlformats.org/drawingml/2006/main">
              <a:ext uri="{FF2B5EF4-FFF2-40B4-BE49-F238E27FC236}">
                <a16:creationId xmlns:a16="http://schemas.microsoft.com/office/drawing/2014/main" id="{34BAFB03-6F48-4065-B4B6-005FBC1110A8}"/>
              </a:ext>
            </a:extLst>
          </p:cNvPr>
          <p:cNvSpPr>
            <a:spLocks xmlns:a="http://schemas.openxmlformats.org/drawingml/2006/main" noGrp="1"/>
          </p:cNvSpPr>
          <p:nvPr/>
        </p:nvSpPr>
        <p:spPr>
          <a:xfrm xmlns:a="http://schemas.openxmlformats.org/drawingml/2006/main">
            <a:off x="1123950" y="1752600"/>
            <a:ext cx="41148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9A462F"/>
                </a:solidFill>
                <a:latin typeface="Aptos"/>
                <a:ea typeface="Aptos"/>
                <a:cs typeface="Aptos"/>
              </a:defRPr>
            </a:pPr>
            <a:r>
              <a:rPr sz="1425" b="1" i="0">
                <a:solidFill>
                  <a:srgbClr val="9A462F"/>
                </a:solidFill>
                <a:latin typeface="Aptos"/>
                <a:ea typeface="Aptos"/>
                <a:cs typeface="Aptos"/>
              </a:rPr>
              <a:t>LESS THAN DUE CARE</a:t>
            </a:r>
          </a:p>
        </p:txBody>
      </p:sp>
      <p:sp>
        <p:nvSpPr>
          <p:cNvPr id="8" name="">
            <a:extLst xmlns:a="http://schemas.openxmlformats.org/drawingml/2006/main">
              <a:ext uri="{FF2B5EF4-FFF2-40B4-BE49-F238E27FC236}">
                <a16:creationId xmlns:a16="http://schemas.microsoft.com/office/drawing/2014/main" id="{C04E662A-C4BC-449D-8DC6-432362BE8E42}"/>
              </a:ext>
            </a:extLst>
          </p:cNvPr>
          <p:cNvSpPr>
            <a:spLocks xmlns:a="http://schemas.openxmlformats.org/drawingml/2006/main" noGrp="1"/>
          </p:cNvSpPr>
          <p:nvPr/>
        </p:nvSpPr>
        <p:spPr>
          <a:xfrm xmlns:a="http://schemas.openxmlformats.org/drawingml/2006/main">
            <a:off x="6953250" y="1752600"/>
            <a:ext cx="41148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425" b="1" i="0">
                <a:solidFill>
                  <a:srgbClr val="24594E"/>
                </a:solidFill>
                <a:latin typeface="Aptos"/>
                <a:ea typeface="Aptos"/>
                <a:cs typeface="Aptos"/>
              </a:defRPr>
            </a:pPr>
            <a:r>
              <a:rPr sz="1425" b="1" i="0">
                <a:solidFill>
                  <a:srgbClr val="24594E"/>
                </a:solidFill>
                <a:latin typeface="Aptos"/>
                <a:ea typeface="Aptos"/>
                <a:cs typeface="Aptos"/>
              </a:rPr>
              <a:t>MEETS DUE CARE</a:t>
            </a:r>
          </a:p>
        </p:txBody>
      </p:sp>
      <p:sp>
        <p:nvSpPr>
          <p:cNvPr id="9" name="">
            <a:extLst xmlns:a="http://schemas.openxmlformats.org/drawingml/2006/main">
              <a:ext uri="{FF2B5EF4-FFF2-40B4-BE49-F238E27FC236}">
                <a16:creationId xmlns:a16="http://schemas.microsoft.com/office/drawing/2014/main" id="{BCF48102-0D8C-46A5-8EB0-7CD6653A0DF4}"/>
              </a:ext>
            </a:extLst>
          </p:cNvPr>
          <p:cNvSpPr>
            <a:spLocks xmlns:a="http://schemas.openxmlformats.org/drawingml/2006/main" noGrp="1"/>
          </p:cNvSpPr>
          <p:nvPr/>
        </p:nvSpPr>
        <p:spPr>
          <a:xfrm xmlns:a="http://schemas.openxmlformats.org/drawingml/2006/main">
            <a:off x="1104900" y="2343150"/>
            <a:ext cx="4171950" cy="21526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5B5D10A0-63CA-49BD-8D4C-0043B44FAD7B}"/>
              </a:ext>
            </a:extLst>
          </p:cNvPr>
          <p:cNvSpPr>
            <a:spLocks xmlns:a="http://schemas.openxmlformats.org/drawingml/2006/main" noGrp="1"/>
          </p:cNvSpPr>
          <p:nvPr/>
        </p:nvSpPr>
        <p:spPr>
          <a:xfrm xmlns:a="http://schemas.openxmlformats.org/drawingml/2006/main">
            <a:off x="1409700" y="2952750"/>
            <a:ext cx="35623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Injurer expects</a:t>
            </a:r>
          </a:p>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to bear damages</a:t>
            </a:r>
          </a:p>
        </p:txBody>
      </p:sp>
      <p:sp>
        <p:nvSpPr>
          <p:cNvPr id="11" name="">
            <a:extLst xmlns:a="http://schemas.openxmlformats.org/drawingml/2006/main">
              <a:ext uri="{FF2B5EF4-FFF2-40B4-BE49-F238E27FC236}">
                <a16:creationId xmlns:a16="http://schemas.microsoft.com/office/drawing/2014/main" id="{7A755D5B-B59F-4D79-8311-58949948B725}"/>
              </a:ext>
            </a:extLst>
          </p:cNvPr>
          <p:cNvSpPr>
            <a:spLocks xmlns:a="http://schemas.openxmlformats.org/drawingml/2006/main" noGrp="1"/>
          </p:cNvSpPr>
          <p:nvPr/>
        </p:nvSpPr>
        <p:spPr>
          <a:xfrm xmlns:a="http://schemas.openxmlformats.org/drawingml/2006/main">
            <a:off x="6915150" y="2343150"/>
            <a:ext cx="4171950" cy="21526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E2DC91F9-018D-4877-9476-6A328E80203E}"/>
              </a:ext>
            </a:extLst>
          </p:cNvPr>
          <p:cNvSpPr>
            <a:spLocks xmlns:a="http://schemas.openxmlformats.org/drawingml/2006/main" noGrp="1"/>
          </p:cNvSpPr>
          <p:nvPr/>
        </p:nvSpPr>
        <p:spPr>
          <a:xfrm xmlns:a="http://schemas.openxmlformats.org/drawingml/2006/main">
            <a:off x="7219950" y="2952750"/>
            <a:ext cx="35623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Residual loss generally</a:t>
            </a:r>
          </a:p>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returns to victim</a:t>
            </a:r>
          </a:p>
        </p:txBody>
      </p:sp>
      <p:sp>
        <p:nvSpPr>
          <p:cNvPr id="13" name="">
            <a:extLst xmlns:a="http://schemas.openxmlformats.org/drawingml/2006/main">
              <a:ext uri="{FF2B5EF4-FFF2-40B4-BE49-F238E27FC236}">
                <a16:creationId xmlns:a16="http://schemas.microsoft.com/office/drawing/2014/main" id="{E37A1784-421A-4338-92AA-B771F7D29595}"/>
              </a:ext>
            </a:extLst>
          </p:cNvPr>
          <p:cNvSpPr>
            <a:spLocks xmlns:a="http://schemas.openxmlformats.org/drawingml/2006/main" noGrp="1"/>
          </p:cNvSpPr>
          <p:nvPr/>
        </p:nvSpPr>
        <p:spPr>
          <a:xfrm xmlns:a="http://schemas.openxmlformats.org/drawingml/2006/main">
            <a:off x="1295400" y="5143500"/>
            <a:ext cx="96012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If the legal standard equals efficient care and courts apply it accurately, meeting due care can minimize the injurer's private cost.</a:t>
            </a:r>
          </a:p>
        </p:txBody>
      </p:sp>
    </p:spTree>
    <p:extLst>
      <p:ext uri="{BB962C8B-B14F-4D97-AF65-F5344CB8AC3E}">
        <p14:creationId xmlns:p14="http://schemas.microsoft.com/office/powerpoint/2010/main" val="252206518"/>
      </p:ext>
    </p:extLst>
  </p:cSld>
</p:sld>
</file>

<file path=ppt/slides/slide1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1295BCF8-CE69-47E1-807A-8C618ED0394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BBED9F7-8EFD-440D-8DF4-38792ABF670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5A77F1DA-15E2-4323-AC6C-1421C8672349}"/>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Hand rule disciplines the precaution comparison</a:t>
            </a:r>
          </a:p>
        </p:txBody>
      </p:sp>
      <p:sp>
        <p:nvSpPr>
          <p:cNvPr id="4" name="">
            <a:extLst xmlns:a="http://schemas.openxmlformats.org/drawingml/2006/main">
              <a:ext uri="{FF2B5EF4-FFF2-40B4-BE49-F238E27FC236}">
                <a16:creationId xmlns:a16="http://schemas.microsoft.com/office/drawing/2014/main" id="{2023674C-F546-402A-BCA7-5B8095AC5B5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9F0430A-BB52-4CA0-80FC-2CA39BF0111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C4AAF93A-8309-410B-982B-4D12967E569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14</a:t>
            </a:r>
          </a:p>
        </p:txBody>
      </p:sp>
      <p:sp>
        <p:nvSpPr>
          <p:cNvPr id="7" name="">
            <a:extLst xmlns:a="http://schemas.openxmlformats.org/drawingml/2006/main">
              <a:ext uri="{FF2B5EF4-FFF2-40B4-BE49-F238E27FC236}">
                <a16:creationId xmlns:a16="http://schemas.microsoft.com/office/drawing/2014/main" id="{4E51F17C-9001-486D-AE75-F46DDE905B51}"/>
              </a:ext>
            </a:extLst>
          </p:cNvPr>
          <p:cNvSpPr>
            <a:spLocks xmlns:a="http://schemas.openxmlformats.org/drawingml/2006/main" noGrp="1"/>
          </p:cNvSpPr>
          <p:nvPr/>
        </p:nvSpPr>
        <p:spPr>
          <a:xfrm xmlns:a="http://schemas.openxmlformats.org/drawingml/2006/main">
            <a:off x="3714750" y="1562100"/>
            <a:ext cx="47625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900" b="1" i="0">
                <a:solidFill>
                  <a:srgbClr val="173F38"/>
                </a:solidFill>
                <a:latin typeface="Georgia"/>
                <a:ea typeface="Georgia"/>
                <a:cs typeface="Georgia"/>
              </a:defRPr>
            </a:pPr>
            <a:r>
              <a:rPr sz="3900" b="1" i="0">
                <a:solidFill>
                  <a:srgbClr val="173F38"/>
                </a:solidFill>
                <a:latin typeface="Georgia"/>
                <a:ea typeface="Georgia"/>
                <a:cs typeface="Georgia"/>
              </a:rPr>
              <a:t>B &lt; P × L</a:t>
            </a:r>
          </a:p>
        </p:txBody>
      </p:sp>
      <p:sp>
        <p:nvSpPr>
          <p:cNvPr id="8" name="">
            <a:extLst xmlns:a="http://schemas.openxmlformats.org/drawingml/2006/main">
              <a:ext uri="{FF2B5EF4-FFF2-40B4-BE49-F238E27FC236}">
                <a16:creationId xmlns:a16="http://schemas.microsoft.com/office/drawing/2014/main" id="{AE036428-6558-4418-A13C-A30D8A4A0009}"/>
              </a:ext>
            </a:extLst>
          </p:cNvPr>
          <p:cNvSpPr>
            <a:spLocks xmlns:a="http://schemas.openxmlformats.org/drawingml/2006/main" noGrp="1"/>
          </p:cNvSpPr>
          <p:nvPr/>
        </p:nvSpPr>
        <p:spPr>
          <a:xfrm xmlns:a="http://schemas.openxmlformats.org/drawingml/2006/main">
            <a:off x="1104900" y="2895600"/>
            <a:ext cx="2857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24594E"/>
                </a:solidFill>
                <a:latin typeface="Georgia"/>
                <a:ea typeface="Georgia"/>
                <a:cs typeface="Georgia"/>
              </a:defRPr>
            </a:pPr>
            <a:r>
              <a:rPr sz="2550" b="1" i="0">
                <a:solidFill>
                  <a:srgbClr val="24594E"/>
                </a:solidFill>
                <a:latin typeface="Georgia"/>
                <a:ea typeface="Georgia"/>
                <a:cs typeface="Georgia"/>
              </a:rPr>
              <a:t>B</a:t>
            </a:r>
          </a:p>
        </p:txBody>
      </p:sp>
      <p:sp>
        <p:nvSpPr>
          <p:cNvPr id="9" name="">
            <a:extLst xmlns:a="http://schemas.openxmlformats.org/drawingml/2006/main">
              <a:ext uri="{FF2B5EF4-FFF2-40B4-BE49-F238E27FC236}">
                <a16:creationId xmlns:a16="http://schemas.microsoft.com/office/drawing/2014/main" id="{AE154F0F-9BD3-4F81-8CB7-AF0C42A178C2}"/>
              </a:ext>
            </a:extLst>
          </p:cNvPr>
          <p:cNvSpPr>
            <a:spLocks xmlns:a="http://schemas.openxmlformats.org/drawingml/2006/main" noGrp="1"/>
          </p:cNvSpPr>
          <p:nvPr/>
        </p:nvSpPr>
        <p:spPr>
          <a:xfrm xmlns:a="http://schemas.openxmlformats.org/drawingml/2006/main">
            <a:off x="1104900" y="3562350"/>
            <a:ext cx="285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burden of precaution</a:t>
            </a:r>
          </a:p>
        </p:txBody>
      </p:sp>
      <p:sp>
        <p:nvSpPr>
          <p:cNvPr id="10" name="">
            <a:extLst xmlns:a="http://schemas.openxmlformats.org/drawingml/2006/main">
              <a:ext uri="{FF2B5EF4-FFF2-40B4-BE49-F238E27FC236}">
                <a16:creationId xmlns:a16="http://schemas.microsoft.com/office/drawing/2014/main" id="{F66FC1B4-348A-4F7E-B249-EDB6A8C6F3D7}"/>
              </a:ext>
            </a:extLst>
          </p:cNvPr>
          <p:cNvSpPr>
            <a:spLocks xmlns:a="http://schemas.openxmlformats.org/drawingml/2006/main" noGrp="1"/>
          </p:cNvSpPr>
          <p:nvPr/>
        </p:nvSpPr>
        <p:spPr>
          <a:xfrm xmlns:a="http://schemas.openxmlformats.org/drawingml/2006/main">
            <a:off x="4667250" y="2895600"/>
            <a:ext cx="2857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9A462F"/>
                </a:solidFill>
                <a:latin typeface="Georgia"/>
                <a:ea typeface="Georgia"/>
                <a:cs typeface="Georgia"/>
              </a:defRPr>
            </a:pPr>
            <a:r>
              <a:rPr sz="2550" b="1" i="0">
                <a:solidFill>
                  <a:srgbClr val="9A462F"/>
                </a:solidFill>
                <a:latin typeface="Georgia"/>
                <a:ea typeface="Georgia"/>
                <a:cs typeface="Georgia"/>
              </a:rPr>
              <a:t>P</a:t>
            </a:r>
          </a:p>
        </p:txBody>
      </p:sp>
      <p:sp>
        <p:nvSpPr>
          <p:cNvPr id="11" name="">
            <a:extLst xmlns:a="http://schemas.openxmlformats.org/drawingml/2006/main">
              <a:ext uri="{FF2B5EF4-FFF2-40B4-BE49-F238E27FC236}">
                <a16:creationId xmlns:a16="http://schemas.microsoft.com/office/drawing/2014/main" id="{B34C5E55-BA95-4F9B-AF88-7399136D95CB}"/>
              </a:ext>
            </a:extLst>
          </p:cNvPr>
          <p:cNvSpPr>
            <a:spLocks xmlns:a="http://schemas.openxmlformats.org/drawingml/2006/main" noGrp="1"/>
          </p:cNvSpPr>
          <p:nvPr/>
        </p:nvSpPr>
        <p:spPr>
          <a:xfrm xmlns:a="http://schemas.openxmlformats.org/drawingml/2006/main">
            <a:off x="4667250" y="3562350"/>
            <a:ext cx="285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probability of loss</a:t>
            </a:r>
          </a:p>
        </p:txBody>
      </p:sp>
      <p:sp>
        <p:nvSpPr>
          <p:cNvPr id="12" name="">
            <a:extLst xmlns:a="http://schemas.openxmlformats.org/drawingml/2006/main">
              <a:ext uri="{FF2B5EF4-FFF2-40B4-BE49-F238E27FC236}">
                <a16:creationId xmlns:a16="http://schemas.microsoft.com/office/drawing/2014/main" id="{62DCB606-64A9-4475-8F65-665DCF33561D}"/>
              </a:ext>
            </a:extLst>
          </p:cNvPr>
          <p:cNvSpPr>
            <a:spLocks xmlns:a="http://schemas.openxmlformats.org/drawingml/2006/main" noGrp="1"/>
          </p:cNvSpPr>
          <p:nvPr/>
        </p:nvSpPr>
        <p:spPr>
          <a:xfrm xmlns:a="http://schemas.openxmlformats.org/drawingml/2006/main">
            <a:off x="8229600" y="2895600"/>
            <a:ext cx="2857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75530D"/>
                </a:solidFill>
                <a:latin typeface="Georgia"/>
                <a:ea typeface="Georgia"/>
                <a:cs typeface="Georgia"/>
              </a:defRPr>
            </a:pPr>
            <a:r>
              <a:rPr sz="2550" b="1" i="0">
                <a:solidFill>
                  <a:srgbClr val="75530D"/>
                </a:solidFill>
                <a:latin typeface="Georgia"/>
                <a:ea typeface="Georgia"/>
                <a:cs typeface="Georgia"/>
              </a:rPr>
              <a:t>L</a:t>
            </a:r>
          </a:p>
        </p:txBody>
      </p:sp>
      <p:sp>
        <p:nvSpPr>
          <p:cNvPr id="13" name="">
            <a:extLst xmlns:a="http://schemas.openxmlformats.org/drawingml/2006/main">
              <a:ext uri="{FF2B5EF4-FFF2-40B4-BE49-F238E27FC236}">
                <a16:creationId xmlns:a16="http://schemas.microsoft.com/office/drawing/2014/main" id="{34A58BB9-C90F-4103-B1AC-D52B3AB04AE2}"/>
              </a:ext>
            </a:extLst>
          </p:cNvPr>
          <p:cNvSpPr>
            <a:spLocks xmlns:a="http://schemas.openxmlformats.org/drawingml/2006/main" noGrp="1"/>
          </p:cNvSpPr>
          <p:nvPr/>
        </p:nvSpPr>
        <p:spPr>
          <a:xfrm xmlns:a="http://schemas.openxmlformats.org/drawingml/2006/main">
            <a:off x="8229600" y="3562350"/>
            <a:ext cx="2857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magnitude of loss</a:t>
            </a:r>
          </a:p>
        </p:txBody>
      </p:sp>
      <p:sp>
        <p:nvSpPr>
          <p:cNvPr id="14" name="">
            <a:extLst xmlns:a="http://schemas.openxmlformats.org/drawingml/2006/main">
              <a:ext uri="{FF2B5EF4-FFF2-40B4-BE49-F238E27FC236}">
                <a16:creationId xmlns:a16="http://schemas.microsoft.com/office/drawing/2014/main" id="{7A67AE5B-A4F3-4DA9-840C-65EE9758FB2B}"/>
              </a:ext>
            </a:extLst>
          </p:cNvPr>
          <p:cNvSpPr>
            <a:spLocks xmlns:a="http://schemas.openxmlformats.org/drawingml/2006/main" noGrp="1"/>
          </p:cNvSpPr>
          <p:nvPr/>
        </p:nvSpPr>
        <p:spPr>
          <a:xfrm xmlns:a="http://schemas.openxmlformats.org/drawingml/2006/main">
            <a:off x="1485900" y="4591050"/>
            <a:ext cx="92202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6424D86-909C-402D-A6F9-0737D9CB6A1C}"/>
              </a:ext>
            </a:extLst>
          </p:cNvPr>
          <p:cNvSpPr>
            <a:spLocks xmlns:a="http://schemas.openxmlformats.org/drawingml/2006/main" noGrp="1"/>
          </p:cNvSpPr>
          <p:nvPr/>
        </p:nvSpPr>
        <p:spPr>
          <a:xfrm xmlns:a="http://schemas.openxmlformats.org/drawingml/2006/main">
            <a:off x="1466850" y="4895850"/>
            <a:ext cx="9258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3F38"/>
                </a:solidFill>
                <a:latin typeface="Aptos"/>
                <a:ea typeface="Aptos"/>
                <a:cs typeface="Aptos"/>
              </a:defRPr>
            </a:pPr>
            <a:r>
              <a:rPr sz="1800" b="1" i="0">
                <a:solidFill>
                  <a:srgbClr val="173F38"/>
                </a:solidFill>
                <a:latin typeface="Aptos"/>
                <a:ea typeface="Aptos"/>
                <a:cs typeface="Aptos"/>
              </a:rPr>
              <a:t>Economic translation: MB of precaution = expected harm avoided</a:t>
            </a:r>
          </a:p>
        </p:txBody>
      </p:sp>
      <p:sp>
        <p:nvSpPr>
          <p:cNvPr id="16" name="">
            <a:extLst xmlns:a="http://schemas.openxmlformats.org/drawingml/2006/main">
              <a:ext uri="{FF2B5EF4-FFF2-40B4-BE49-F238E27FC236}">
                <a16:creationId xmlns:a16="http://schemas.microsoft.com/office/drawing/2014/main" id="{B2BDE9FE-1262-4DA1-8D3E-99672F1F3B99}"/>
              </a:ext>
            </a:extLst>
          </p:cNvPr>
          <p:cNvSpPr>
            <a:spLocks xmlns:a="http://schemas.openxmlformats.org/drawingml/2006/main" noGrp="1"/>
          </p:cNvSpPr>
          <p:nvPr/>
        </p:nvSpPr>
        <p:spPr>
          <a:xfrm xmlns:a="http://schemas.openxmlformats.org/drawingml/2006/main">
            <a:off x="1466850" y="5410200"/>
            <a:ext cx="92583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987"/>
          </a:bodyPr>
          <a:lstStyle xmlns:a="http://schemas.openxmlformats.org/drawingml/2006/main"/>
          <a:p xmlns:a="http://schemas.openxmlformats.org/drawingml/2006/main">
            <a:pPr algn="ctr">
              <a:lnSpc>
                <a:spcPct val="105000"/>
              </a:lnSpc>
              <a:buNone/>
              <a:defRPr sz="2025" b="1" i="0">
                <a:solidFill>
                  <a:srgbClr val="9A462F"/>
                </a:solidFill>
                <a:latin typeface="Georgia"/>
                <a:ea typeface="Georgia"/>
                <a:cs typeface="Georgia"/>
              </a:defRPr>
            </a:pPr>
            <a:r>
              <a:rPr sz="2025" b="1" i="0">
                <a:solidFill>
                  <a:srgbClr val="9A462F"/>
                </a:solidFill>
                <a:latin typeface="Georgia"/>
                <a:ea typeface="Georgia"/>
                <a:cs typeface="Georgia"/>
              </a:rPr>
              <a:t>Take more precaution while MB &gt; MC; efficient care lies near MB = MC.</a:t>
            </a:r>
          </a:p>
        </p:txBody>
      </p:sp>
    </p:spTree>
    <p:extLst>
      <p:ext uri="{BB962C8B-B14F-4D97-AF65-F5344CB8AC3E}">
        <p14:creationId xmlns:p14="http://schemas.microsoft.com/office/powerpoint/2010/main" val="2057680679"/>
      </p:ext>
    </p:extLst>
  </p:cSld>
</p:sld>
</file>

<file path=ppt/slides/slide1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095DCCF0-003F-42BE-B127-2304AA6D8B4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32833C6-EB92-41D8-B94D-B2EA7C8F493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8986ADBC-3775-456A-8104-6DD21B7FD02D}"/>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68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Carroll Towing made the structure of reasonable care visible</a:t>
            </a:r>
          </a:p>
        </p:txBody>
      </p:sp>
      <p:sp>
        <p:nvSpPr>
          <p:cNvPr id="4" name="">
            <a:extLst xmlns:a="http://schemas.openxmlformats.org/drawingml/2006/main">
              <a:ext uri="{FF2B5EF4-FFF2-40B4-BE49-F238E27FC236}">
                <a16:creationId xmlns:a16="http://schemas.microsoft.com/office/drawing/2014/main" id="{F9292376-17EF-4261-B0A2-58E1ADCBBB9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DBAAC21-2B27-4532-B497-DD63D06B2B7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72A60B1-9798-4C7D-890B-F15F7FA7639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15</a:t>
            </a:r>
          </a:p>
        </p:txBody>
      </p:sp>
      <p:sp>
        <p:nvSpPr>
          <p:cNvPr id="7" name="">
            <a:extLst xmlns:a="http://schemas.openxmlformats.org/drawingml/2006/main">
              <a:ext uri="{FF2B5EF4-FFF2-40B4-BE49-F238E27FC236}">
                <a16:creationId xmlns:a16="http://schemas.microsoft.com/office/drawing/2014/main" id="{A4F2385C-22F3-4F40-A0CA-54F59CB42A30}"/>
              </a:ext>
            </a:extLst>
          </p:cNvPr>
          <p:cNvSpPr>
            <a:spLocks xmlns:a="http://schemas.openxmlformats.org/drawingml/2006/main" noGrp="1"/>
          </p:cNvSpPr>
          <p:nvPr/>
        </p:nvSpPr>
        <p:spPr>
          <a:xfrm xmlns:a="http://schemas.openxmlformats.org/drawingml/2006/main">
            <a:off x="1428750" y="1543050"/>
            <a:ext cx="9334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New York Harbor, 1947</a:t>
            </a:r>
          </a:p>
        </p:txBody>
      </p:sp>
      <p:sp>
        <p:nvSpPr>
          <p:cNvPr id="8" name="">
            <a:extLst xmlns:a="http://schemas.openxmlformats.org/drawingml/2006/main">
              <a:ext uri="{FF2B5EF4-FFF2-40B4-BE49-F238E27FC236}">
                <a16:creationId xmlns:a16="http://schemas.microsoft.com/office/drawing/2014/main" id="{B788EDB8-94C9-436B-ADA2-EDD5E8A30331}"/>
              </a:ext>
            </a:extLst>
          </p:cNvPr>
          <p:cNvSpPr>
            <a:spLocks xmlns:a="http://schemas.openxmlformats.org/drawingml/2006/main" noGrp="1"/>
          </p:cNvSpPr>
          <p:nvPr/>
        </p:nvSpPr>
        <p:spPr>
          <a:xfrm xmlns:a="http://schemas.openxmlformats.org/drawingml/2006/main">
            <a:off x="438150" y="2381250"/>
            <a:ext cx="2381250" cy="12573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324E61E5-722B-47FB-8198-2C15939DE8D8}"/>
              </a:ext>
            </a:extLst>
          </p:cNvPr>
          <p:cNvSpPr>
            <a:spLocks xmlns:a="http://schemas.openxmlformats.org/drawingml/2006/main" noGrp="1"/>
          </p:cNvSpPr>
          <p:nvPr/>
        </p:nvSpPr>
        <p:spPr>
          <a:xfrm xmlns:a="http://schemas.openxmlformats.org/drawingml/2006/main">
            <a:off x="609600" y="2686050"/>
            <a:ext cx="20383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Mooring lines</a:t>
            </a:r>
          </a:p>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adjusted</a:t>
            </a:r>
          </a:p>
        </p:txBody>
      </p:sp>
      <p:sp>
        <p:nvSpPr>
          <p:cNvPr id="10" name="">
            <a:extLst xmlns:a="http://schemas.openxmlformats.org/drawingml/2006/main">
              <a:ext uri="{FF2B5EF4-FFF2-40B4-BE49-F238E27FC236}">
                <a16:creationId xmlns:a16="http://schemas.microsoft.com/office/drawing/2014/main" id="{38BAF695-58BE-401D-837A-F49EEA86D1A0}"/>
              </a:ext>
            </a:extLst>
          </p:cNvPr>
          <p:cNvSpPr>
            <a:spLocks xmlns:a="http://schemas.openxmlformats.org/drawingml/2006/main" noGrp="1"/>
          </p:cNvSpPr>
          <p:nvPr/>
        </p:nvSpPr>
        <p:spPr>
          <a:xfrm xmlns:a="http://schemas.openxmlformats.org/drawingml/2006/main">
            <a:off x="2838450" y="2781300"/>
            <a:ext cx="47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A44A45AB-46ED-4B2D-8EDB-5F140F9A32AB}"/>
              </a:ext>
            </a:extLst>
          </p:cNvPr>
          <p:cNvSpPr>
            <a:spLocks xmlns:a="http://schemas.openxmlformats.org/drawingml/2006/main" noGrp="1"/>
          </p:cNvSpPr>
          <p:nvPr/>
        </p:nvSpPr>
        <p:spPr>
          <a:xfrm xmlns:a="http://schemas.openxmlformats.org/drawingml/2006/main">
            <a:off x="3352800" y="2381250"/>
            <a:ext cx="2381250" cy="12573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C117DF5D-910B-482D-B786-4F27220E00F2}"/>
              </a:ext>
            </a:extLst>
          </p:cNvPr>
          <p:cNvSpPr>
            <a:spLocks xmlns:a="http://schemas.openxmlformats.org/drawingml/2006/main" noGrp="1"/>
          </p:cNvSpPr>
          <p:nvPr/>
        </p:nvSpPr>
        <p:spPr>
          <a:xfrm xmlns:a="http://schemas.openxmlformats.org/drawingml/2006/main">
            <a:off x="3524250" y="2686050"/>
            <a:ext cx="20383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Anna C</a:t>
            </a:r>
          </a:p>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breaks free</a:t>
            </a:r>
          </a:p>
        </p:txBody>
      </p:sp>
      <p:sp>
        <p:nvSpPr>
          <p:cNvPr id="13" name="">
            <a:extLst xmlns:a="http://schemas.openxmlformats.org/drawingml/2006/main">
              <a:ext uri="{FF2B5EF4-FFF2-40B4-BE49-F238E27FC236}">
                <a16:creationId xmlns:a16="http://schemas.microsoft.com/office/drawing/2014/main" id="{D318DB37-6F3B-4D51-AFA9-DB33C5490DD6}"/>
              </a:ext>
            </a:extLst>
          </p:cNvPr>
          <p:cNvSpPr>
            <a:spLocks xmlns:a="http://schemas.openxmlformats.org/drawingml/2006/main" noGrp="1"/>
          </p:cNvSpPr>
          <p:nvPr/>
        </p:nvSpPr>
        <p:spPr>
          <a:xfrm xmlns:a="http://schemas.openxmlformats.org/drawingml/2006/main">
            <a:off x="5753100" y="2781300"/>
            <a:ext cx="47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9A599C17-778C-45F3-B75E-416690CAC300}"/>
              </a:ext>
            </a:extLst>
          </p:cNvPr>
          <p:cNvSpPr>
            <a:spLocks xmlns:a="http://schemas.openxmlformats.org/drawingml/2006/main" noGrp="1"/>
          </p:cNvSpPr>
          <p:nvPr/>
        </p:nvSpPr>
        <p:spPr>
          <a:xfrm xmlns:a="http://schemas.openxmlformats.org/drawingml/2006/main">
            <a:off x="6267450" y="2381250"/>
            <a:ext cx="2381250" cy="12573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C4C167E2-4600-4675-A3AF-C948D4629988}"/>
              </a:ext>
            </a:extLst>
          </p:cNvPr>
          <p:cNvSpPr>
            <a:spLocks xmlns:a="http://schemas.openxmlformats.org/drawingml/2006/main" noGrp="1"/>
          </p:cNvSpPr>
          <p:nvPr/>
        </p:nvSpPr>
        <p:spPr>
          <a:xfrm xmlns:a="http://schemas.openxmlformats.org/drawingml/2006/main">
            <a:off x="6438900" y="2686050"/>
            <a:ext cx="20383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Collision, leak,</a:t>
            </a:r>
          </a:p>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and sinking</a:t>
            </a:r>
          </a:p>
        </p:txBody>
      </p:sp>
      <p:sp>
        <p:nvSpPr>
          <p:cNvPr id="16" name="">
            <a:extLst xmlns:a="http://schemas.openxmlformats.org/drawingml/2006/main">
              <a:ext uri="{FF2B5EF4-FFF2-40B4-BE49-F238E27FC236}">
                <a16:creationId xmlns:a16="http://schemas.microsoft.com/office/drawing/2014/main" id="{C197DF81-5BE4-4D2F-A859-4968EE036B16}"/>
              </a:ext>
            </a:extLst>
          </p:cNvPr>
          <p:cNvSpPr>
            <a:spLocks xmlns:a="http://schemas.openxmlformats.org/drawingml/2006/main" noGrp="1"/>
          </p:cNvSpPr>
          <p:nvPr/>
        </p:nvSpPr>
        <p:spPr>
          <a:xfrm xmlns:a="http://schemas.openxmlformats.org/drawingml/2006/main">
            <a:off x="8667750" y="2781300"/>
            <a:ext cx="47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1B67C9EF-2AE9-4958-963D-359C41969AB1}"/>
              </a:ext>
            </a:extLst>
          </p:cNvPr>
          <p:cNvSpPr>
            <a:spLocks xmlns:a="http://schemas.openxmlformats.org/drawingml/2006/main" noGrp="1"/>
          </p:cNvSpPr>
          <p:nvPr/>
        </p:nvSpPr>
        <p:spPr>
          <a:xfrm xmlns:a="http://schemas.openxmlformats.org/drawingml/2006/main">
            <a:off x="9182100" y="2381250"/>
            <a:ext cx="2381250" cy="12573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FD727A26-9FAC-4071-A21F-4AD19E709A24}"/>
              </a:ext>
            </a:extLst>
          </p:cNvPr>
          <p:cNvSpPr>
            <a:spLocks xmlns:a="http://schemas.openxmlformats.org/drawingml/2006/main" noGrp="1"/>
          </p:cNvSpPr>
          <p:nvPr/>
        </p:nvSpPr>
        <p:spPr>
          <a:xfrm xmlns:a="http://schemas.openxmlformats.org/drawingml/2006/main">
            <a:off x="9353550" y="2686050"/>
            <a:ext cx="20383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Bargee absent</a:t>
            </a:r>
          </a:p>
          <a:p xmlns:a="http://schemas.openxmlformats.org/drawingml/2006/main">
            <a:pPr algn="ctr">
              <a:lnSpc>
                <a:spcPct val="105000"/>
              </a:lnSpc>
              <a:buNone/>
              <a:defRPr sz="1725" b="1" i="0">
                <a:solidFill>
                  <a:srgbClr val="17242D"/>
                </a:solidFill>
                <a:latin typeface="Aptos"/>
                <a:ea typeface="Aptos"/>
                <a:cs typeface="Aptos"/>
              </a:defRPr>
            </a:pPr>
            <a:r>
              <a:rPr sz="1725" b="1" i="0">
                <a:solidFill>
                  <a:srgbClr val="17242D"/>
                </a:solidFill>
                <a:latin typeface="Aptos"/>
                <a:ea typeface="Aptos"/>
                <a:cs typeface="Aptos"/>
              </a:rPr>
              <a:t>during workday</a:t>
            </a:r>
          </a:p>
        </p:txBody>
      </p:sp>
      <p:sp>
        <p:nvSpPr>
          <p:cNvPr id="19" name="">
            <a:extLst xmlns:a="http://schemas.openxmlformats.org/drawingml/2006/main">
              <a:ext uri="{FF2B5EF4-FFF2-40B4-BE49-F238E27FC236}">
                <a16:creationId xmlns:a16="http://schemas.microsoft.com/office/drawing/2014/main" id="{75ABA100-C466-411A-B2B3-4215C3D109A6}"/>
              </a:ext>
            </a:extLst>
          </p:cNvPr>
          <p:cNvSpPr>
            <a:spLocks xmlns:a="http://schemas.openxmlformats.org/drawingml/2006/main" noGrp="1"/>
          </p:cNvSpPr>
          <p:nvPr/>
        </p:nvSpPr>
        <p:spPr>
          <a:xfrm xmlns:a="http://schemas.openxmlformats.org/drawingml/2006/main">
            <a:off x="1428750" y="43243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9A462F"/>
                </a:solidFill>
                <a:latin typeface="Aptos"/>
                <a:ea typeface="Aptos"/>
                <a:cs typeface="Aptos"/>
              </a:defRPr>
            </a:pPr>
            <a:r>
              <a:rPr sz="2025" b="1" i="0">
                <a:solidFill>
                  <a:srgbClr val="9A462F"/>
                </a:solidFill>
                <a:latin typeface="Aptos"/>
                <a:ea typeface="Aptos"/>
                <a:cs typeface="Aptos"/>
              </a:rPr>
              <a:t>Probability  •  gravity of loss  •  burden of having a bargee aboard</a:t>
            </a:r>
          </a:p>
        </p:txBody>
      </p:sp>
      <p:sp>
        <p:nvSpPr>
          <p:cNvPr id="20" name="">
            <a:extLst xmlns:a="http://schemas.openxmlformats.org/drawingml/2006/main">
              <a:ext uri="{FF2B5EF4-FFF2-40B4-BE49-F238E27FC236}">
                <a16:creationId xmlns:a16="http://schemas.microsoft.com/office/drawing/2014/main" id="{6FB64F43-D370-43BD-8093-B752190514B3}"/>
              </a:ext>
            </a:extLst>
          </p:cNvPr>
          <p:cNvSpPr>
            <a:spLocks xmlns:a="http://schemas.openxmlformats.org/drawingml/2006/main" noGrp="1"/>
          </p:cNvSpPr>
          <p:nvPr/>
        </p:nvSpPr>
        <p:spPr>
          <a:xfrm xmlns:a="http://schemas.openxmlformats.org/drawingml/2006/main">
            <a:off x="1428750" y="5219700"/>
            <a:ext cx="9334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593"/>
          </a:bodyPr>
          <a:lstStyle xmlns:a="http://schemas.openxmlformats.org/drawingml/2006/main"/>
          <a:p xmlns:a="http://schemas.openxmlformats.org/drawingml/2006/main">
            <a:pPr algn="ctr">
              <a:lnSpc>
                <a:spcPct val="105000"/>
              </a:lnSpc>
              <a:buNone/>
              <a:defRPr sz="1800" b="1" i="0">
                <a:solidFill>
                  <a:srgbClr val="173F38"/>
                </a:solidFill>
                <a:latin typeface="Aptos"/>
                <a:ea typeface="Aptos"/>
                <a:cs typeface="Aptos"/>
              </a:defRPr>
            </a:pPr>
            <a:r>
              <a:rPr sz="1800" b="1" i="0">
                <a:solidFill>
                  <a:srgbClr val="173F38"/>
                </a:solidFill>
                <a:latin typeface="Aptos"/>
                <a:ea typeface="Aptos"/>
                <a:cs typeface="Aptos"/>
              </a:rPr>
              <a:t>The formula was practical judgment in compact form, not a universal numerical negligence test.</a:t>
            </a:r>
          </a:p>
        </p:txBody>
      </p:sp>
    </p:spTree>
    <p:extLst>
      <p:ext uri="{BB962C8B-B14F-4D97-AF65-F5344CB8AC3E}">
        <p14:creationId xmlns:p14="http://schemas.microsoft.com/office/powerpoint/2010/main" val="1879395850"/>
      </p:ext>
    </p:extLst>
  </p:cSld>
</p:sld>
</file>

<file path=ppt/slides/slide1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21B88623-DD36-4DD4-9B0E-49DD295E7F7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ECFB6B7-626D-4A88-AFE6-9D89C2F8C8C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5F7F5062-EB39-4919-AD0C-87BB3691B0C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Rules save decision cost; standards use context</a:t>
            </a:r>
          </a:p>
        </p:txBody>
      </p:sp>
      <p:sp>
        <p:nvSpPr>
          <p:cNvPr id="4" name="">
            <a:extLst xmlns:a="http://schemas.openxmlformats.org/drawingml/2006/main">
              <a:ext uri="{FF2B5EF4-FFF2-40B4-BE49-F238E27FC236}">
                <a16:creationId xmlns:a16="http://schemas.microsoft.com/office/drawing/2014/main" id="{43DAEC03-D1B6-4762-8862-BB48A5E9FE6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A5116A1-AAA4-4217-A48F-337DD767ECC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13C3CB6-3E3E-4DBD-B4F1-3656B70B7D9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16</a:t>
            </a:r>
          </a:p>
        </p:txBody>
      </p:sp>
      <p:sp>
        <p:nvSpPr>
          <p:cNvPr id="7" name="">
            <a:extLst xmlns:a="http://schemas.openxmlformats.org/drawingml/2006/main">
              <a:ext uri="{FF2B5EF4-FFF2-40B4-BE49-F238E27FC236}">
                <a16:creationId xmlns:a16="http://schemas.microsoft.com/office/drawing/2014/main" id="{3C8318DD-3BD2-4A20-BE5D-E51740D51346}"/>
              </a:ext>
            </a:extLst>
          </p:cNvPr>
          <p:cNvSpPr>
            <a:spLocks xmlns:a="http://schemas.openxmlformats.org/drawingml/2006/main" noGrp="1"/>
          </p:cNvSpPr>
          <p:nvPr/>
        </p:nvSpPr>
        <p:spPr>
          <a:xfrm xmlns:a="http://schemas.openxmlformats.org/drawingml/2006/main">
            <a:off x="971550" y="1752600"/>
            <a:ext cx="436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RULE</a:t>
            </a:r>
          </a:p>
        </p:txBody>
      </p:sp>
      <p:sp>
        <p:nvSpPr>
          <p:cNvPr id="8" name="">
            <a:extLst xmlns:a="http://schemas.openxmlformats.org/drawingml/2006/main">
              <a:ext uri="{FF2B5EF4-FFF2-40B4-BE49-F238E27FC236}">
                <a16:creationId xmlns:a16="http://schemas.microsoft.com/office/drawing/2014/main" id="{283008BA-6CB1-4551-92D1-18E19782E108}"/>
              </a:ext>
            </a:extLst>
          </p:cNvPr>
          <p:cNvSpPr>
            <a:spLocks xmlns:a="http://schemas.openxmlformats.org/drawingml/2006/main" noGrp="1"/>
          </p:cNvSpPr>
          <p:nvPr/>
        </p:nvSpPr>
        <p:spPr>
          <a:xfrm xmlns:a="http://schemas.openxmlformats.org/drawingml/2006/main">
            <a:off x="971550" y="2190750"/>
            <a:ext cx="4362450" cy="2590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4BD31FA3-1210-41AC-AAEF-7330370BE483}"/>
              </a:ext>
            </a:extLst>
          </p:cNvPr>
          <p:cNvSpPr>
            <a:spLocks xmlns:a="http://schemas.openxmlformats.org/drawingml/2006/main" noGrp="1"/>
          </p:cNvSpPr>
          <p:nvPr/>
        </p:nvSpPr>
        <p:spPr>
          <a:xfrm xmlns:a="http://schemas.openxmlformats.org/drawingml/2006/main">
            <a:off x="1200150" y="2438400"/>
            <a:ext cx="390525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Speed limit: 35 mph</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Clear in advance</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Cheaper to enforce</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Can fit circumstances poorly</a:t>
            </a:r>
          </a:p>
        </p:txBody>
      </p:sp>
      <p:sp>
        <p:nvSpPr>
          <p:cNvPr id="10" name="">
            <a:extLst xmlns:a="http://schemas.openxmlformats.org/drawingml/2006/main">
              <a:ext uri="{FF2B5EF4-FFF2-40B4-BE49-F238E27FC236}">
                <a16:creationId xmlns:a16="http://schemas.microsoft.com/office/drawing/2014/main" id="{4964CAFE-63F6-48D9-B7DB-0CFD23C33F0F}"/>
              </a:ext>
            </a:extLst>
          </p:cNvPr>
          <p:cNvSpPr>
            <a:spLocks xmlns:a="http://schemas.openxmlformats.org/drawingml/2006/main" noGrp="1"/>
          </p:cNvSpPr>
          <p:nvPr/>
        </p:nvSpPr>
        <p:spPr>
          <a:xfrm xmlns:a="http://schemas.openxmlformats.org/drawingml/2006/main">
            <a:off x="6096000" y="1676400"/>
            <a:ext cx="9525" cy="327660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28571D23-5FB7-489E-AFB2-703E4669F3A0}"/>
              </a:ext>
            </a:extLst>
          </p:cNvPr>
          <p:cNvSpPr>
            <a:spLocks xmlns:a="http://schemas.openxmlformats.org/drawingml/2006/main" noGrp="1"/>
          </p:cNvSpPr>
          <p:nvPr/>
        </p:nvSpPr>
        <p:spPr>
          <a:xfrm xmlns:a="http://schemas.openxmlformats.org/drawingml/2006/main">
            <a:off x="6858000" y="1752600"/>
            <a:ext cx="436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STANDARD</a:t>
            </a:r>
          </a:p>
        </p:txBody>
      </p:sp>
      <p:sp>
        <p:nvSpPr>
          <p:cNvPr id="12" name="">
            <a:extLst xmlns:a="http://schemas.openxmlformats.org/drawingml/2006/main">
              <a:ext uri="{FF2B5EF4-FFF2-40B4-BE49-F238E27FC236}">
                <a16:creationId xmlns:a16="http://schemas.microsoft.com/office/drawing/2014/main" id="{C25E6EC3-61E2-468E-94E9-4D674CFC57B4}"/>
              </a:ext>
            </a:extLst>
          </p:cNvPr>
          <p:cNvSpPr>
            <a:spLocks xmlns:a="http://schemas.openxmlformats.org/drawingml/2006/main" noGrp="1"/>
          </p:cNvSpPr>
          <p:nvPr/>
        </p:nvSpPr>
        <p:spPr>
          <a:xfrm xmlns:a="http://schemas.openxmlformats.org/drawingml/2006/main">
            <a:off x="6858000" y="2190750"/>
            <a:ext cx="4362450" cy="25908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4E12BA6B-4218-4FF5-BA75-2B7E9CC8DE07}"/>
              </a:ext>
            </a:extLst>
          </p:cNvPr>
          <p:cNvSpPr>
            <a:spLocks xmlns:a="http://schemas.openxmlformats.org/drawingml/2006/main" noGrp="1"/>
          </p:cNvSpPr>
          <p:nvPr/>
        </p:nvSpPr>
        <p:spPr>
          <a:xfrm xmlns:a="http://schemas.openxmlformats.org/drawingml/2006/main">
            <a:off x="7086600" y="2438400"/>
            <a:ext cx="390525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Drive reasonably</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Uses weather and traffic</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Adapts to context</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Costs more to apply</a:t>
            </a:r>
          </a:p>
        </p:txBody>
      </p:sp>
      <p:sp>
        <p:nvSpPr>
          <p:cNvPr id="14" name="">
            <a:extLst xmlns:a="http://schemas.openxmlformats.org/drawingml/2006/main">
              <a:ext uri="{FF2B5EF4-FFF2-40B4-BE49-F238E27FC236}">
                <a16:creationId xmlns:a16="http://schemas.microsoft.com/office/drawing/2014/main" id="{0C1BBCC7-54FF-4241-9A75-002876A62DD7}"/>
              </a:ext>
            </a:extLst>
          </p:cNvPr>
          <p:cNvSpPr>
            <a:spLocks xmlns:a="http://schemas.openxmlformats.org/drawingml/2006/main" noGrp="1"/>
          </p:cNvSpPr>
          <p:nvPr/>
        </p:nvSpPr>
        <p:spPr>
          <a:xfrm xmlns:a="http://schemas.openxmlformats.org/drawingml/2006/main">
            <a:off x="1981200" y="5372100"/>
            <a:ext cx="8229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Real accident governance often combines both.</a:t>
            </a:r>
          </a:p>
        </p:txBody>
      </p:sp>
    </p:spTree>
    <p:extLst>
      <p:ext uri="{BB962C8B-B14F-4D97-AF65-F5344CB8AC3E}">
        <p14:creationId xmlns:p14="http://schemas.microsoft.com/office/powerpoint/2010/main" val="1482205002"/>
      </p:ext>
    </p:extLst>
  </p:cSld>
</p:sld>
</file>

<file path=ppt/slides/slide1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8" name="">
            <a:extLst xmlns:a="http://schemas.openxmlformats.org/drawingml/2006/main">
              <a:ext uri="{FF2B5EF4-FFF2-40B4-BE49-F238E27FC236}">
                <a16:creationId xmlns:a16="http://schemas.microsoft.com/office/drawing/2014/main" id="{63671984-E381-455F-AB88-19B1D131789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F3889BD-6FE9-421C-BD25-55A6B2F8A1DD}"/>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EA086DD7-5E85-46ED-B738-5E780B0056A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Bilateral care requires comparing every combination</a:t>
            </a:r>
          </a:p>
        </p:txBody>
      </p:sp>
      <p:sp>
        <p:nvSpPr>
          <p:cNvPr id="4" name="">
            <a:extLst xmlns:a="http://schemas.openxmlformats.org/drawingml/2006/main">
              <a:ext uri="{FF2B5EF4-FFF2-40B4-BE49-F238E27FC236}">
                <a16:creationId xmlns:a16="http://schemas.microsoft.com/office/drawing/2014/main" id="{A4D50B58-1A63-424E-9AE9-EF31F8B78F6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E0EE2D-1B93-4789-A6E0-46885673488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F08962E-293A-4A4C-A552-A9DA876D9C7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73D9DA16-FF7F-45F5-AE69-70A956F90F8D}"/>
              </a:ext>
            </a:extLst>
          </p:cNvPr>
          <p:cNvSpPr>
            <a:spLocks xmlns:a="http://schemas.openxmlformats.org/drawingml/2006/main" noGrp="1"/>
          </p:cNvSpPr>
          <p:nvPr/>
        </p:nvSpPr>
        <p:spPr>
          <a:xfrm xmlns:a="http://schemas.openxmlformats.org/drawingml/2006/main">
            <a:off x="1143000" y="1581150"/>
            <a:ext cx="3143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2462DEAB-E964-4D35-9CD3-9B2B1035C0B9}"/>
              </a:ext>
            </a:extLst>
          </p:cNvPr>
          <p:cNvSpPr>
            <a:spLocks xmlns:a="http://schemas.openxmlformats.org/drawingml/2006/main" noGrp="1"/>
          </p:cNvSpPr>
          <p:nvPr/>
        </p:nvSpPr>
        <p:spPr>
          <a:xfrm xmlns:a="http://schemas.openxmlformats.org/drawingml/2006/main">
            <a:off x="1219200" y="1647825"/>
            <a:ext cx="2990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Precautions</a:t>
            </a:r>
          </a:p>
        </p:txBody>
      </p:sp>
      <p:sp>
        <p:nvSpPr>
          <p:cNvPr id="9" name="">
            <a:extLst xmlns:a="http://schemas.openxmlformats.org/drawingml/2006/main">
              <a:ext uri="{FF2B5EF4-FFF2-40B4-BE49-F238E27FC236}">
                <a16:creationId xmlns:a16="http://schemas.microsoft.com/office/drawing/2014/main" id="{567C5597-C8F7-46D8-8DA2-E05B5949E33F}"/>
              </a:ext>
            </a:extLst>
          </p:cNvPr>
          <p:cNvSpPr>
            <a:spLocks xmlns:a="http://schemas.openxmlformats.org/drawingml/2006/main" noGrp="1"/>
          </p:cNvSpPr>
          <p:nvPr/>
        </p:nvSpPr>
        <p:spPr>
          <a:xfrm xmlns:a="http://schemas.openxmlformats.org/drawingml/2006/main">
            <a:off x="4286250" y="1581150"/>
            <a:ext cx="209550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0A641DB5-7051-4CD0-B9B9-D0E71CC2F2B4}"/>
              </a:ext>
            </a:extLst>
          </p:cNvPr>
          <p:cNvSpPr>
            <a:spLocks xmlns:a="http://schemas.openxmlformats.org/drawingml/2006/main" noGrp="1"/>
          </p:cNvSpPr>
          <p:nvPr/>
        </p:nvSpPr>
        <p:spPr>
          <a:xfrm xmlns:a="http://schemas.openxmlformats.org/drawingml/2006/main">
            <a:off x="4362450" y="1647825"/>
            <a:ext cx="19431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Cost</a:t>
            </a:r>
          </a:p>
        </p:txBody>
      </p:sp>
      <p:sp>
        <p:nvSpPr>
          <p:cNvPr id="11" name="">
            <a:extLst xmlns:a="http://schemas.openxmlformats.org/drawingml/2006/main">
              <a:ext uri="{FF2B5EF4-FFF2-40B4-BE49-F238E27FC236}">
                <a16:creationId xmlns:a16="http://schemas.microsoft.com/office/drawing/2014/main" id="{7003AF94-651F-48D3-BD66-AAE40E8A9408}"/>
              </a:ext>
            </a:extLst>
          </p:cNvPr>
          <p:cNvSpPr>
            <a:spLocks xmlns:a="http://schemas.openxmlformats.org/drawingml/2006/main" noGrp="1"/>
          </p:cNvSpPr>
          <p:nvPr/>
        </p:nvSpPr>
        <p:spPr>
          <a:xfrm xmlns:a="http://schemas.openxmlformats.org/drawingml/2006/main">
            <a:off x="6381750" y="1581150"/>
            <a:ext cx="2381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78472E0B-CDE5-4508-BCC9-DEDE5AF5A5FD}"/>
              </a:ext>
            </a:extLst>
          </p:cNvPr>
          <p:cNvSpPr>
            <a:spLocks xmlns:a="http://schemas.openxmlformats.org/drawingml/2006/main" noGrp="1"/>
          </p:cNvSpPr>
          <p:nvPr/>
        </p:nvSpPr>
        <p:spPr>
          <a:xfrm xmlns:a="http://schemas.openxmlformats.org/drawingml/2006/main">
            <a:off x="6457950" y="1647825"/>
            <a:ext cx="2228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Expected harm</a:t>
            </a:r>
          </a:p>
        </p:txBody>
      </p:sp>
      <p:sp>
        <p:nvSpPr>
          <p:cNvPr id="13" name="">
            <a:extLst xmlns:a="http://schemas.openxmlformats.org/drawingml/2006/main">
              <a:ext uri="{FF2B5EF4-FFF2-40B4-BE49-F238E27FC236}">
                <a16:creationId xmlns:a16="http://schemas.microsoft.com/office/drawing/2014/main" id="{45351E5C-36DD-4441-930F-4E753ED01F67}"/>
              </a:ext>
            </a:extLst>
          </p:cNvPr>
          <p:cNvSpPr>
            <a:spLocks xmlns:a="http://schemas.openxmlformats.org/drawingml/2006/main" noGrp="1"/>
          </p:cNvSpPr>
          <p:nvPr/>
        </p:nvSpPr>
        <p:spPr>
          <a:xfrm xmlns:a="http://schemas.openxmlformats.org/drawingml/2006/main">
            <a:off x="8763000" y="1581150"/>
            <a:ext cx="2381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D929FBDA-998F-4508-87E8-3A2368FFDAB7}"/>
              </a:ext>
            </a:extLst>
          </p:cNvPr>
          <p:cNvSpPr>
            <a:spLocks xmlns:a="http://schemas.openxmlformats.org/drawingml/2006/main" noGrp="1"/>
          </p:cNvSpPr>
          <p:nvPr/>
        </p:nvSpPr>
        <p:spPr>
          <a:xfrm xmlns:a="http://schemas.openxmlformats.org/drawingml/2006/main">
            <a:off x="8839200" y="1647825"/>
            <a:ext cx="2228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Total cost</a:t>
            </a:r>
          </a:p>
        </p:txBody>
      </p:sp>
      <p:sp>
        <p:nvSpPr>
          <p:cNvPr id="15" name="">
            <a:extLst xmlns:a="http://schemas.openxmlformats.org/drawingml/2006/main">
              <a:ext uri="{FF2B5EF4-FFF2-40B4-BE49-F238E27FC236}">
                <a16:creationId xmlns:a16="http://schemas.microsoft.com/office/drawing/2014/main" id="{67CA49D1-8830-456E-940B-27743DE5D81D}"/>
              </a:ext>
            </a:extLst>
          </p:cNvPr>
          <p:cNvSpPr>
            <a:spLocks xmlns:a="http://schemas.openxmlformats.org/drawingml/2006/main" noGrp="1"/>
          </p:cNvSpPr>
          <p:nvPr/>
        </p:nvSpPr>
        <p:spPr>
          <a:xfrm xmlns:a="http://schemas.openxmlformats.org/drawingml/2006/main">
            <a:off x="1143000" y="2133600"/>
            <a:ext cx="3143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5A55D51F-8964-4075-8AB2-D9AE8F7EB2B0}"/>
              </a:ext>
            </a:extLst>
          </p:cNvPr>
          <p:cNvSpPr>
            <a:spLocks xmlns:a="http://schemas.openxmlformats.org/drawingml/2006/main" noGrp="1"/>
          </p:cNvSpPr>
          <p:nvPr/>
        </p:nvSpPr>
        <p:spPr>
          <a:xfrm xmlns:a="http://schemas.openxmlformats.org/drawingml/2006/main">
            <a:off x="1219200" y="2200275"/>
            <a:ext cx="2990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Neither party</a:t>
            </a:r>
          </a:p>
        </p:txBody>
      </p:sp>
      <p:sp>
        <p:nvSpPr>
          <p:cNvPr id="17" name="">
            <a:extLst xmlns:a="http://schemas.openxmlformats.org/drawingml/2006/main">
              <a:ext uri="{FF2B5EF4-FFF2-40B4-BE49-F238E27FC236}">
                <a16:creationId xmlns:a16="http://schemas.microsoft.com/office/drawing/2014/main" id="{C63633FD-605A-40B0-A8B1-7393C68EF39B}"/>
              </a:ext>
            </a:extLst>
          </p:cNvPr>
          <p:cNvSpPr>
            <a:spLocks xmlns:a="http://schemas.openxmlformats.org/drawingml/2006/main" noGrp="1"/>
          </p:cNvSpPr>
          <p:nvPr/>
        </p:nvSpPr>
        <p:spPr>
          <a:xfrm xmlns:a="http://schemas.openxmlformats.org/drawingml/2006/main">
            <a:off x="4286250" y="2133600"/>
            <a:ext cx="209550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4D3B4021-57DD-4C6D-B8AD-D73CBC8D7A93}"/>
              </a:ext>
            </a:extLst>
          </p:cNvPr>
          <p:cNvSpPr>
            <a:spLocks xmlns:a="http://schemas.openxmlformats.org/drawingml/2006/main" noGrp="1"/>
          </p:cNvSpPr>
          <p:nvPr/>
        </p:nvSpPr>
        <p:spPr>
          <a:xfrm xmlns:a="http://schemas.openxmlformats.org/drawingml/2006/main">
            <a:off x="4362450" y="2200275"/>
            <a:ext cx="19431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$0</a:t>
            </a:r>
          </a:p>
        </p:txBody>
      </p:sp>
      <p:sp>
        <p:nvSpPr>
          <p:cNvPr id="19" name="">
            <a:extLst xmlns:a="http://schemas.openxmlformats.org/drawingml/2006/main">
              <a:ext uri="{FF2B5EF4-FFF2-40B4-BE49-F238E27FC236}">
                <a16:creationId xmlns:a16="http://schemas.microsoft.com/office/drawing/2014/main" id="{EC35F7CC-58BE-41F8-B33F-3BE4186FA66F}"/>
              </a:ext>
            </a:extLst>
          </p:cNvPr>
          <p:cNvSpPr>
            <a:spLocks xmlns:a="http://schemas.openxmlformats.org/drawingml/2006/main" noGrp="1"/>
          </p:cNvSpPr>
          <p:nvPr/>
        </p:nvSpPr>
        <p:spPr>
          <a:xfrm xmlns:a="http://schemas.openxmlformats.org/drawingml/2006/main">
            <a:off x="6381750" y="2133600"/>
            <a:ext cx="2381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8186B081-BE7E-4A2F-9B9F-7FD3F3DD4A2C}"/>
              </a:ext>
            </a:extLst>
          </p:cNvPr>
          <p:cNvSpPr>
            <a:spLocks xmlns:a="http://schemas.openxmlformats.org/drawingml/2006/main" noGrp="1"/>
          </p:cNvSpPr>
          <p:nvPr/>
        </p:nvSpPr>
        <p:spPr>
          <a:xfrm xmlns:a="http://schemas.openxmlformats.org/drawingml/2006/main">
            <a:off x="6457950" y="220027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a:t>
            </a:r>
          </a:p>
        </p:txBody>
      </p:sp>
      <p:sp>
        <p:nvSpPr>
          <p:cNvPr id="21" name="">
            <a:extLst xmlns:a="http://schemas.openxmlformats.org/drawingml/2006/main">
              <a:ext uri="{FF2B5EF4-FFF2-40B4-BE49-F238E27FC236}">
                <a16:creationId xmlns:a16="http://schemas.microsoft.com/office/drawing/2014/main" id="{6E5DC9DB-430A-4F57-B18F-F2EB4695D1FE}"/>
              </a:ext>
            </a:extLst>
          </p:cNvPr>
          <p:cNvSpPr>
            <a:spLocks xmlns:a="http://schemas.openxmlformats.org/drawingml/2006/main" noGrp="1"/>
          </p:cNvSpPr>
          <p:nvPr/>
        </p:nvSpPr>
        <p:spPr>
          <a:xfrm xmlns:a="http://schemas.openxmlformats.org/drawingml/2006/main">
            <a:off x="8763000" y="2133600"/>
            <a:ext cx="2381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B1A00E37-5E69-4D29-BF59-FB648FEAE8E6}"/>
              </a:ext>
            </a:extLst>
          </p:cNvPr>
          <p:cNvSpPr>
            <a:spLocks xmlns:a="http://schemas.openxmlformats.org/drawingml/2006/main" noGrp="1"/>
          </p:cNvSpPr>
          <p:nvPr/>
        </p:nvSpPr>
        <p:spPr>
          <a:xfrm xmlns:a="http://schemas.openxmlformats.org/drawingml/2006/main">
            <a:off x="8839200" y="220027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a:t>
            </a:r>
          </a:p>
        </p:txBody>
      </p:sp>
      <p:sp>
        <p:nvSpPr>
          <p:cNvPr id="23" name="">
            <a:extLst xmlns:a="http://schemas.openxmlformats.org/drawingml/2006/main">
              <a:ext uri="{FF2B5EF4-FFF2-40B4-BE49-F238E27FC236}">
                <a16:creationId xmlns:a16="http://schemas.microsoft.com/office/drawing/2014/main" id="{B81E9420-E4FE-45BD-91FD-869F8EF63516}"/>
              </a:ext>
            </a:extLst>
          </p:cNvPr>
          <p:cNvSpPr>
            <a:spLocks xmlns:a="http://schemas.openxmlformats.org/drawingml/2006/main" noGrp="1"/>
          </p:cNvSpPr>
          <p:nvPr/>
        </p:nvSpPr>
        <p:spPr>
          <a:xfrm xmlns:a="http://schemas.openxmlformats.org/drawingml/2006/main">
            <a:off x="1143000" y="2876550"/>
            <a:ext cx="3143250" cy="7429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25BFCA2D-7DC7-48A1-951A-9E5B1E7D27E9}"/>
              </a:ext>
            </a:extLst>
          </p:cNvPr>
          <p:cNvSpPr>
            <a:spLocks xmlns:a="http://schemas.openxmlformats.org/drawingml/2006/main" noGrp="1"/>
          </p:cNvSpPr>
          <p:nvPr/>
        </p:nvSpPr>
        <p:spPr>
          <a:xfrm xmlns:a="http://schemas.openxmlformats.org/drawingml/2006/main">
            <a:off x="1219200" y="2943225"/>
            <a:ext cx="2990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Driver only</a:t>
            </a:r>
          </a:p>
        </p:txBody>
      </p:sp>
      <p:sp>
        <p:nvSpPr>
          <p:cNvPr id="25" name="">
            <a:extLst xmlns:a="http://schemas.openxmlformats.org/drawingml/2006/main">
              <a:ext uri="{FF2B5EF4-FFF2-40B4-BE49-F238E27FC236}">
                <a16:creationId xmlns:a16="http://schemas.microsoft.com/office/drawing/2014/main" id="{9463F578-1672-421B-A218-7F68D8B565D6}"/>
              </a:ext>
            </a:extLst>
          </p:cNvPr>
          <p:cNvSpPr>
            <a:spLocks xmlns:a="http://schemas.openxmlformats.org/drawingml/2006/main" noGrp="1"/>
          </p:cNvSpPr>
          <p:nvPr/>
        </p:nvSpPr>
        <p:spPr>
          <a:xfrm xmlns:a="http://schemas.openxmlformats.org/drawingml/2006/main">
            <a:off x="4286250" y="2876550"/>
            <a:ext cx="2095500" cy="7429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7221A885-CB83-4B75-AA80-AC0710603FE8}"/>
              </a:ext>
            </a:extLst>
          </p:cNvPr>
          <p:cNvSpPr>
            <a:spLocks xmlns:a="http://schemas.openxmlformats.org/drawingml/2006/main" noGrp="1"/>
          </p:cNvSpPr>
          <p:nvPr/>
        </p:nvSpPr>
        <p:spPr>
          <a:xfrm xmlns:a="http://schemas.openxmlformats.org/drawingml/2006/main">
            <a:off x="4362450" y="2943225"/>
            <a:ext cx="19431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$50</a:t>
            </a:r>
          </a:p>
        </p:txBody>
      </p:sp>
      <p:sp>
        <p:nvSpPr>
          <p:cNvPr id="27" name="">
            <a:extLst xmlns:a="http://schemas.openxmlformats.org/drawingml/2006/main">
              <a:ext uri="{FF2B5EF4-FFF2-40B4-BE49-F238E27FC236}">
                <a16:creationId xmlns:a16="http://schemas.microsoft.com/office/drawing/2014/main" id="{647EADD7-8A50-40F4-B625-BCA4F1B10528}"/>
              </a:ext>
            </a:extLst>
          </p:cNvPr>
          <p:cNvSpPr>
            <a:spLocks xmlns:a="http://schemas.openxmlformats.org/drawingml/2006/main" noGrp="1"/>
          </p:cNvSpPr>
          <p:nvPr/>
        </p:nvSpPr>
        <p:spPr>
          <a:xfrm xmlns:a="http://schemas.openxmlformats.org/drawingml/2006/main">
            <a:off x="6381750" y="2876550"/>
            <a:ext cx="2381250" cy="7429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E9D6EAF4-37B3-4673-996C-DE531F17DC12}"/>
              </a:ext>
            </a:extLst>
          </p:cNvPr>
          <p:cNvSpPr>
            <a:spLocks xmlns:a="http://schemas.openxmlformats.org/drawingml/2006/main" noGrp="1"/>
          </p:cNvSpPr>
          <p:nvPr/>
        </p:nvSpPr>
        <p:spPr>
          <a:xfrm xmlns:a="http://schemas.openxmlformats.org/drawingml/2006/main">
            <a:off x="6457950" y="294322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$80</a:t>
            </a:r>
          </a:p>
        </p:txBody>
      </p:sp>
      <p:sp>
        <p:nvSpPr>
          <p:cNvPr id="29" name="">
            <a:extLst xmlns:a="http://schemas.openxmlformats.org/drawingml/2006/main">
              <a:ext uri="{FF2B5EF4-FFF2-40B4-BE49-F238E27FC236}">
                <a16:creationId xmlns:a16="http://schemas.microsoft.com/office/drawing/2014/main" id="{645A408D-3127-4D6E-BFBB-6070DDA96F62}"/>
              </a:ext>
            </a:extLst>
          </p:cNvPr>
          <p:cNvSpPr>
            <a:spLocks xmlns:a="http://schemas.openxmlformats.org/drawingml/2006/main" noGrp="1"/>
          </p:cNvSpPr>
          <p:nvPr/>
        </p:nvSpPr>
        <p:spPr>
          <a:xfrm xmlns:a="http://schemas.openxmlformats.org/drawingml/2006/main">
            <a:off x="8763000" y="2876550"/>
            <a:ext cx="2381250" cy="7429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F0582FE4-3453-4AA6-AEB8-F52B4CEBC515}"/>
              </a:ext>
            </a:extLst>
          </p:cNvPr>
          <p:cNvSpPr>
            <a:spLocks xmlns:a="http://schemas.openxmlformats.org/drawingml/2006/main" noGrp="1"/>
          </p:cNvSpPr>
          <p:nvPr/>
        </p:nvSpPr>
        <p:spPr>
          <a:xfrm xmlns:a="http://schemas.openxmlformats.org/drawingml/2006/main">
            <a:off x="8839200" y="294322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$130</a:t>
            </a:r>
          </a:p>
        </p:txBody>
      </p:sp>
      <p:sp>
        <p:nvSpPr>
          <p:cNvPr id="31" name="">
            <a:extLst xmlns:a="http://schemas.openxmlformats.org/drawingml/2006/main">
              <a:ext uri="{FF2B5EF4-FFF2-40B4-BE49-F238E27FC236}">
                <a16:creationId xmlns:a16="http://schemas.microsoft.com/office/drawing/2014/main" id="{BF42DDEF-A87F-4FAE-9436-7E3A9C03B02B}"/>
              </a:ext>
            </a:extLst>
          </p:cNvPr>
          <p:cNvSpPr>
            <a:spLocks xmlns:a="http://schemas.openxmlformats.org/drawingml/2006/main" noGrp="1"/>
          </p:cNvSpPr>
          <p:nvPr/>
        </p:nvSpPr>
        <p:spPr>
          <a:xfrm xmlns:a="http://schemas.openxmlformats.org/drawingml/2006/main">
            <a:off x="1143000" y="3619500"/>
            <a:ext cx="3143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DA21B7EC-086A-4EC2-AAE2-F231F40422FB}"/>
              </a:ext>
            </a:extLst>
          </p:cNvPr>
          <p:cNvSpPr>
            <a:spLocks xmlns:a="http://schemas.openxmlformats.org/drawingml/2006/main" noGrp="1"/>
          </p:cNvSpPr>
          <p:nvPr/>
        </p:nvSpPr>
        <p:spPr>
          <a:xfrm xmlns:a="http://schemas.openxmlformats.org/drawingml/2006/main">
            <a:off x="1219200" y="3686175"/>
            <a:ext cx="2990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Pedestrian only</a:t>
            </a:r>
          </a:p>
        </p:txBody>
      </p:sp>
      <p:sp>
        <p:nvSpPr>
          <p:cNvPr id="33" name="">
            <a:extLst xmlns:a="http://schemas.openxmlformats.org/drawingml/2006/main">
              <a:ext uri="{FF2B5EF4-FFF2-40B4-BE49-F238E27FC236}">
                <a16:creationId xmlns:a16="http://schemas.microsoft.com/office/drawing/2014/main" id="{11EDE18B-FDB1-4E55-8967-B586BCAC20D0}"/>
              </a:ext>
            </a:extLst>
          </p:cNvPr>
          <p:cNvSpPr>
            <a:spLocks xmlns:a="http://schemas.openxmlformats.org/drawingml/2006/main" noGrp="1"/>
          </p:cNvSpPr>
          <p:nvPr/>
        </p:nvSpPr>
        <p:spPr>
          <a:xfrm xmlns:a="http://schemas.openxmlformats.org/drawingml/2006/main">
            <a:off x="4286250" y="3619500"/>
            <a:ext cx="209550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A14FF6E3-3794-452B-9BFF-FFF505FC933A}"/>
              </a:ext>
            </a:extLst>
          </p:cNvPr>
          <p:cNvSpPr>
            <a:spLocks xmlns:a="http://schemas.openxmlformats.org/drawingml/2006/main" noGrp="1"/>
          </p:cNvSpPr>
          <p:nvPr/>
        </p:nvSpPr>
        <p:spPr>
          <a:xfrm xmlns:a="http://schemas.openxmlformats.org/drawingml/2006/main">
            <a:off x="4362450" y="3686175"/>
            <a:ext cx="19431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a:t>
            </a:r>
          </a:p>
        </p:txBody>
      </p:sp>
      <p:sp>
        <p:nvSpPr>
          <p:cNvPr id="35" name="">
            <a:extLst xmlns:a="http://schemas.openxmlformats.org/drawingml/2006/main">
              <a:ext uri="{FF2B5EF4-FFF2-40B4-BE49-F238E27FC236}">
                <a16:creationId xmlns:a16="http://schemas.microsoft.com/office/drawing/2014/main" id="{7FFF1BCD-800D-41CB-99EC-77C9DD85D8AF}"/>
              </a:ext>
            </a:extLst>
          </p:cNvPr>
          <p:cNvSpPr>
            <a:spLocks xmlns:a="http://schemas.openxmlformats.org/drawingml/2006/main" noGrp="1"/>
          </p:cNvSpPr>
          <p:nvPr/>
        </p:nvSpPr>
        <p:spPr>
          <a:xfrm xmlns:a="http://schemas.openxmlformats.org/drawingml/2006/main">
            <a:off x="6381750" y="3619500"/>
            <a:ext cx="2381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6F60D434-25AD-4208-9828-1E26CA70381A}"/>
              </a:ext>
            </a:extLst>
          </p:cNvPr>
          <p:cNvSpPr>
            <a:spLocks xmlns:a="http://schemas.openxmlformats.org/drawingml/2006/main" noGrp="1"/>
          </p:cNvSpPr>
          <p:nvPr/>
        </p:nvSpPr>
        <p:spPr>
          <a:xfrm xmlns:a="http://schemas.openxmlformats.org/drawingml/2006/main">
            <a:off x="6457950" y="368617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$120</a:t>
            </a:r>
          </a:p>
        </p:txBody>
      </p:sp>
      <p:sp>
        <p:nvSpPr>
          <p:cNvPr id="37" name="">
            <a:extLst xmlns:a="http://schemas.openxmlformats.org/drawingml/2006/main">
              <a:ext uri="{FF2B5EF4-FFF2-40B4-BE49-F238E27FC236}">
                <a16:creationId xmlns:a16="http://schemas.microsoft.com/office/drawing/2014/main" id="{52E6B03D-4627-482F-A7FD-E93F9E02048F}"/>
              </a:ext>
            </a:extLst>
          </p:cNvPr>
          <p:cNvSpPr>
            <a:spLocks xmlns:a="http://schemas.openxmlformats.org/drawingml/2006/main" noGrp="1"/>
          </p:cNvSpPr>
          <p:nvPr/>
        </p:nvSpPr>
        <p:spPr>
          <a:xfrm xmlns:a="http://schemas.openxmlformats.org/drawingml/2006/main">
            <a:off x="8763000" y="3619500"/>
            <a:ext cx="238125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27AC74E0-0F7F-426C-8B1B-84E023434E2A}"/>
              </a:ext>
            </a:extLst>
          </p:cNvPr>
          <p:cNvSpPr>
            <a:spLocks xmlns:a="http://schemas.openxmlformats.org/drawingml/2006/main" noGrp="1"/>
          </p:cNvSpPr>
          <p:nvPr/>
        </p:nvSpPr>
        <p:spPr>
          <a:xfrm xmlns:a="http://schemas.openxmlformats.org/drawingml/2006/main">
            <a:off x="8839200" y="368617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$140</a:t>
            </a:r>
          </a:p>
        </p:txBody>
      </p:sp>
      <p:sp>
        <p:nvSpPr>
          <p:cNvPr id="39" name="">
            <a:extLst xmlns:a="http://schemas.openxmlformats.org/drawingml/2006/main">
              <a:ext uri="{FF2B5EF4-FFF2-40B4-BE49-F238E27FC236}">
                <a16:creationId xmlns:a16="http://schemas.microsoft.com/office/drawing/2014/main" id="{68FA1469-59A2-42BC-989D-FC3BABFF759E}"/>
              </a:ext>
            </a:extLst>
          </p:cNvPr>
          <p:cNvSpPr>
            <a:spLocks xmlns:a="http://schemas.openxmlformats.org/drawingml/2006/main" noGrp="1"/>
          </p:cNvSpPr>
          <p:nvPr/>
        </p:nvSpPr>
        <p:spPr>
          <a:xfrm xmlns:a="http://schemas.openxmlformats.org/drawingml/2006/main">
            <a:off x="1143000" y="4362450"/>
            <a:ext cx="3143250" cy="7429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0A62B57E-8D3C-4666-9E1B-860789CC708E}"/>
              </a:ext>
            </a:extLst>
          </p:cNvPr>
          <p:cNvSpPr>
            <a:spLocks xmlns:a="http://schemas.openxmlformats.org/drawingml/2006/main" noGrp="1"/>
          </p:cNvSpPr>
          <p:nvPr/>
        </p:nvSpPr>
        <p:spPr>
          <a:xfrm xmlns:a="http://schemas.openxmlformats.org/drawingml/2006/main">
            <a:off x="1219200" y="4429125"/>
            <a:ext cx="2990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Both parties</a:t>
            </a:r>
          </a:p>
        </p:txBody>
      </p:sp>
      <p:sp>
        <p:nvSpPr>
          <p:cNvPr id="41" name="">
            <a:extLst xmlns:a="http://schemas.openxmlformats.org/drawingml/2006/main">
              <a:ext uri="{FF2B5EF4-FFF2-40B4-BE49-F238E27FC236}">
                <a16:creationId xmlns:a16="http://schemas.microsoft.com/office/drawing/2014/main" id="{CEDCE5D0-D7B4-4DB8-AAF1-04BC0D5D3E74}"/>
              </a:ext>
            </a:extLst>
          </p:cNvPr>
          <p:cNvSpPr>
            <a:spLocks xmlns:a="http://schemas.openxmlformats.org/drawingml/2006/main" noGrp="1"/>
          </p:cNvSpPr>
          <p:nvPr/>
        </p:nvSpPr>
        <p:spPr>
          <a:xfrm xmlns:a="http://schemas.openxmlformats.org/drawingml/2006/main">
            <a:off x="4286250" y="4362450"/>
            <a:ext cx="2095500" cy="7429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FA579F48-66BC-4D25-9D94-6654DFED33A9}"/>
              </a:ext>
            </a:extLst>
          </p:cNvPr>
          <p:cNvSpPr>
            <a:spLocks xmlns:a="http://schemas.openxmlformats.org/drawingml/2006/main" noGrp="1"/>
          </p:cNvSpPr>
          <p:nvPr/>
        </p:nvSpPr>
        <p:spPr>
          <a:xfrm xmlns:a="http://schemas.openxmlformats.org/drawingml/2006/main">
            <a:off x="4362450" y="4429125"/>
            <a:ext cx="19431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$70</a:t>
            </a:r>
          </a:p>
        </p:txBody>
      </p:sp>
      <p:sp>
        <p:nvSpPr>
          <p:cNvPr id="43" name="">
            <a:extLst xmlns:a="http://schemas.openxmlformats.org/drawingml/2006/main">
              <a:ext uri="{FF2B5EF4-FFF2-40B4-BE49-F238E27FC236}">
                <a16:creationId xmlns:a16="http://schemas.microsoft.com/office/drawing/2014/main" id="{E0DAEB48-B1FA-433F-A2F0-9C7D62965ABB}"/>
              </a:ext>
            </a:extLst>
          </p:cNvPr>
          <p:cNvSpPr>
            <a:spLocks xmlns:a="http://schemas.openxmlformats.org/drawingml/2006/main" noGrp="1"/>
          </p:cNvSpPr>
          <p:nvPr/>
        </p:nvSpPr>
        <p:spPr>
          <a:xfrm xmlns:a="http://schemas.openxmlformats.org/drawingml/2006/main">
            <a:off x="6381750" y="4362450"/>
            <a:ext cx="2381250" cy="7429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4" name="">
            <a:extLst xmlns:a="http://schemas.openxmlformats.org/drawingml/2006/main">
              <a:ext uri="{FF2B5EF4-FFF2-40B4-BE49-F238E27FC236}">
                <a16:creationId xmlns:a16="http://schemas.microsoft.com/office/drawing/2014/main" id="{996C0AD8-61A6-40C3-A3CA-EFD2273620B4}"/>
              </a:ext>
            </a:extLst>
          </p:cNvPr>
          <p:cNvSpPr>
            <a:spLocks xmlns:a="http://schemas.openxmlformats.org/drawingml/2006/main" noGrp="1"/>
          </p:cNvSpPr>
          <p:nvPr/>
        </p:nvSpPr>
        <p:spPr>
          <a:xfrm xmlns:a="http://schemas.openxmlformats.org/drawingml/2006/main">
            <a:off x="6457950" y="442912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$40</a:t>
            </a:r>
          </a:p>
        </p:txBody>
      </p:sp>
      <p:sp>
        <p:nvSpPr>
          <p:cNvPr id="45" name="">
            <a:extLst xmlns:a="http://schemas.openxmlformats.org/drawingml/2006/main">
              <a:ext uri="{FF2B5EF4-FFF2-40B4-BE49-F238E27FC236}">
                <a16:creationId xmlns:a16="http://schemas.microsoft.com/office/drawing/2014/main" id="{BE1F08B4-25BA-4FD7-9E14-E91DAB10732C}"/>
              </a:ext>
            </a:extLst>
          </p:cNvPr>
          <p:cNvSpPr>
            <a:spLocks xmlns:a="http://schemas.openxmlformats.org/drawingml/2006/main" noGrp="1"/>
          </p:cNvSpPr>
          <p:nvPr/>
        </p:nvSpPr>
        <p:spPr>
          <a:xfrm xmlns:a="http://schemas.openxmlformats.org/drawingml/2006/main">
            <a:off x="8763000" y="4362450"/>
            <a:ext cx="2381250" cy="7429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6" name="">
            <a:extLst xmlns:a="http://schemas.openxmlformats.org/drawingml/2006/main">
              <a:ext uri="{FF2B5EF4-FFF2-40B4-BE49-F238E27FC236}">
                <a16:creationId xmlns:a16="http://schemas.microsoft.com/office/drawing/2014/main" id="{CFC01705-78E5-4212-8694-57DCA9146AB9}"/>
              </a:ext>
            </a:extLst>
          </p:cNvPr>
          <p:cNvSpPr>
            <a:spLocks xmlns:a="http://schemas.openxmlformats.org/drawingml/2006/main" noGrp="1"/>
          </p:cNvSpPr>
          <p:nvPr/>
        </p:nvSpPr>
        <p:spPr>
          <a:xfrm xmlns:a="http://schemas.openxmlformats.org/drawingml/2006/main">
            <a:off x="8839200" y="4429125"/>
            <a:ext cx="22288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$110</a:t>
            </a:r>
          </a:p>
        </p:txBody>
      </p:sp>
      <p:sp>
        <p:nvSpPr>
          <p:cNvPr id="47" name="">
            <a:extLst xmlns:a="http://schemas.openxmlformats.org/drawingml/2006/main">
              <a:ext uri="{FF2B5EF4-FFF2-40B4-BE49-F238E27FC236}">
                <a16:creationId xmlns:a16="http://schemas.microsoft.com/office/drawing/2014/main" id="{B1268D2F-C494-4C74-98E4-48AC948E9B40}"/>
              </a:ext>
            </a:extLst>
          </p:cNvPr>
          <p:cNvSpPr>
            <a:spLocks xmlns:a="http://schemas.openxmlformats.org/drawingml/2006/main" noGrp="1"/>
          </p:cNvSpPr>
          <p:nvPr/>
        </p:nvSpPr>
        <p:spPr>
          <a:xfrm xmlns:a="http://schemas.openxmlformats.org/drawingml/2006/main">
            <a:off x="1428750" y="5562600"/>
            <a:ext cx="9334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173F38"/>
                </a:solidFill>
                <a:latin typeface="Aptos"/>
                <a:ea typeface="Aptos"/>
                <a:cs typeface="Aptos"/>
              </a:defRPr>
            </a:pPr>
            <a:r>
              <a:rPr sz="1800" b="1" i="0">
                <a:solidFill>
                  <a:srgbClr val="173F38"/>
                </a:solidFill>
                <a:latin typeface="Aptos"/>
                <a:ea typeface="Aptos"/>
                <a:cs typeface="Aptos"/>
              </a:rPr>
              <a:t>Both precautions are efficient because $110 is the lowest total expected cost.</a:t>
            </a:r>
          </a:p>
        </p:txBody>
      </p:sp>
    </p:spTree>
    <p:extLst>
      <p:ext uri="{BB962C8B-B14F-4D97-AF65-F5344CB8AC3E}">
        <p14:creationId xmlns:p14="http://schemas.microsoft.com/office/powerpoint/2010/main" val="1380130118"/>
      </p:ext>
    </p:extLst>
  </p:cSld>
</p:sld>
</file>

<file path=ppt/slides/slide1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6E099F02-E845-4161-AF7A-B5AAE837D3A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9B96000-DF72-4409-B3A4-5419D38E43A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67168752-C5A8-4C86-8153-62F13FEA9DF9}"/>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Which rule gets both parties to take care?</a:t>
            </a:r>
          </a:p>
        </p:txBody>
      </p:sp>
      <p:sp>
        <p:nvSpPr>
          <p:cNvPr id="4" name="">
            <a:extLst xmlns:a="http://schemas.openxmlformats.org/drawingml/2006/main">
              <a:ext uri="{FF2B5EF4-FFF2-40B4-BE49-F238E27FC236}">
                <a16:creationId xmlns:a16="http://schemas.microsoft.com/office/drawing/2014/main" id="{BEBF4FCA-6FD1-4732-BDAC-0CF6A40F9E8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F43BB3-C2B4-476E-9BBB-C560E1B8A88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4D3F208-B611-40F5-9E84-2A345151187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18</a:t>
            </a:r>
          </a:p>
        </p:txBody>
      </p:sp>
      <p:sp>
        <p:nvSpPr>
          <p:cNvPr id="7" name="">
            <a:extLst xmlns:a="http://schemas.openxmlformats.org/drawingml/2006/main">
              <a:ext uri="{FF2B5EF4-FFF2-40B4-BE49-F238E27FC236}">
                <a16:creationId xmlns:a16="http://schemas.microsoft.com/office/drawing/2014/main" id="{88820B00-00CD-4FD7-95FF-CD9AA1C39C96}"/>
              </a:ext>
            </a:extLst>
          </p:cNvPr>
          <p:cNvSpPr>
            <a:spLocks xmlns:a="http://schemas.openxmlformats.org/drawingml/2006/main" noGrp="1"/>
          </p:cNvSpPr>
          <p:nvPr/>
        </p:nvSpPr>
        <p:spPr>
          <a:xfrm xmlns:a="http://schemas.openxmlformats.org/drawingml/2006/main">
            <a:off x="514350" y="1657350"/>
            <a:ext cx="3429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9A462F"/>
                </a:solidFill>
                <a:latin typeface="Aptos"/>
                <a:ea typeface="Aptos"/>
                <a:cs typeface="Aptos"/>
              </a:defRPr>
            </a:pPr>
            <a:r>
              <a:rPr sz="1350" b="1" i="0">
                <a:solidFill>
                  <a:srgbClr val="9A462F"/>
                </a:solidFill>
                <a:latin typeface="Aptos"/>
                <a:ea typeface="Aptos"/>
                <a:cs typeface="Aptos"/>
              </a:rPr>
              <a:t>NO LIABILITY</a:t>
            </a:r>
          </a:p>
        </p:txBody>
      </p:sp>
      <p:sp>
        <p:nvSpPr>
          <p:cNvPr id="8" name="">
            <a:extLst xmlns:a="http://schemas.openxmlformats.org/drawingml/2006/main">
              <a:ext uri="{FF2B5EF4-FFF2-40B4-BE49-F238E27FC236}">
                <a16:creationId xmlns:a16="http://schemas.microsoft.com/office/drawing/2014/main" id="{798C8363-4666-4987-BB3D-FCA853201FFC}"/>
              </a:ext>
            </a:extLst>
          </p:cNvPr>
          <p:cNvSpPr>
            <a:spLocks xmlns:a="http://schemas.openxmlformats.org/drawingml/2006/main" noGrp="1"/>
          </p:cNvSpPr>
          <p:nvPr/>
        </p:nvSpPr>
        <p:spPr>
          <a:xfrm xmlns:a="http://schemas.openxmlformats.org/drawingml/2006/main">
            <a:off x="514350" y="2152650"/>
            <a:ext cx="3429000" cy="28003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59280EB6-58D2-48AF-A6ED-58A6A46FE73E}"/>
              </a:ext>
            </a:extLst>
          </p:cNvPr>
          <p:cNvSpPr>
            <a:spLocks xmlns:a="http://schemas.openxmlformats.org/drawingml/2006/main" noGrp="1"/>
          </p:cNvSpPr>
          <p:nvPr/>
        </p:nvSpPr>
        <p:spPr>
          <a:xfrm xmlns:a="http://schemas.openxmlformats.org/drawingml/2006/main">
            <a:off x="800100" y="2533650"/>
            <a:ext cx="28575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Pedestrian cares</a:t>
            </a:r>
          </a:p>
          <a:p xmlns:a="http://schemas.openxmlformats.org/drawingml/2006/main">
            <a:r>
              <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Driver does not</a:t>
            </a:r>
          </a:p>
        </p:txBody>
      </p:sp>
      <p:sp>
        <p:nvSpPr>
          <p:cNvPr id="10" name="">
            <a:extLst xmlns:a="http://schemas.openxmlformats.org/drawingml/2006/main">
              <a:ext uri="{FF2B5EF4-FFF2-40B4-BE49-F238E27FC236}">
                <a16:creationId xmlns:a16="http://schemas.microsoft.com/office/drawing/2014/main" id="{D37991B3-DB19-4A7D-B7DC-E1EED9AC4E9A}"/>
              </a:ext>
            </a:extLst>
          </p:cNvPr>
          <p:cNvSpPr>
            <a:spLocks xmlns:a="http://schemas.openxmlformats.org/drawingml/2006/main" noGrp="1"/>
          </p:cNvSpPr>
          <p:nvPr/>
        </p:nvSpPr>
        <p:spPr>
          <a:xfrm xmlns:a="http://schemas.openxmlformats.org/drawingml/2006/main">
            <a:off x="800100" y="41338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9A462F"/>
                </a:solidFill>
                <a:latin typeface="Georgia"/>
                <a:ea typeface="Georgia"/>
                <a:cs typeface="Georgia"/>
              </a:defRPr>
            </a:pPr>
            <a:r>
              <a:rPr sz="2175" b="1" i="0">
                <a:solidFill>
                  <a:srgbClr val="9A462F"/>
                </a:solidFill>
                <a:latin typeface="Georgia"/>
                <a:ea typeface="Georgia"/>
                <a:cs typeface="Georgia"/>
              </a:rPr>
              <a:t>$140 total</a:t>
            </a:r>
          </a:p>
        </p:txBody>
      </p:sp>
      <p:sp>
        <p:nvSpPr>
          <p:cNvPr id="11" name="">
            <a:extLst xmlns:a="http://schemas.openxmlformats.org/drawingml/2006/main">
              <a:ext uri="{FF2B5EF4-FFF2-40B4-BE49-F238E27FC236}">
                <a16:creationId xmlns:a16="http://schemas.microsoft.com/office/drawing/2014/main" id="{4A574DAF-5113-4F40-888D-751E9AA7A8FA}"/>
              </a:ext>
            </a:extLst>
          </p:cNvPr>
          <p:cNvSpPr>
            <a:spLocks xmlns:a="http://schemas.openxmlformats.org/drawingml/2006/main" noGrp="1"/>
          </p:cNvSpPr>
          <p:nvPr/>
        </p:nvSpPr>
        <p:spPr>
          <a:xfrm xmlns:a="http://schemas.openxmlformats.org/drawingml/2006/main">
            <a:off x="4391025" y="1657350"/>
            <a:ext cx="3429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75530D"/>
                </a:solidFill>
                <a:latin typeface="Aptos"/>
                <a:ea typeface="Aptos"/>
                <a:cs typeface="Aptos"/>
              </a:defRPr>
            </a:pPr>
            <a:r>
              <a:rPr sz="1350" b="1" i="0">
                <a:solidFill>
                  <a:srgbClr val="75530D"/>
                </a:solidFill>
                <a:latin typeface="Aptos"/>
                <a:ea typeface="Aptos"/>
                <a:cs typeface="Aptos"/>
              </a:rPr>
              <a:t>STRICT LIABILITY</a:t>
            </a:r>
          </a:p>
        </p:txBody>
      </p:sp>
      <p:sp>
        <p:nvSpPr>
          <p:cNvPr id="12" name="">
            <a:extLst xmlns:a="http://schemas.openxmlformats.org/drawingml/2006/main">
              <a:ext uri="{FF2B5EF4-FFF2-40B4-BE49-F238E27FC236}">
                <a16:creationId xmlns:a16="http://schemas.microsoft.com/office/drawing/2014/main" id="{8171CF40-C6D5-480E-B675-ADDB0C9CD46C}"/>
              </a:ext>
            </a:extLst>
          </p:cNvPr>
          <p:cNvSpPr>
            <a:spLocks xmlns:a="http://schemas.openxmlformats.org/drawingml/2006/main" noGrp="1"/>
          </p:cNvSpPr>
          <p:nvPr/>
        </p:nvSpPr>
        <p:spPr>
          <a:xfrm xmlns:a="http://schemas.openxmlformats.org/drawingml/2006/main">
            <a:off x="4391025" y="2152650"/>
            <a:ext cx="3429000" cy="28003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DD1E297D-01EE-4874-84E8-DC8A37FA6773}"/>
              </a:ext>
            </a:extLst>
          </p:cNvPr>
          <p:cNvSpPr>
            <a:spLocks xmlns:a="http://schemas.openxmlformats.org/drawingml/2006/main" noGrp="1"/>
          </p:cNvSpPr>
          <p:nvPr/>
        </p:nvSpPr>
        <p:spPr>
          <a:xfrm xmlns:a="http://schemas.openxmlformats.org/drawingml/2006/main">
            <a:off x="4676775" y="2533650"/>
            <a:ext cx="28575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Driver cares</a:t>
            </a:r>
          </a:p>
          <a:p xmlns:a="http://schemas.openxmlformats.org/drawingml/2006/main">
            <a:r>
              <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Pedestrian does not</a:t>
            </a:r>
          </a:p>
        </p:txBody>
      </p:sp>
      <p:sp>
        <p:nvSpPr>
          <p:cNvPr id="14" name="">
            <a:extLst xmlns:a="http://schemas.openxmlformats.org/drawingml/2006/main">
              <a:ext uri="{FF2B5EF4-FFF2-40B4-BE49-F238E27FC236}">
                <a16:creationId xmlns:a16="http://schemas.microsoft.com/office/drawing/2014/main" id="{3898A840-1203-4391-823B-2ECA57E92A44}"/>
              </a:ext>
            </a:extLst>
          </p:cNvPr>
          <p:cNvSpPr>
            <a:spLocks xmlns:a="http://schemas.openxmlformats.org/drawingml/2006/main" noGrp="1"/>
          </p:cNvSpPr>
          <p:nvPr/>
        </p:nvSpPr>
        <p:spPr>
          <a:xfrm xmlns:a="http://schemas.openxmlformats.org/drawingml/2006/main">
            <a:off x="4676775" y="41338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75530D"/>
                </a:solidFill>
                <a:latin typeface="Georgia"/>
                <a:ea typeface="Georgia"/>
                <a:cs typeface="Georgia"/>
              </a:defRPr>
            </a:pPr>
            <a:r>
              <a:rPr sz="2175" b="1" i="0">
                <a:solidFill>
                  <a:srgbClr val="75530D"/>
                </a:solidFill>
                <a:latin typeface="Georgia"/>
                <a:ea typeface="Georgia"/>
                <a:cs typeface="Georgia"/>
              </a:rPr>
              <a:t>$130 total</a:t>
            </a:r>
          </a:p>
        </p:txBody>
      </p:sp>
      <p:sp>
        <p:nvSpPr>
          <p:cNvPr id="15" name="">
            <a:extLst xmlns:a="http://schemas.openxmlformats.org/drawingml/2006/main">
              <a:ext uri="{FF2B5EF4-FFF2-40B4-BE49-F238E27FC236}">
                <a16:creationId xmlns:a16="http://schemas.microsoft.com/office/drawing/2014/main" id="{FF917822-4AF1-494D-B8A2-AA546938737F}"/>
              </a:ext>
            </a:extLst>
          </p:cNvPr>
          <p:cNvSpPr>
            <a:spLocks xmlns:a="http://schemas.openxmlformats.org/drawingml/2006/main" noGrp="1"/>
          </p:cNvSpPr>
          <p:nvPr/>
        </p:nvSpPr>
        <p:spPr>
          <a:xfrm xmlns:a="http://schemas.openxmlformats.org/drawingml/2006/main">
            <a:off x="8267700" y="1657350"/>
            <a:ext cx="3429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24594E"/>
                </a:solidFill>
                <a:latin typeface="Aptos"/>
                <a:ea typeface="Aptos"/>
                <a:cs typeface="Aptos"/>
              </a:defRPr>
            </a:pPr>
            <a:r>
              <a:rPr sz="1350" b="1" i="0">
                <a:solidFill>
                  <a:srgbClr val="24594E"/>
                </a:solidFill>
                <a:latin typeface="Aptos"/>
                <a:ea typeface="Aptos"/>
                <a:cs typeface="Aptos"/>
              </a:rPr>
              <a:t>NEGLIGENCE</a:t>
            </a:r>
          </a:p>
        </p:txBody>
      </p:sp>
      <p:sp>
        <p:nvSpPr>
          <p:cNvPr id="16" name="">
            <a:extLst xmlns:a="http://schemas.openxmlformats.org/drawingml/2006/main">
              <a:ext uri="{FF2B5EF4-FFF2-40B4-BE49-F238E27FC236}">
                <a16:creationId xmlns:a16="http://schemas.microsoft.com/office/drawing/2014/main" id="{51133968-0736-446B-8254-9B4904C57770}"/>
              </a:ext>
            </a:extLst>
          </p:cNvPr>
          <p:cNvSpPr>
            <a:spLocks xmlns:a="http://schemas.openxmlformats.org/drawingml/2006/main" noGrp="1"/>
          </p:cNvSpPr>
          <p:nvPr/>
        </p:nvSpPr>
        <p:spPr>
          <a:xfrm xmlns:a="http://schemas.openxmlformats.org/drawingml/2006/main">
            <a:off x="8267700" y="2152650"/>
            <a:ext cx="3429000" cy="28003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FB5CD704-DA47-481E-B3AB-544CCF2B63FF}"/>
              </a:ext>
            </a:extLst>
          </p:cNvPr>
          <p:cNvSpPr>
            <a:spLocks xmlns:a="http://schemas.openxmlformats.org/drawingml/2006/main" noGrp="1"/>
          </p:cNvSpPr>
          <p:nvPr/>
        </p:nvSpPr>
        <p:spPr>
          <a:xfrm xmlns:a="http://schemas.openxmlformats.org/drawingml/2006/main">
            <a:off x="8553450" y="2533650"/>
            <a:ext cx="28575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Driver meets due care</a:t>
            </a:r>
          </a:p>
          <a:p xmlns:a="http://schemas.openxmlformats.org/drawingml/2006/main">
            <a:r>
              <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Pedestrian bears residual risk</a:t>
            </a:r>
          </a:p>
        </p:txBody>
      </p:sp>
      <p:sp>
        <p:nvSpPr>
          <p:cNvPr id="18" name="">
            <a:extLst xmlns:a="http://schemas.openxmlformats.org/drawingml/2006/main">
              <a:ext uri="{FF2B5EF4-FFF2-40B4-BE49-F238E27FC236}">
                <a16:creationId xmlns:a16="http://schemas.microsoft.com/office/drawing/2014/main" id="{9388BEA8-89BC-4982-AC14-E9D3492E271D}"/>
              </a:ext>
            </a:extLst>
          </p:cNvPr>
          <p:cNvSpPr>
            <a:spLocks xmlns:a="http://schemas.openxmlformats.org/drawingml/2006/main" noGrp="1"/>
          </p:cNvSpPr>
          <p:nvPr/>
        </p:nvSpPr>
        <p:spPr>
          <a:xfrm xmlns:a="http://schemas.openxmlformats.org/drawingml/2006/main">
            <a:off x="8553450" y="41338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75" b="1" i="0">
                <a:solidFill>
                  <a:srgbClr val="24594E"/>
                </a:solidFill>
                <a:latin typeface="Georgia"/>
                <a:ea typeface="Georgia"/>
                <a:cs typeface="Georgia"/>
              </a:defRPr>
            </a:pPr>
            <a:r>
              <a:rPr sz="2175" b="1" i="0">
                <a:solidFill>
                  <a:srgbClr val="24594E"/>
                </a:solidFill>
                <a:latin typeface="Georgia"/>
                <a:ea typeface="Georgia"/>
                <a:cs typeface="Georgia"/>
              </a:rPr>
              <a:t>$110 total</a:t>
            </a:r>
          </a:p>
        </p:txBody>
      </p:sp>
      <p:sp>
        <p:nvSpPr>
          <p:cNvPr id="19" name="">
            <a:extLst xmlns:a="http://schemas.openxmlformats.org/drawingml/2006/main">
              <a:ext uri="{FF2B5EF4-FFF2-40B4-BE49-F238E27FC236}">
                <a16:creationId xmlns:a16="http://schemas.microsoft.com/office/drawing/2014/main" id="{92F41976-7D56-4228-8B0B-6A9FCFB8FB58}"/>
              </a:ext>
            </a:extLst>
          </p:cNvPr>
          <p:cNvSpPr>
            <a:spLocks xmlns:a="http://schemas.openxmlformats.org/drawingml/2006/main" noGrp="1"/>
          </p:cNvSpPr>
          <p:nvPr/>
        </p:nvSpPr>
        <p:spPr>
          <a:xfrm xmlns:a="http://schemas.openxmlformats.org/drawingml/2006/main">
            <a:off x="1352550" y="5505450"/>
            <a:ext cx="9486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173F38"/>
                </a:solidFill>
                <a:latin typeface="Aptos"/>
                <a:ea typeface="Aptos"/>
                <a:cs typeface="Aptos"/>
              </a:defRPr>
            </a:pPr>
            <a:r>
              <a:rPr sz="1875" b="1" i="0">
                <a:solidFill>
                  <a:srgbClr val="173F38"/>
                </a:solidFill>
                <a:latin typeface="Aptos"/>
                <a:ea typeface="Aptos"/>
                <a:cs typeface="Aptos"/>
              </a:rPr>
              <a:t>Negligence can preserve both incentives only under demanding assumptions.</a:t>
            </a:r>
          </a:p>
        </p:txBody>
      </p:sp>
    </p:spTree>
    <p:extLst>
      <p:ext uri="{BB962C8B-B14F-4D97-AF65-F5344CB8AC3E}">
        <p14:creationId xmlns:p14="http://schemas.microsoft.com/office/powerpoint/2010/main" val="1081199764"/>
      </p:ext>
    </p:extLst>
  </p:cSld>
</p:sld>
</file>

<file path=ppt/slides/slide1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3A0D3558-E42E-43F2-A2E3-A5D6A8B3B76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E524FE2-431C-42BC-99F8-9296D673B7F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6C7B0E44-CB3C-425E-976F-82B4DAA02782}"/>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Victim-fault rules change the price of victim care</a:t>
            </a:r>
          </a:p>
        </p:txBody>
      </p:sp>
      <p:sp>
        <p:nvSpPr>
          <p:cNvPr id="4" name="">
            <a:extLst xmlns:a="http://schemas.openxmlformats.org/drawingml/2006/main">
              <a:ext uri="{FF2B5EF4-FFF2-40B4-BE49-F238E27FC236}">
                <a16:creationId xmlns:a16="http://schemas.microsoft.com/office/drawing/2014/main" id="{86B49CD9-F302-4AFD-A73A-B9FD4ADC1A8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18D1D51-8BB5-4ABC-BCC0-154F88EDA23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714E84A-24F4-470E-8F3E-0C28DDBA24F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511FAD1C-8DC8-411F-85B8-56C757577C3D}"/>
              </a:ext>
            </a:extLst>
          </p:cNvPr>
          <p:cNvSpPr>
            <a:spLocks xmlns:a="http://schemas.openxmlformats.org/drawingml/2006/main" noGrp="1"/>
          </p:cNvSpPr>
          <p:nvPr/>
        </p:nvSpPr>
        <p:spPr>
          <a:xfrm xmlns:a="http://schemas.openxmlformats.org/drawingml/2006/main">
            <a:off x="990600" y="1752600"/>
            <a:ext cx="4343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CONTRIBUTORY NEGLIGENCE</a:t>
            </a:r>
          </a:p>
        </p:txBody>
      </p:sp>
      <p:sp>
        <p:nvSpPr>
          <p:cNvPr id="8" name="">
            <a:extLst xmlns:a="http://schemas.openxmlformats.org/drawingml/2006/main">
              <a:ext uri="{FF2B5EF4-FFF2-40B4-BE49-F238E27FC236}">
                <a16:creationId xmlns:a16="http://schemas.microsoft.com/office/drawing/2014/main" id="{4B693085-9FC2-4C64-8BB6-DF969A529D91}"/>
              </a:ext>
            </a:extLst>
          </p:cNvPr>
          <p:cNvSpPr>
            <a:spLocks xmlns:a="http://schemas.openxmlformats.org/drawingml/2006/main" noGrp="1"/>
          </p:cNvSpPr>
          <p:nvPr/>
        </p:nvSpPr>
        <p:spPr>
          <a:xfrm xmlns:a="http://schemas.openxmlformats.org/drawingml/2006/main">
            <a:off x="990600" y="2190750"/>
            <a:ext cx="43434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915162DA-52CB-4125-B08F-120556B24575}"/>
              </a:ext>
            </a:extLst>
          </p:cNvPr>
          <p:cNvSpPr>
            <a:spLocks xmlns:a="http://schemas.openxmlformats.org/drawingml/2006/main" noGrp="1"/>
          </p:cNvSpPr>
          <p:nvPr/>
        </p:nvSpPr>
        <p:spPr>
          <a:xfrm xmlns:a="http://schemas.openxmlformats.org/drawingml/2006/main">
            <a:off x="1219200" y="2438400"/>
            <a:ext cx="3886200" cy="2152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All-or-nothing bar</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Missing the victim-care standard can eliminate recovery</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Strong liability cliff</a:t>
            </a:r>
          </a:p>
        </p:txBody>
      </p:sp>
      <p:sp>
        <p:nvSpPr>
          <p:cNvPr id="10" name="">
            <a:extLst xmlns:a="http://schemas.openxmlformats.org/drawingml/2006/main">
              <a:ext uri="{FF2B5EF4-FFF2-40B4-BE49-F238E27FC236}">
                <a16:creationId xmlns:a16="http://schemas.microsoft.com/office/drawing/2014/main" id="{263874C6-5218-4D67-9E56-78688AA96FCC}"/>
              </a:ext>
            </a:extLst>
          </p:cNvPr>
          <p:cNvSpPr>
            <a:spLocks xmlns:a="http://schemas.openxmlformats.org/drawingml/2006/main" noGrp="1"/>
          </p:cNvSpPr>
          <p:nvPr/>
        </p:nvSpPr>
        <p:spPr>
          <a:xfrm xmlns:a="http://schemas.openxmlformats.org/drawingml/2006/main">
            <a:off x="6858000" y="1752600"/>
            <a:ext cx="4343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COMPARATIVE NEGLIGENCE</a:t>
            </a:r>
          </a:p>
        </p:txBody>
      </p:sp>
      <p:sp>
        <p:nvSpPr>
          <p:cNvPr id="11" name="">
            <a:extLst xmlns:a="http://schemas.openxmlformats.org/drawingml/2006/main">
              <a:ext uri="{FF2B5EF4-FFF2-40B4-BE49-F238E27FC236}">
                <a16:creationId xmlns:a16="http://schemas.microsoft.com/office/drawing/2014/main" id="{1FB80B8C-B247-48FF-A0EB-E135FD097871}"/>
              </a:ext>
            </a:extLst>
          </p:cNvPr>
          <p:cNvSpPr>
            <a:spLocks xmlns:a="http://schemas.openxmlformats.org/drawingml/2006/main" noGrp="1"/>
          </p:cNvSpPr>
          <p:nvPr/>
        </p:nvSpPr>
        <p:spPr>
          <a:xfrm xmlns:a="http://schemas.openxmlformats.org/drawingml/2006/main">
            <a:off x="6858000" y="2190750"/>
            <a:ext cx="43434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F7ACB7A1-B962-4E1A-80C2-98391B1BAC71}"/>
              </a:ext>
            </a:extLst>
          </p:cNvPr>
          <p:cNvSpPr>
            <a:spLocks xmlns:a="http://schemas.openxmlformats.org/drawingml/2006/main" noGrp="1"/>
          </p:cNvSpPr>
          <p:nvPr/>
        </p:nvSpPr>
        <p:spPr>
          <a:xfrm xmlns:a="http://schemas.openxmlformats.org/drawingml/2006/main">
            <a:off x="7086600" y="2438400"/>
            <a:ext cx="3886200" cy="2152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Proportional allocation</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Recovery falls with assigned fault</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Softer incentive</a:t>
            </a:r>
          </a:p>
        </p:txBody>
      </p:sp>
      <p:sp>
        <p:nvSpPr>
          <p:cNvPr id="13" name="">
            <a:extLst xmlns:a="http://schemas.openxmlformats.org/drawingml/2006/main">
              <a:ext uri="{FF2B5EF4-FFF2-40B4-BE49-F238E27FC236}">
                <a16:creationId xmlns:a16="http://schemas.microsoft.com/office/drawing/2014/main" id="{8DD10FDC-8DC0-4CC5-B1F6-41FE7569063E}"/>
              </a:ext>
            </a:extLst>
          </p:cNvPr>
          <p:cNvSpPr>
            <a:spLocks xmlns:a="http://schemas.openxmlformats.org/drawingml/2006/main" noGrp="1"/>
          </p:cNvSpPr>
          <p:nvPr/>
        </p:nvSpPr>
        <p:spPr>
          <a:xfrm xmlns:a="http://schemas.openxmlformats.org/drawingml/2006/main">
            <a:off x="1638300" y="5334000"/>
            <a:ext cx="89154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854"/>
          </a:bodyPr>
          <a:lstStyle xmlns:a="http://schemas.openxmlformats.org/drawingml/2006/main"/>
          <a:p xmlns:a="http://schemas.openxmlformats.org/drawingml/2006/main">
            <a:pPr algn="ctr">
              <a:lnSpc>
                <a:spcPct val="105000"/>
              </a:lnSpc>
              <a:buNone/>
              <a:defRPr sz="2025" b="1" i="0">
                <a:solidFill>
                  <a:srgbClr val="173F38"/>
                </a:solidFill>
                <a:latin typeface="Georgia"/>
                <a:ea typeface="Georgia"/>
                <a:cs typeface="Georgia"/>
              </a:defRPr>
            </a:pPr>
            <a:r>
              <a:rPr sz="2025" b="1" i="0">
                <a:solidFill>
                  <a:srgbClr val="173F38"/>
                </a:solidFill>
                <a:latin typeface="Georgia"/>
                <a:ea typeface="Georgia"/>
                <a:cs typeface="Georgia"/>
              </a:rPr>
              <a:t>Dividing damages does not mechanically produce efficient behavior.</a:t>
            </a:r>
          </a:p>
        </p:txBody>
      </p:sp>
    </p:spTree>
    <p:extLst>
      <p:ext uri="{BB962C8B-B14F-4D97-AF65-F5344CB8AC3E}">
        <p14:creationId xmlns:p14="http://schemas.microsoft.com/office/powerpoint/2010/main" val="303876864"/>
      </p:ext>
    </p:extLst>
  </p:cSld>
</p:sld>
</file>

<file path=ppt/slides/slide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94E5F219-9F50-492F-B323-C23AFC9D3F2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1149590-9D69-48ED-99CD-85B0810EECA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12512B81-65A4-4641-8E50-E7BAD1BF0DD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The accident begins before the collision</a:t>
            </a:r>
          </a:p>
        </p:txBody>
      </p:sp>
      <p:sp>
        <p:nvSpPr>
          <p:cNvPr id="4" name="">
            <a:extLst xmlns:a="http://schemas.openxmlformats.org/drawingml/2006/main">
              <a:ext uri="{FF2B5EF4-FFF2-40B4-BE49-F238E27FC236}">
                <a16:creationId xmlns:a16="http://schemas.microsoft.com/office/drawing/2014/main" id="{E3B435E5-946D-4CEC-9335-C28117AFB59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F833A21-5D41-424D-B325-EC376D18F6F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06C7136-29E8-45AC-BFCB-BA037BDEDE6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50E03CE9-2D38-4CDF-9474-21D84D7B64C1}"/>
              </a:ext>
            </a:extLst>
          </p:cNvPr>
          <p:cNvSpPr>
            <a:spLocks xmlns:a="http://schemas.openxmlformats.org/drawingml/2006/main" noGrp="1"/>
          </p:cNvSpPr>
          <p:nvPr/>
        </p:nvSpPr>
        <p:spPr>
          <a:xfrm xmlns:a="http://schemas.openxmlformats.org/drawingml/2006/main">
            <a:off x="1200150" y="1638300"/>
            <a:ext cx="97917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700" b="1" i="0">
                <a:solidFill>
                  <a:srgbClr val="FFFFFF"/>
                </a:solidFill>
                <a:latin typeface="Georgia"/>
                <a:ea typeface="Georgia"/>
                <a:cs typeface="Georgia"/>
              </a:defRPr>
            </a:pPr>
            <a:r>
              <a:rPr sz="2700" b="1" i="0">
                <a:solidFill>
                  <a:srgbClr val="FFFFFF"/>
                </a:solidFill>
                <a:latin typeface="Georgia"/>
                <a:ea typeface="Georgia"/>
                <a:cs typeface="Georgia"/>
              </a:rPr>
              <a:t>A speeding delivery truck strikes a legally parked car.</a:t>
            </a:r>
          </a:p>
        </p:txBody>
      </p:sp>
      <p:sp>
        <p:nvSpPr>
          <p:cNvPr id="8" name="">
            <a:extLst xmlns:a="http://schemas.openxmlformats.org/drawingml/2006/main">
              <a:ext uri="{FF2B5EF4-FFF2-40B4-BE49-F238E27FC236}">
                <a16:creationId xmlns:a16="http://schemas.microsoft.com/office/drawing/2014/main" id="{3E81F86B-B056-471E-BCC9-91BFE7B7558C}"/>
              </a:ext>
            </a:extLst>
          </p:cNvPr>
          <p:cNvSpPr>
            <a:spLocks xmlns:a="http://schemas.openxmlformats.org/drawingml/2006/main" noGrp="1"/>
          </p:cNvSpPr>
          <p:nvPr/>
        </p:nvSpPr>
        <p:spPr>
          <a:xfrm xmlns:a="http://schemas.openxmlformats.org/drawingml/2006/main">
            <a:off x="6096000" y="2781300"/>
            <a:ext cx="9525" cy="21526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3B3494E-4EED-44C1-A1FA-BA391F1899AF}"/>
              </a:ext>
            </a:extLst>
          </p:cNvPr>
          <p:cNvSpPr>
            <a:spLocks xmlns:a="http://schemas.openxmlformats.org/drawingml/2006/main" noGrp="1"/>
          </p:cNvSpPr>
          <p:nvPr/>
        </p:nvSpPr>
        <p:spPr>
          <a:xfrm xmlns:a="http://schemas.openxmlformats.org/drawingml/2006/main">
            <a:off x="1352550" y="285750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B88424"/>
                </a:solidFill>
                <a:latin typeface="Aptos"/>
                <a:ea typeface="Aptos"/>
                <a:cs typeface="Aptos"/>
              </a:defRPr>
            </a:pPr>
            <a:r>
              <a:rPr sz="975" b="1" i="0">
                <a:solidFill>
                  <a:srgbClr val="B88424"/>
                </a:solidFill>
                <a:latin typeface="Aptos"/>
                <a:ea typeface="Aptos"/>
                <a:cs typeface="Aptos"/>
              </a:rPr>
              <a:t>TRUCK AND FIRM</a:t>
            </a:r>
          </a:p>
        </p:txBody>
      </p:sp>
      <p:sp>
        <p:nvSpPr>
          <p:cNvPr id="10" name="">
            <a:extLst xmlns:a="http://schemas.openxmlformats.org/drawingml/2006/main">
              <a:ext uri="{FF2B5EF4-FFF2-40B4-BE49-F238E27FC236}">
                <a16:creationId xmlns:a16="http://schemas.microsoft.com/office/drawing/2014/main" id="{D085D55A-A6A1-4C0E-A2C8-8E0F51EA3728}"/>
              </a:ext>
            </a:extLst>
          </p:cNvPr>
          <p:cNvSpPr>
            <a:spLocks xmlns:a="http://schemas.openxmlformats.org/drawingml/2006/main" noGrp="1"/>
          </p:cNvSpPr>
          <p:nvPr/>
        </p:nvSpPr>
        <p:spPr>
          <a:xfrm xmlns:a="http://schemas.openxmlformats.org/drawingml/2006/main">
            <a:off x="1428750" y="3333750"/>
            <a:ext cx="3905250" cy="1657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Speed</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Training</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Schedule</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Brakes</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Number of trips</a:t>
            </a:r>
          </a:p>
        </p:txBody>
      </p:sp>
      <p:sp>
        <p:nvSpPr>
          <p:cNvPr id="11" name="">
            <a:extLst xmlns:a="http://schemas.openxmlformats.org/drawingml/2006/main">
              <a:ext uri="{FF2B5EF4-FFF2-40B4-BE49-F238E27FC236}">
                <a16:creationId xmlns:a16="http://schemas.microsoft.com/office/drawing/2014/main" id="{F41628BB-A92D-4E80-B7D8-1AAD019782C4}"/>
              </a:ext>
            </a:extLst>
          </p:cNvPr>
          <p:cNvSpPr>
            <a:spLocks xmlns:a="http://schemas.openxmlformats.org/drawingml/2006/main" noGrp="1"/>
          </p:cNvSpPr>
          <p:nvPr/>
        </p:nvSpPr>
        <p:spPr>
          <a:xfrm xmlns:a="http://schemas.openxmlformats.org/drawingml/2006/main">
            <a:off x="6838950" y="285750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B88424"/>
                </a:solidFill>
                <a:latin typeface="Aptos"/>
                <a:ea typeface="Aptos"/>
                <a:cs typeface="Aptos"/>
              </a:defRPr>
            </a:pPr>
            <a:r>
              <a:rPr sz="975" b="1" i="0">
                <a:solidFill>
                  <a:srgbClr val="B88424"/>
                </a:solidFill>
                <a:latin typeface="Aptos"/>
                <a:ea typeface="Aptos"/>
                <a:cs typeface="Aptos"/>
              </a:rPr>
              <a:t>CAR OWNER</a:t>
            </a:r>
          </a:p>
        </p:txBody>
      </p:sp>
      <p:sp>
        <p:nvSpPr>
          <p:cNvPr id="12" name="">
            <a:extLst xmlns:a="http://schemas.openxmlformats.org/drawingml/2006/main">
              <a:ext uri="{FF2B5EF4-FFF2-40B4-BE49-F238E27FC236}">
                <a16:creationId xmlns:a16="http://schemas.microsoft.com/office/drawing/2014/main" id="{1430E154-BC71-47A1-8DDC-564DBD6FCFED}"/>
              </a:ext>
            </a:extLst>
          </p:cNvPr>
          <p:cNvSpPr>
            <a:spLocks xmlns:a="http://schemas.openxmlformats.org/drawingml/2006/main" noGrp="1"/>
          </p:cNvSpPr>
          <p:nvPr/>
        </p:nvSpPr>
        <p:spPr>
          <a:xfrm xmlns:a="http://schemas.openxmlformats.org/drawingml/2006/main">
            <a:off x="6858000" y="3333750"/>
            <a:ext cx="3905250" cy="1657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Parking location</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Garage</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Trip timing</a:t>
            </a:r>
          </a:p>
          <a:p xmlns:a="http://schemas.openxmlformats.org/drawingml/2006/main">
            <a:pPr algn="ctr">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Whether to make the trip</a:t>
            </a:r>
          </a:p>
        </p:txBody>
      </p:sp>
      <p:sp>
        <p:nvSpPr>
          <p:cNvPr id="13" name="">
            <a:extLst xmlns:a="http://schemas.openxmlformats.org/drawingml/2006/main">
              <a:ext uri="{FF2B5EF4-FFF2-40B4-BE49-F238E27FC236}">
                <a16:creationId xmlns:a16="http://schemas.microsoft.com/office/drawing/2014/main" id="{397B4243-4AFA-4383-86CB-B3AB6FBB8EE6}"/>
              </a:ext>
            </a:extLst>
          </p:cNvPr>
          <p:cNvSpPr>
            <a:spLocks xmlns:a="http://schemas.openxmlformats.org/drawingml/2006/main" noGrp="1"/>
          </p:cNvSpPr>
          <p:nvPr/>
        </p:nvSpPr>
        <p:spPr>
          <a:xfrm xmlns:a="http://schemas.openxmlformats.org/drawingml/2006/main">
            <a:off x="1143000" y="5410200"/>
            <a:ext cx="9906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B88424"/>
                </a:solidFill>
                <a:latin typeface="Aptos"/>
                <a:ea typeface="Aptos"/>
                <a:cs typeface="Aptos"/>
              </a:defRPr>
            </a:pPr>
            <a:r>
              <a:rPr sz="2100" b="1" i="0">
                <a:solidFill>
                  <a:srgbClr val="B88424"/>
                </a:solidFill>
                <a:latin typeface="Aptos"/>
                <a:ea typeface="Aptos"/>
                <a:cs typeface="Aptos"/>
              </a:rPr>
              <a:t>Which choices should the legal rule change before the next accident?</a:t>
            </a:r>
          </a:p>
        </p:txBody>
      </p:sp>
    </p:spTree>
    <p:extLst>
      <p:ext uri="{BB962C8B-B14F-4D97-AF65-F5344CB8AC3E}">
        <p14:creationId xmlns:p14="http://schemas.microsoft.com/office/powerpoint/2010/main" val="807244223"/>
      </p:ext>
    </p:extLst>
  </p:cSld>
</p:sld>
</file>

<file path=ppt/slides/slide2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9AB13BEC-BAE5-4DB8-A9DE-67ABFF3C645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BC20E23-927B-492B-95FB-A501F692ACC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C02A1423-2702-4DB3-9227-83C044361E6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Precaution per trip is not the same as activity level</a:t>
            </a:r>
          </a:p>
        </p:txBody>
      </p:sp>
      <p:sp>
        <p:nvSpPr>
          <p:cNvPr id="4" name="">
            <a:extLst xmlns:a="http://schemas.openxmlformats.org/drawingml/2006/main">
              <a:ext uri="{FF2B5EF4-FFF2-40B4-BE49-F238E27FC236}">
                <a16:creationId xmlns:a16="http://schemas.microsoft.com/office/drawing/2014/main" id="{F21DAD2C-30E9-45F4-9063-B5F08BFDE5B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C11D230-1A6C-4AAA-A1B8-A80880EAD47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C923FCB8-AE92-429B-8502-B5110F0BC280}"/>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8951DB40-A4B7-46DD-A174-93E57D65472D}"/>
              </a:ext>
            </a:extLst>
          </p:cNvPr>
          <p:cNvSpPr>
            <a:spLocks xmlns:a="http://schemas.openxmlformats.org/drawingml/2006/main" noGrp="1"/>
          </p:cNvSpPr>
          <p:nvPr/>
        </p:nvSpPr>
        <p:spPr>
          <a:xfrm xmlns:a="http://schemas.openxmlformats.org/drawingml/2006/main">
            <a:off x="1295400" y="175260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24594E"/>
                </a:solidFill>
                <a:latin typeface="Aptos"/>
                <a:ea typeface="Aptos"/>
                <a:cs typeface="Aptos"/>
              </a:defRPr>
            </a:pPr>
            <a:r>
              <a:rPr sz="975" b="1" i="0">
                <a:solidFill>
                  <a:srgbClr val="24594E"/>
                </a:solidFill>
                <a:latin typeface="Aptos"/>
                <a:ea typeface="Aptos"/>
                <a:cs typeface="Aptos"/>
              </a:rPr>
              <a:t>PRECAUTION</a:t>
            </a:r>
          </a:p>
        </p:txBody>
      </p:sp>
      <p:sp>
        <p:nvSpPr>
          <p:cNvPr id="8" name="">
            <a:extLst xmlns:a="http://schemas.openxmlformats.org/drawingml/2006/main">
              <a:ext uri="{FF2B5EF4-FFF2-40B4-BE49-F238E27FC236}">
                <a16:creationId xmlns:a16="http://schemas.microsoft.com/office/drawing/2014/main" id="{D552982D-9463-40A8-94C4-348E6A69EE4E}"/>
              </a:ext>
            </a:extLst>
          </p:cNvPr>
          <p:cNvSpPr>
            <a:spLocks xmlns:a="http://schemas.openxmlformats.org/drawingml/2006/main" noGrp="1"/>
          </p:cNvSpPr>
          <p:nvPr/>
        </p:nvSpPr>
        <p:spPr>
          <a:xfrm xmlns:a="http://schemas.openxmlformats.org/drawingml/2006/main">
            <a:off x="1066800" y="2286000"/>
            <a:ext cx="4343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614"/>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How carefully is each trip made?</a:t>
            </a:r>
          </a:p>
        </p:txBody>
      </p:sp>
      <p:sp>
        <p:nvSpPr>
          <p:cNvPr id="9" name="">
            <a:extLst xmlns:a="http://schemas.openxmlformats.org/drawingml/2006/main">
              <a:ext uri="{FF2B5EF4-FFF2-40B4-BE49-F238E27FC236}">
                <a16:creationId xmlns:a16="http://schemas.microsoft.com/office/drawing/2014/main" id="{96000C85-8D0A-440B-A39E-C844163003C3}"/>
              </a:ext>
            </a:extLst>
          </p:cNvPr>
          <p:cNvSpPr>
            <a:spLocks xmlns:a="http://schemas.openxmlformats.org/drawingml/2006/main" noGrp="1"/>
          </p:cNvSpPr>
          <p:nvPr/>
        </p:nvSpPr>
        <p:spPr>
          <a:xfrm xmlns:a="http://schemas.openxmlformats.org/drawingml/2006/main">
            <a:off x="1238250" y="3352800"/>
            <a:ext cx="40005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Speed</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Seat belt</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Vehicle maintenance</a:t>
            </a:r>
          </a:p>
        </p:txBody>
      </p:sp>
      <p:sp>
        <p:nvSpPr>
          <p:cNvPr id="10" name="">
            <a:extLst xmlns:a="http://schemas.openxmlformats.org/drawingml/2006/main">
              <a:ext uri="{FF2B5EF4-FFF2-40B4-BE49-F238E27FC236}">
                <a16:creationId xmlns:a16="http://schemas.microsoft.com/office/drawing/2014/main" id="{3779E370-DEAC-4DA4-92EE-B67D0709114E}"/>
              </a:ext>
            </a:extLst>
          </p:cNvPr>
          <p:cNvSpPr>
            <a:spLocks xmlns:a="http://schemas.openxmlformats.org/drawingml/2006/main" noGrp="1"/>
          </p:cNvSpPr>
          <p:nvPr/>
        </p:nvSpPr>
        <p:spPr>
          <a:xfrm xmlns:a="http://schemas.openxmlformats.org/drawingml/2006/main">
            <a:off x="6096000" y="1676400"/>
            <a:ext cx="9525" cy="33337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F8A80EAE-354C-4E6E-86D1-23730DD98525}"/>
              </a:ext>
            </a:extLst>
          </p:cNvPr>
          <p:cNvSpPr>
            <a:spLocks xmlns:a="http://schemas.openxmlformats.org/drawingml/2006/main" noGrp="1"/>
          </p:cNvSpPr>
          <p:nvPr/>
        </p:nvSpPr>
        <p:spPr>
          <a:xfrm xmlns:a="http://schemas.openxmlformats.org/drawingml/2006/main">
            <a:off x="6896100" y="175260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975" b="1" i="0">
                <a:solidFill>
                  <a:srgbClr val="9A462F"/>
                </a:solidFill>
                <a:latin typeface="Aptos"/>
                <a:ea typeface="Aptos"/>
                <a:cs typeface="Aptos"/>
              </a:defRPr>
            </a:pPr>
            <a:r>
              <a:rPr sz="975" b="1" i="0">
                <a:solidFill>
                  <a:srgbClr val="9A462F"/>
                </a:solidFill>
                <a:latin typeface="Aptos"/>
                <a:ea typeface="Aptos"/>
                <a:cs typeface="Aptos"/>
              </a:rPr>
              <a:t>ACTIVITY</a:t>
            </a:r>
          </a:p>
        </p:txBody>
      </p:sp>
      <p:sp>
        <p:nvSpPr>
          <p:cNvPr id="12" name="">
            <a:extLst xmlns:a="http://schemas.openxmlformats.org/drawingml/2006/main">
              <a:ext uri="{FF2B5EF4-FFF2-40B4-BE49-F238E27FC236}">
                <a16:creationId xmlns:a16="http://schemas.microsoft.com/office/drawing/2014/main" id="{F95AA5DA-F0CC-43E9-9A5C-AC060C95F422}"/>
              </a:ext>
            </a:extLst>
          </p:cNvPr>
          <p:cNvSpPr>
            <a:spLocks xmlns:a="http://schemas.openxmlformats.org/drawingml/2006/main" noGrp="1"/>
          </p:cNvSpPr>
          <p:nvPr/>
        </p:nvSpPr>
        <p:spPr>
          <a:xfrm xmlns:a="http://schemas.openxmlformats.org/drawingml/2006/main">
            <a:off x="6743700" y="2286000"/>
            <a:ext cx="4343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6485"/>
          </a:bodyPr>
          <a:lstStyle xmlns:a="http://schemas.openxmlformats.org/drawingml/2006/main"/>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How much risky conduct occurs?</a:t>
            </a:r>
          </a:p>
        </p:txBody>
      </p:sp>
      <p:sp>
        <p:nvSpPr>
          <p:cNvPr id="13" name="">
            <a:extLst xmlns:a="http://schemas.openxmlformats.org/drawingml/2006/main">
              <a:ext uri="{FF2B5EF4-FFF2-40B4-BE49-F238E27FC236}">
                <a16:creationId xmlns:a16="http://schemas.microsoft.com/office/drawing/2014/main" id="{E50403FC-098C-46C4-AB38-DEEF64EB35D6}"/>
              </a:ext>
            </a:extLst>
          </p:cNvPr>
          <p:cNvSpPr>
            <a:spLocks xmlns:a="http://schemas.openxmlformats.org/drawingml/2006/main" noGrp="1"/>
          </p:cNvSpPr>
          <p:nvPr/>
        </p:nvSpPr>
        <p:spPr>
          <a:xfrm xmlns:a="http://schemas.openxmlformats.org/drawingml/2006/main">
            <a:off x="6915150" y="3352800"/>
            <a:ext cx="40005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Miles</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Routes</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Schedule pressure</a:t>
            </a:r>
          </a:p>
        </p:txBody>
      </p:sp>
      <p:sp>
        <p:nvSpPr>
          <p:cNvPr id="14" name="">
            <a:extLst xmlns:a="http://schemas.openxmlformats.org/drawingml/2006/main">
              <a:ext uri="{FF2B5EF4-FFF2-40B4-BE49-F238E27FC236}">
                <a16:creationId xmlns:a16="http://schemas.microsoft.com/office/drawing/2014/main" id="{405E3222-4857-47F9-B345-871AFB13C531}"/>
              </a:ext>
            </a:extLst>
          </p:cNvPr>
          <p:cNvSpPr>
            <a:spLocks xmlns:a="http://schemas.openxmlformats.org/drawingml/2006/main" noGrp="1"/>
          </p:cNvSpPr>
          <p:nvPr/>
        </p:nvSpPr>
        <p:spPr>
          <a:xfrm xmlns:a="http://schemas.openxmlformats.org/drawingml/2006/main">
            <a:off x="1352550" y="5391150"/>
            <a:ext cx="94869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Aptos"/>
                <a:ea typeface="Aptos"/>
                <a:cs typeface="Aptos"/>
              </a:defRPr>
            </a:pPr>
            <a:r>
              <a:rPr sz="1950" b="1" i="0">
                <a:solidFill>
                  <a:srgbClr val="173F38"/>
                </a:solidFill>
                <a:latin typeface="Aptos"/>
                <a:ea typeface="Aptos"/>
                <a:cs typeface="Aptos"/>
              </a:rPr>
              <a:t>A firm can meet due care on every trip and still make too many low-value trips.</a:t>
            </a:r>
          </a:p>
        </p:txBody>
      </p:sp>
    </p:spTree>
    <p:extLst>
      <p:ext uri="{BB962C8B-B14F-4D97-AF65-F5344CB8AC3E}">
        <p14:creationId xmlns:p14="http://schemas.microsoft.com/office/powerpoint/2010/main" val="1336417850"/>
      </p:ext>
    </p:extLst>
  </p:cSld>
</p:sld>
</file>

<file path=ppt/slides/slide2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9" name="">
            <a:extLst xmlns:a="http://schemas.openxmlformats.org/drawingml/2006/main">
              <a:ext uri="{FF2B5EF4-FFF2-40B4-BE49-F238E27FC236}">
                <a16:creationId xmlns:a16="http://schemas.microsoft.com/office/drawing/2014/main" id="{F0E885ED-0F43-4117-9B50-1D7EC30AF9F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EF75C6F-8EDB-4B9B-84B7-0B00736BB88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CA38E8E1-C2DD-4D4C-A224-70B2780E6A9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Due care can coexist with excessive activity</a:t>
            </a:r>
          </a:p>
        </p:txBody>
      </p:sp>
      <p:sp>
        <p:nvSpPr>
          <p:cNvPr id="4" name="">
            <a:extLst xmlns:a="http://schemas.openxmlformats.org/drawingml/2006/main">
              <a:ext uri="{FF2B5EF4-FFF2-40B4-BE49-F238E27FC236}">
                <a16:creationId xmlns:a16="http://schemas.microsoft.com/office/drawing/2014/main" id="{81CBAF78-7C48-4828-AD67-6C4D448EA2F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109AB99-3F87-4C95-8FA8-60D6D42CCE3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060FDAB-5557-460D-9F16-F01F09CE810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21</a:t>
            </a:r>
          </a:p>
        </p:txBody>
      </p:sp>
      <p:sp>
        <p:nvSpPr>
          <p:cNvPr id="7" name="">
            <a:extLst xmlns:a="http://schemas.openxmlformats.org/drawingml/2006/main">
              <a:ext uri="{FF2B5EF4-FFF2-40B4-BE49-F238E27FC236}">
                <a16:creationId xmlns:a16="http://schemas.microsoft.com/office/drawing/2014/main" id="{DB02A0D4-A862-4A9C-9AA4-ED8BC6322FF3}"/>
              </a:ext>
            </a:extLst>
          </p:cNvPr>
          <p:cNvSpPr>
            <a:spLocks xmlns:a="http://schemas.openxmlformats.org/drawingml/2006/main" noGrp="1"/>
          </p:cNvSpPr>
          <p:nvPr/>
        </p:nvSpPr>
        <p:spPr>
          <a:xfrm xmlns:a="http://schemas.openxmlformats.org/drawingml/2006/main">
            <a:off x="1123950" y="1428750"/>
            <a:ext cx="9944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17242D"/>
                </a:solidFill>
                <a:latin typeface="Aptos"/>
                <a:ea typeface="Aptos"/>
                <a:cs typeface="Aptos"/>
              </a:defRPr>
            </a:pPr>
            <a:r>
              <a:rPr sz="1875" b="1" i="0">
                <a:solidFill>
                  <a:srgbClr val="17242D"/>
                </a:solidFill>
                <a:latin typeface="Aptos"/>
                <a:ea typeface="Aptos"/>
                <a:cs typeface="Aptos"/>
              </a:rPr>
              <a:t>2,000 optional miles produce $4,000 before accident and precaution costs</a:t>
            </a:r>
          </a:p>
        </p:txBody>
      </p:sp>
      <p:sp>
        <p:nvSpPr>
          <p:cNvPr id="8" name="">
            <a:extLst xmlns:a="http://schemas.openxmlformats.org/drawingml/2006/main">
              <a:ext uri="{FF2B5EF4-FFF2-40B4-BE49-F238E27FC236}">
                <a16:creationId xmlns:a16="http://schemas.microsoft.com/office/drawing/2014/main" id="{5AB26FC7-047F-435B-8D60-D29C73F44CDA}"/>
              </a:ext>
            </a:extLst>
          </p:cNvPr>
          <p:cNvSpPr>
            <a:spLocks xmlns:a="http://schemas.openxmlformats.org/drawingml/2006/main" noGrp="1"/>
          </p:cNvSpPr>
          <p:nvPr/>
        </p:nvSpPr>
        <p:spPr>
          <a:xfrm xmlns:a="http://schemas.openxmlformats.org/drawingml/2006/main">
            <a:off x="781050" y="2152650"/>
            <a:ext cx="304800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F1D13694-E779-47A1-9DFF-11EC03F47BA2}"/>
              </a:ext>
            </a:extLst>
          </p:cNvPr>
          <p:cNvSpPr>
            <a:spLocks xmlns:a="http://schemas.openxmlformats.org/drawingml/2006/main" noGrp="1"/>
          </p:cNvSpPr>
          <p:nvPr/>
        </p:nvSpPr>
        <p:spPr>
          <a:xfrm xmlns:a="http://schemas.openxmlformats.org/drawingml/2006/main">
            <a:off x="857250" y="2219325"/>
            <a:ext cx="2895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Rule</a:t>
            </a:r>
          </a:p>
        </p:txBody>
      </p:sp>
      <p:sp>
        <p:nvSpPr>
          <p:cNvPr id="10" name="">
            <a:extLst xmlns:a="http://schemas.openxmlformats.org/drawingml/2006/main">
              <a:ext uri="{FF2B5EF4-FFF2-40B4-BE49-F238E27FC236}">
                <a16:creationId xmlns:a16="http://schemas.microsoft.com/office/drawing/2014/main" id="{24B906A8-5A88-4E74-A0B3-68947CC33305}"/>
              </a:ext>
            </a:extLst>
          </p:cNvPr>
          <p:cNvSpPr>
            <a:spLocks xmlns:a="http://schemas.openxmlformats.org/drawingml/2006/main" noGrp="1"/>
          </p:cNvSpPr>
          <p:nvPr/>
        </p:nvSpPr>
        <p:spPr>
          <a:xfrm xmlns:a="http://schemas.openxmlformats.org/drawingml/2006/main">
            <a:off x="3829050" y="2152650"/>
            <a:ext cx="2000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1" name="">
            <a:extLst xmlns:a="http://schemas.openxmlformats.org/drawingml/2006/main">
              <a:ext uri="{FF2B5EF4-FFF2-40B4-BE49-F238E27FC236}">
                <a16:creationId xmlns:a16="http://schemas.microsoft.com/office/drawing/2014/main" id="{1FCA4E23-D7E2-455E-891E-B574C4798A88}"/>
              </a:ext>
            </a:extLst>
          </p:cNvPr>
          <p:cNvSpPr>
            <a:spLocks xmlns:a="http://schemas.openxmlformats.org/drawingml/2006/main" noGrp="1"/>
          </p:cNvSpPr>
          <p:nvPr/>
        </p:nvSpPr>
        <p:spPr>
          <a:xfrm xmlns:a="http://schemas.openxmlformats.org/drawingml/2006/main">
            <a:off x="3905250" y="2219325"/>
            <a:ext cx="1847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Care?</a:t>
            </a:r>
          </a:p>
        </p:txBody>
      </p:sp>
      <p:sp>
        <p:nvSpPr>
          <p:cNvPr id="12" name="">
            <a:extLst xmlns:a="http://schemas.openxmlformats.org/drawingml/2006/main">
              <a:ext uri="{FF2B5EF4-FFF2-40B4-BE49-F238E27FC236}">
                <a16:creationId xmlns:a16="http://schemas.microsoft.com/office/drawing/2014/main" id="{99527A40-64D9-4657-87F6-98064E69CAE7}"/>
              </a:ext>
            </a:extLst>
          </p:cNvPr>
          <p:cNvSpPr>
            <a:spLocks xmlns:a="http://schemas.openxmlformats.org/drawingml/2006/main" noGrp="1"/>
          </p:cNvSpPr>
          <p:nvPr/>
        </p:nvSpPr>
        <p:spPr>
          <a:xfrm xmlns:a="http://schemas.openxmlformats.org/drawingml/2006/main">
            <a:off x="5829300" y="2152650"/>
            <a:ext cx="2000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C4880133-2688-43AF-87A9-F914B1634965}"/>
              </a:ext>
            </a:extLst>
          </p:cNvPr>
          <p:cNvSpPr>
            <a:spLocks xmlns:a="http://schemas.openxmlformats.org/drawingml/2006/main" noGrp="1"/>
          </p:cNvSpPr>
          <p:nvPr/>
        </p:nvSpPr>
        <p:spPr>
          <a:xfrm xmlns:a="http://schemas.openxmlformats.org/drawingml/2006/main">
            <a:off x="5905500" y="2219325"/>
            <a:ext cx="1847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Miles</a:t>
            </a:r>
          </a:p>
        </p:txBody>
      </p:sp>
      <p:sp>
        <p:nvSpPr>
          <p:cNvPr id="14" name="">
            <a:extLst xmlns:a="http://schemas.openxmlformats.org/drawingml/2006/main">
              <a:ext uri="{FF2B5EF4-FFF2-40B4-BE49-F238E27FC236}">
                <a16:creationId xmlns:a16="http://schemas.microsoft.com/office/drawing/2014/main" id="{484D175C-DCAE-43FA-996C-7CA838F7FD2B}"/>
              </a:ext>
            </a:extLst>
          </p:cNvPr>
          <p:cNvSpPr>
            <a:spLocks xmlns:a="http://schemas.openxmlformats.org/drawingml/2006/main" noGrp="1"/>
          </p:cNvSpPr>
          <p:nvPr/>
        </p:nvSpPr>
        <p:spPr>
          <a:xfrm xmlns:a="http://schemas.openxmlformats.org/drawingml/2006/main">
            <a:off x="7829550" y="2152650"/>
            <a:ext cx="2000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C64DC53B-2BC8-49E7-AF86-BE9B57342A47}"/>
              </a:ext>
            </a:extLst>
          </p:cNvPr>
          <p:cNvSpPr>
            <a:spLocks xmlns:a="http://schemas.openxmlformats.org/drawingml/2006/main" noGrp="1"/>
          </p:cNvSpPr>
          <p:nvPr/>
        </p:nvSpPr>
        <p:spPr>
          <a:xfrm xmlns:a="http://schemas.openxmlformats.org/drawingml/2006/main">
            <a:off x="7905750" y="2219325"/>
            <a:ext cx="1847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Firm payoff</a:t>
            </a:r>
          </a:p>
        </p:txBody>
      </p:sp>
      <p:sp>
        <p:nvSpPr>
          <p:cNvPr id="16" name="">
            <a:extLst xmlns:a="http://schemas.openxmlformats.org/drawingml/2006/main">
              <a:ext uri="{FF2B5EF4-FFF2-40B4-BE49-F238E27FC236}">
                <a16:creationId xmlns:a16="http://schemas.microsoft.com/office/drawing/2014/main" id="{EC2A96C0-1C83-4D25-AF04-AD367D6C4ACA}"/>
              </a:ext>
            </a:extLst>
          </p:cNvPr>
          <p:cNvSpPr>
            <a:spLocks xmlns:a="http://schemas.openxmlformats.org/drawingml/2006/main" noGrp="1"/>
          </p:cNvSpPr>
          <p:nvPr/>
        </p:nvSpPr>
        <p:spPr>
          <a:xfrm xmlns:a="http://schemas.openxmlformats.org/drawingml/2006/main">
            <a:off x="9829800" y="2152650"/>
            <a:ext cx="20002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8647ECD8-B990-41E0-AFBF-6F324CE91CD2}"/>
              </a:ext>
            </a:extLst>
          </p:cNvPr>
          <p:cNvSpPr>
            <a:spLocks xmlns:a="http://schemas.openxmlformats.org/drawingml/2006/main" noGrp="1"/>
          </p:cNvSpPr>
          <p:nvPr/>
        </p:nvSpPr>
        <p:spPr>
          <a:xfrm xmlns:a="http://schemas.openxmlformats.org/drawingml/2006/main">
            <a:off x="9906000" y="2219325"/>
            <a:ext cx="1847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Social payoff</a:t>
            </a:r>
          </a:p>
        </p:txBody>
      </p:sp>
      <p:sp>
        <p:nvSpPr>
          <p:cNvPr id="18" name="">
            <a:extLst xmlns:a="http://schemas.openxmlformats.org/drawingml/2006/main">
              <a:ext uri="{FF2B5EF4-FFF2-40B4-BE49-F238E27FC236}">
                <a16:creationId xmlns:a16="http://schemas.microsoft.com/office/drawing/2014/main" id="{467BC403-267F-498D-B7EC-844078F41C28}"/>
              </a:ext>
            </a:extLst>
          </p:cNvPr>
          <p:cNvSpPr>
            <a:spLocks xmlns:a="http://schemas.openxmlformats.org/drawingml/2006/main" noGrp="1"/>
          </p:cNvSpPr>
          <p:nvPr/>
        </p:nvSpPr>
        <p:spPr>
          <a:xfrm xmlns:a="http://schemas.openxmlformats.org/drawingml/2006/main">
            <a:off x="781050" y="2705100"/>
            <a:ext cx="30480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9" name="">
            <a:extLst xmlns:a="http://schemas.openxmlformats.org/drawingml/2006/main">
              <a:ext uri="{FF2B5EF4-FFF2-40B4-BE49-F238E27FC236}">
                <a16:creationId xmlns:a16="http://schemas.microsoft.com/office/drawing/2014/main" id="{CE122BC1-2926-4021-9C73-7D382358EB20}"/>
              </a:ext>
            </a:extLst>
          </p:cNvPr>
          <p:cNvSpPr>
            <a:spLocks xmlns:a="http://schemas.openxmlformats.org/drawingml/2006/main" noGrp="1"/>
          </p:cNvSpPr>
          <p:nvPr/>
        </p:nvSpPr>
        <p:spPr>
          <a:xfrm xmlns:a="http://schemas.openxmlformats.org/drawingml/2006/main">
            <a:off x="857250" y="2771775"/>
            <a:ext cx="28956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No liability</a:t>
            </a:r>
          </a:p>
        </p:txBody>
      </p:sp>
      <p:sp>
        <p:nvSpPr>
          <p:cNvPr id="20" name="">
            <a:extLst xmlns:a="http://schemas.openxmlformats.org/drawingml/2006/main">
              <a:ext uri="{FF2B5EF4-FFF2-40B4-BE49-F238E27FC236}">
                <a16:creationId xmlns:a16="http://schemas.microsoft.com/office/drawing/2014/main" id="{D060A704-B827-4ABB-8869-A69A242ACB13}"/>
              </a:ext>
            </a:extLst>
          </p:cNvPr>
          <p:cNvSpPr>
            <a:spLocks xmlns:a="http://schemas.openxmlformats.org/drawingml/2006/main" noGrp="1"/>
          </p:cNvSpPr>
          <p:nvPr/>
        </p:nvSpPr>
        <p:spPr>
          <a:xfrm xmlns:a="http://schemas.openxmlformats.org/drawingml/2006/main">
            <a:off x="3829050" y="2705100"/>
            <a:ext cx="2000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1" name="">
            <a:extLst xmlns:a="http://schemas.openxmlformats.org/drawingml/2006/main">
              <a:ext uri="{FF2B5EF4-FFF2-40B4-BE49-F238E27FC236}">
                <a16:creationId xmlns:a16="http://schemas.microsoft.com/office/drawing/2014/main" id="{DA23109E-1F42-456D-955A-08A55A3A6F81}"/>
              </a:ext>
            </a:extLst>
          </p:cNvPr>
          <p:cNvSpPr>
            <a:spLocks xmlns:a="http://schemas.openxmlformats.org/drawingml/2006/main" noGrp="1"/>
          </p:cNvSpPr>
          <p:nvPr/>
        </p:nvSpPr>
        <p:spPr>
          <a:xfrm xmlns:a="http://schemas.openxmlformats.org/drawingml/2006/main">
            <a:off x="3905250" y="27717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No</a:t>
            </a:r>
          </a:p>
        </p:txBody>
      </p:sp>
      <p:sp>
        <p:nvSpPr>
          <p:cNvPr id="22" name="">
            <a:extLst xmlns:a="http://schemas.openxmlformats.org/drawingml/2006/main">
              <a:ext uri="{FF2B5EF4-FFF2-40B4-BE49-F238E27FC236}">
                <a16:creationId xmlns:a16="http://schemas.microsoft.com/office/drawing/2014/main" id="{04FC355D-651B-4AED-858C-9571F673DFCE}"/>
              </a:ext>
            </a:extLst>
          </p:cNvPr>
          <p:cNvSpPr>
            <a:spLocks xmlns:a="http://schemas.openxmlformats.org/drawingml/2006/main" noGrp="1"/>
          </p:cNvSpPr>
          <p:nvPr/>
        </p:nvSpPr>
        <p:spPr>
          <a:xfrm xmlns:a="http://schemas.openxmlformats.org/drawingml/2006/main">
            <a:off x="5829300" y="2705100"/>
            <a:ext cx="2000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3" name="">
            <a:extLst xmlns:a="http://schemas.openxmlformats.org/drawingml/2006/main">
              <a:ext uri="{FF2B5EF4-FFF2-40B4-BE49-F238E27FC236}">
                <a16:creationId xmlns:a16="http://schemas.microsoft.com/office/drawing/2014/main" id="{3416F3B9-DC2D-43AB-8A23-B73ACB5D6E7C}"/>
              </a:ext>
            </a:extLst>
          </p:cNvPr>
          <p:cNvSpPr>
            <a:spLocks xmlns:a="http://schemas.openxmlformats.org/drawingml/2006/main" noGrp="1"/>
          </p:cNvSpPr>
          <p:nvPr/>
        </p:nvSpPr>
        <p:spPr>
          <a:xfrm xmlns:a="http://schemas.openxmlformats.org/drawingml/2006/main">
            <a:off x="5905500" y="27717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2,000</a:t>
            </a:r>
          </a:p>
        </p:txBody>
      </p:sp>
      <p:sp>
        <p:nvSpPr>
          <p:cNvPr id="24" name="">
            <a:extLst xmlns:a="http://schemas.openxmlformats.org/drawingml/2006/main">
              <a:ext uri="{FF2B5EF4-FFF2-40B4-BE49-F238E27FC236}">
                <a16:creationId xmlns:a16="http://schemas.microsoft.com/office/drawing/2014/main" id="{D8697C18-57B4-4031-8ED5-A153F11E9191}"/>
              </a:ext>
            </a:extLst>
          </p:cNvPr>
          <p:cNvSpPr>
            <a:spLocks xmlns:a="http://schemas.openxmlformats.org/drawingml/2006/main" noGrp="1"/>
          </p:cNvSpPr>
          <p:nvPr/>
        </p:nvSpPr>
        <p:spPr>
          <a:xfrm xmlns:a="http://schemas.openxmlformats.org/drawingml/2006/main">
            <a:off x="7829550" y="2705100"/>
            <a:ext cx="2000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5" name="">
            <a:extLst xmlns:a="http://schemas.openxmlformats.org/drawingml/2006/main">
              <a:ext uri="{FF2B5EF4-FFF2-40B4-BE49-F238E27FC236}">
                <a16:creationId xmlns:a16="http://schemas.microsoft.com/office/drawing/2014/main" id="{F301DF46-6F1F-4234-A7E2-F086BDC3A529}"/>
              </a:ext>
            </a:extLst>
          </p:cNvPr>
          <p:cNvSpPr>
            <a:spLocks xmlns:a="http://schemas.openxmlformats.org/drawingml/2006/main" noGrp="1"/>
          </p:cNvSpPr>
          <p:nvPr/>
        </p:nvSpPr>
        <p:spPr>
          <a:xfrm xmlns:a="http://schemas.openxmlformats.org/drawingml/2006/main">
            <a:off x="7905750" y="27717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$4,000</a:t>
            </a:r>
          </a:p>
        </p:txBody>
      </p:sp>
      <p:sp>
        <p:nvSpPr>
          <p:cNvPr id="26" name="">
            <a:extLst xmlns:a="http://schemas.openxmlformats.org/drawingml/2006/main">
              <a:ext uri="{FF2B5EF4-FFF2-40B4-BE49-F238E27FC236}">
                <a16:creationId xmlns:a16="http://schemas.microsoft.com/office/drawing/2014/main" id="{E936673D-EE0C-4DCA-B9C7-F784BE032F09}"/>
              </a:ext>
            </a:extLst>
          </p:cNvPr>
          <p:cNvSpPr>
            <a:spLocks xmlns:a="http://schemas.openxmlformats.org/drawingml/2006/main" noGrp="1"/>
          </p:cNvSpPr>
          <p:nvPr/>
        </p:nvSpPr>
        <p:spPr>
          <a:xfrm xmlns:a="http://schemas.openxmlformats.org/drawingml/2006/main">
            <a:off x="9829800" y="2705100"/>
            <a:ext cx="2000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7" name="">
            <a:extLst xmlns:a="http://schemas.openxmlformats.org/drawingml/2006/main">
              <a:ext uri="{FF2B5EF4-FFF2-40B4-BE49-F238E27FC236}">
                <a16:creationId xmlns:a16="http://schemas.microsoft.com/office/drawing/2014/main" id="{311CDFE7-603E-4667-A91D-FB8553D24C52}"/>
              </a:ext>
            </a:extLst>
          </p:cNvPr>
          <p:cNvSpPr>
            <a:spLocks xmlns:a="http://schemas.openxmlformats.org/drawingml/2006/main" noGrp="1"/>
          </p:cNvSpPr>
          <p:nvPr/>
        </p:nvSpPr>
        <p:spPr>
          <a:xfrm xmlns:a="http://schemas.openxmlformats.org/drawingml/2006/main">
            <a:off x="9906000" y="27717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−$8,000</a:t>
            </a:r>
          </a:p>
        </p:txBody>
      </p:sp>
      <p:sp>
        <p:nvSpPr>
          <p:cNvPr id="28" name="">
            <a:extLst xmlns:a="http://schemas.openxmlformats.org/drawingml/2006/main">
              <a:ext uri="{FF2B5EF4-FFF2-40B4-BE49-F238E27FC236}">
                <a16:creationId xmlns:a16="http://schemas.microsoft.com/office/drawing/2014/main" id="{79FFE7E6-8852-4FAE-AB7B-4AFF23F21E61}"/>
              </a:ext>
            </a:extLst>
          </p:cNvPr>
          <p:cNvSpPr>
            <a:spLocks xmlns:a="http://schemas.openxmlformats.org/drawingml/2006/main" noGrp="1"/>
          </p:cNvSpPr>
          <p:nvPr/>
        </p:nvSpPr>
        <p:spPr>
          <a:xfrm xmlns:a="http://schemas.openxmlformats.org/drawingml/2006/main">
            <a:off x="781050" y="3543300"/>
            <a:ext cx="3048000" cy="8382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9" name="">
            <a:extLst xmlns:a="http://schemas.openxmlformats.org/drawingml/2006/main">
              <a:ext uri="{FF2B5EF4-FFF2-40B4-BE49-F238E27FC236}">
                <a16:creationId xmlns:a16="http://schemas.microsoft.com/office/drawing/2014/main" id="{6834181C-5391-4AC7-880F-DE99A9D2FF33}"/>
              </a:ext>
            </a:extLst>
          </p:cNvPr>
          <p:cNvSpPr>
            <a:spLocks xmlns:a="http://schemas.openxmlformats.org/drawingml/2006/main" noGrp="1"/>
          </p:cNvSpPr>
          <p:nvPr/>
        </p:nvSpPr>
        <p:spPr>
          <a:xfrm xmlns:a="http://schemas.openxmlformats.org/drawingml/2006/main">
            <a:off x="857250" y="3609975"/>
            <a:ext cx="28956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Negligence</a:t>
            </a:r>
          </a:p>
        </p:txBody>
      </p:sp>
      <p:sp>
        <p:nvSpPr>
          <p:cNvPr id="30" name="">
            <a:extLst xmlns:a="http://schemas.openxmlformats.org/drawingml/2006/main">
              <a:ext uri="{FF2B5EF4-FFF2-40B4-BE49-F238E27FC236}">
                <a16:creationId xmlns:a16="http://schemas.microsoft.com/office/drawing/2014/main" id="{E53C800F-8ABE-455D-BDD7-4A894CD9193D}"/>
              </a:ext>
            </a:extLst>
          </p:cNvPr>
          <p:cNvSpPr>
            <a:spLocks xmlns:a="http://schemas.openxmlformats.org/drawingml/2006/main" noGrp="1"/>
          </p:cNvSpPr>
          <p:nvPr/>
        </p:nvSpPr>
        <p:spPr>
          <a:xfrm xmlns:a="http://schemas.openxmlformats.org/drawingml/2006/main">
            <a:off x="3829050" y="3543300"/>
            <a:ext cx="2000250" cy="8382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1" name="">
            <a:extLst xmlns:a="http://schemas.openxmlformats.org/drawingml/2006/main">
              <a:ext uri="{FF2B5EF4-FFF2-40B4-BE49-F238E27FC236}">
                <a16:creationId xmlns:a16="http://schemas.microsoft.com/office/drawing/2014/main" id="{6F4CA66C-6CA7-4E87-B999-32C3CE34351B}"/>
              </a:ext>
            </a:extLst>
          </p:cNvPr>
          <p:cNvSpPr>
            <a:spLocks xmlns:a="http://schemas.openxmlformats.org/drawingml/2006/main" noGrp="1"/>
          </p:cNvSpPr>
          <p:nvPr/>
        </p:nvSpPr>
        <p:spPr>
          <a:xfrm xmlns:a="http://schemas.openxmlformats.org/drawingml/2006/main">
            <a:off x="3905250" y="36099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Yes</a:t>
            </a:r>
          </a:p>
        </p:txBody>
      </p:sp>
      <p:sp>
        <p:nvSpPr>
          <p:cNvPr id="32" name="">
            <a:extLst xmlns:a="http://schemas.openxmlformats.org/drawingml/2006/main">
              <a:ext uri="{FF2B5EF4-FFF2-40B4-BE49-F238E27FC236}">
                <a16:creationId xmlns:a16="http://schemas.microsoft.com/office/drawing/2014/main" id="{ADBABE5E-164A-436F-8E50-38AD02A24A71}"/>
              </a:ext>
            </a:extLst>
          </p:cNvPr>
          <p:cNvSpPr>
            <a:spLocks xmlns:a="http://schemas.openxmlformats.org/drawingml/2006/main" noGrp="1"/>
          </p:cNvSpPr>
          <p:nvPr/>
        </p:nvSpPr>
        <p:spPr>
          <a:xfrm xmlns:a="http://schemas.openxmlformats.org/drawingml/2006/main">
            <a:off x="5829300" y="3543300"/>
            <a:ext cx="2000250" cy="8382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3" name="">
            <a:extLst xmlns:a="http://schemas.openxmlformats.org/drawingml/2006/main">
              <a:ext uri="{FF2B5EF4-FFF2-40B4-BE49-F238E27FC236}">
                <a16:creationId xmlns:a16="http://schemas.microsoft.com/office/drawing/2014/main" id="{A7369A89-BED0-41D7-BE0A-0DA0C1B6F2A4}"/>
              </a:ext>
            </a:extLst>
          </p:cNvPr>
          <p:cNvSpPr>
            <a:spLocks xmlns:a="http://schemas.openxmlformats.org/drawingml/2006/main" noGrp="1"/>
          </p:cNvSpPr>
          <p:nvPr/>
        </p:nvSpPr>
        <p:spPr>
          <a:xfrm xmlns:a="http://schemas.openxmlformats.org/drawingml/2006/main">
            <a:off x="5905500" y="36099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2,000</a:t>
            </a:r>
          </a:p>
        </p:txBody>
      </p:sp>
      <p:sp>
        <p:nvSpPr>
          <p:cNvPr id="34" name="">
            <a:extLst xmlns:a="http://schemas.openxmlformats.org/drawingml/2006/main">
              <a:ext uri="{FF2B5EF4-FFF2-40B4-BE49-F238E27FC236}">
                <a16:creationId xmlns:a16="http://schemas.microsoft.com/office/drawing/2014/main" id="{C5A360AB-D0AB-461D-86A5-BED8E0E10BBC}"/>
              </a:ext>
            </a:extLst>
          </p:cNvPr>
          <p:cNvSpPr>
            <a:spLocks xmlns:a="http://schemas.openxmlformats.org/drawingml/2006/main" noGrp="1"/>
          </p:cNvSpPr>
          <p:nvPr/>
        </p:nvSpPr>
        <p:spPr>
          <a:xfrm xmlns:a="http://schemas.openxmlformats.org/drawingml/2006/main">
            <a:off x="7829550" y="3543300"/>
            <a:ext cx="2000250" cy="8382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5" name="">
            <a:extLst xmlns:a="http://schemas.openxmlformats.org/drawingml/2006/main">
              <a:ext uri="{FF2B5EF4-FFF2-40B4-BE49-F238E27FC236}">
                <a16:creationId xmlns:a16="http://schemas.microsoft.com/office/drawing/2014/main" id="{36A89326-FC95-4A4A-9D1C-24ADF7048856}"/>
              </a:ext>
            </a:extLst>
          </p:cNvPr>
          <p:cNvSpPr>
            <a:spLocks xmlns:a="http://schemas.openxmlformats.org/drawingml/2006/main" noGrp="1"/>
          </p:cNvSpPr>
          <p:nvPr/>
        </p:nvSpPr>
        <p:spPr>
          <a:xfrm xmlns:a="http://schemas.openxmlformats.org/drawingml/2006/main">
            <a:off x="7905750" y="36099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$2,000</a:t>
            </a:r>
          </a:p>
        </p:txBody>
      </p:sp>
      <p:sp>
        <p:nvSpPr>
          <p:cNvPr id="36" name="">
            <a:extLst xmlns:a="http://schemas.openxmlformats.org/drawingml/2006/main">
              <a:ext uri="{FF2B5EF4-FFF2-40B4-BE49-F238E27FC236}">
                <a16:creationId xmlns:a16="http://schemas.microsoft.com/office/drawing/2014/main" id="{3FDE6863-9871-4409-BA28-7EA2E414D091}"/>
              </a:ext>
            </a:extLst>
          </p:cNvPr>
          <p:cNvSpPr>
            <a:spLocks xmlns:a="http://schemas.openxmlformats.org/drawingml/2006/main" noGrp="1"/>
          </p:cNvSpPr>
          <p:nvPr/>
        </p:nvSpPr>
        <p:spPr>
          <a:xfrm xmlns:a="http://schemas.openxmlformats.org/drawingml/2006/main">
            <a:off x="9829800" y="3543300"/>
            <a:ext cx="2000250" cy="83820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7" name="">
            <a:extLst xmlns:a="http://schemas.openxmlformats.org/drawingml/2006/main">
              <a:ext uri="{FF2B5EF4-FFF2-40B4-BE49-F238E27FC236}">
                <a16:creationId xmlns:a16="http://schemas.microsoft.com/office/drawing/2014/main" id="{BC7C98F4-F863-49EF-9C29-C222B3C491FA}"/>
              </a:ext>
            </a:extLst>
          </p:cNvPr>
          <p:cNvSpPr>
            <a:spLocks xmlns:a="http://schemas.openxmlformats.org/drawingml/2006/main" noGrp="1"/>
          </p:cNvSpPr>
          <p:nvPr/>
        </p:nvSpPr>
        <p:spPr>
          <a:xfrm xmlns:a="http://schemas.openxmlformats.org/drawingml/2006/main">
            <a:off x="9906000" y="36099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−$2,000</a:t>
            </a:r>
          </a:p>
        </p:txBody>
      </p:sp>
      <p:sp>
        <p:nvSpPr>
          <p:cNvPr id="38" name="">
            <a:extLst xmlns:a="http://schemas.openxmlformats.org/drawingml/2006/main">
              <a:ext uri="{FF2B5EF4-FFF2-40B4-BE49-F238E27FC236}">
                <a16:creationId xmlns:a16="http://schemas.microsoft.com/office/drawing/2014/main" id="{0C7A65BF-5713-438F-AA8D-F03366E341FB}"/>
              </a:ext>
            </a:extLst>
          </p:cNvPr>
          <p:cNvSpPr>
            <a:spLocks xmlns:a="http://schemas.openxmlformats.org/drawingml/2006/main" noGrp="1"/>
          </p:cNvSpPr>
          <p:nvPr/>
        </p:nvSpPr>
        <p:spPr>
          <a:xfrm xmlns:a="http://schemas.openxmlformats.org/drawingml/2006/main">
            <a:off x="781050" y="4381500"/>
            <a:ext cx="3048000" cy="838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39" name="">
            <a:extLst xmlns:a="http://schemas.openxmlformats.org/drawingml/2006/main">
              <a:ext uri="{FF2B5EF4-FFF2-40B4-BE49-F238E27FC236}">
                <a16:creationId xmlns:a16="http://schemas.microsoft.com/office/drawing/2014/main" id="{FEFCAC74-2B4C-4159-B26B-1983C6D44384}"/>
              </a:ext>
            </a:extLst>
          </p:cNvPr>
          <p:cNvSpPr>
            <a:spLocks xmlns:a="http://schemas.openxmlformats.org/drawingml/2006/main" noGrp="1"/>
          </p:cNvSpPr>
          <p:nvPr/>
        </p:nvSpPr>
        <p:spPr>
          <a:xfrm xmlns:a="http://schemas.openxmlformats.org/drawingml/2006/main">
            <a:off x="857250" y="4448175"/>
            <a:ext cx="28956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Strict liability</a:t>
            </a:r>
          </a:p>
        </p:txBody>
      </p:sp>
      <p:sp>
        <p:nvSpPr>
          <p:cNvPr id="40" name="">
            <a:extLst xmlns:a="http://schemas.openxmlformats.org/drawingml/2006/main">
              <a:ext uri="{FF2B5EF4-FFF2-40B4-BE49-F238E27FC236}">
                <a16:creationId xmlns:a16="http://schemas.microsoft.com/office/drawing/2014/main" id="{5F2324AA-2AAD-4A12-91D0-3B56581B5BFF}"/>
              </a:ext>
            </a:extLst>
          </p:cNvPr>
          <p:cNvSpPr>
            <a:spLocks xmlns:a="http://schemas.openxmlformats.org/drawingml/2006/main" noGrp="1"/>
          </p:cNvSpPr>
          <p:nvPr/>
        </p:nvSpPr>
        <p:spPr>
          <a:xfrm xmlns:a="http://schemas.openxmlformats.org/drawingml/2006/main">
            <a:off x="3829050" y="4381500"/>
            <a:ext cx="2000250" cy="838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1" name="">
            <a:extLst xmlns:a="http://schemas.openxmlformats.org/drawingml/2006/main">
              <a:ext uri="{FF2B5EF4-FFF2-40B4-BE49-F238E27FC236}">
                <a16:creationId xmlns:a16="http://schemas.microsoft.com/office/drawing/2014/main" id="{CCAC85B1-C026-405C-BDC3-9EDDC2A7AC50}"/>
              </a:ext>
            </a:extLst>
          </p:cNvPr>
          <p:cNvSpPr>
            <a:spLocks xmlns:a="http://schemas.openxmlformats.org/drawingml/2006/main" noGrp="1"/>
          </p:cNvSpPr>
          <p:nvPr/>
        </p:nvSpPr>
        <p:spPr>
          <a:xfrm xmlns:a="http://schemas.openxmlformats.org/drawingml/2006/main">
            <a:off x="3905250" y="44481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Yes</a:t>
            </a:r>
          </a:p>
        </p:txBody>
      </p:sp>
      <p:sp>
        <p:nvSpPr>
          <p:cNvPr id="42" name="">
            <a:extLst xmlns:a="http://schemas.openxmlformats.org/drawingml/2006/main">
              <a:ext uri="{FF2B5EF4-FFF2-40B4-BE49-F238E27FC236}">
                <a16:creationId xmlns:a16="http://schemas.microsoft.com/office/drawing/2014/main" id="{D41550B7-AF9E-48F6-AAE8-5167E1C33524}"/>
              </a:ext>
            </a:extLst>
          </p:cNvPr>
          <p:cNvSpPr>
            <a:spLocks xmlns:a="http://schemas.openxmlformats.org/drawingml/2006/main" noGrp="1"/>
          </p:cNvSpPr>
          <p:nvPr/>
        </p:nvSpPr>
        <p:spPr>
          <a:xfrm xmlns:a="http://schemas.openxmlformats.org/drawingml/2006/main">
            <a:off x="5829300" y="4381500"/>
            <a:ext cx="2000250" cy="838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3" name="">
            <a:extLst xmlns:a="http://schemas.openxmlformats.org/drawingml/2006/main">
              <a:ext uri="{FF2B5EF4-FFF2-40B4-BE49-F238E27FC236}">
                <a16:creationId xmlns:a16="http://schemas.microsoft.com/office/drawing/2014/main" id="{DFAE63BF-7262-4C71-BD71-6E2E7AA846DD}"/>
              </a:ext>
            </a:extLst>
          </p:cNvPr>
          <p:cNvSpPr>
            <a:spLocks xmlns:a="http://schemas.openxmlformats.org/drawingml/2006/main" noGrp="1"/>
          </p:cNvSpPr>
          <p:nvPr/>
        </p:nvSpPr>
        <p:spPr>
          <a:xfrm xmlns:a="http://schemas.openxmlformats.org/drawingml/2006/main">
            <a:off x="5905500" y="44481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0</a:t>
            </a:r>
          </a:p>
        </p:txBody>
      </p:sp>
      <p:sp>
        <p:nvSpPr>
          <p:cNvPr id="44" name="">
            <a:extLst xmlns:a="http://schemas.openxmlformats.org/drawingml/2006/main">
              <a:ext uri="{FF2B5EF4-FFF2-40B4-BE49-F238E27FC236}">
                <a16:creationId xmlns:a16="http://schemas.microsoft.com/office/drawing/2014/main" id="{624043BA-A496-4AD1-84D2-383262D9A724}"/>
              </a:ext>
            </a:extLst>
          </p:cNvPr>
          <p:cNvSpPr>
            <a:spLocks xmlns:a="http://schemas.openxmlformats.org/drawingml/2006/main" noGrp="1"/>
          </p:cNvSpPr>
          <p:nvPr/>
        </p:nvSpPr>
        <p:spPr>
          <a:xfrm xmlns:a="http://schemas.openxmlformats.org/drawingml/2006/main">
            <a:off x="7829550" y="4381500"/>
            <a:ext cx="2000250" cy="838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5" name="">
            <a:extLst xmlns:a="http://schemas.openxmlformats.org/drawingml/2006/main">
              <a:ext uri="{FF2B5EF4-FFF2-40B4-BE49-F238E27FC236}">
                <a16:creationId xmlns:a16="http://schemas.microsoft.com/office/drawing/2014/main" id="{595AC53A-17D7-40A6-9E6D-36BB0C10430D}"/>
              </a:ext>
            </a:extLst>
          </p:cNvPr>
          <p:cNvSpPr>
            <a:spLocks xmlns:a="http://schemas.openxmlformats.org/drawingml/2006/main" noGrp="1"/>
          </p:cNvSpPr>
          <p:nvPr/>
        </p:nvSpPr>
        <p:spPr>
          <a:xfrm xmlns:a="http://schemas.openxmlformats.org/drawingml/2006/main">
            <a:off x="7905750" y="44481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$0</a:t>
            </a:r>
          </a:p>
        </p:txBody>
      </p:sp>
      <p:sp>
        <p:nvSpPr>
          <p:cNvPr id="46" name="">
            <a:extLst xmlns:a="http://schemas.openxmlformats.org/drawingml/2006/main">
              <a:ext uri="{FF2B5EF4-FFF2-40B4-BE49-F238E27FC236}">
                <a16:creationId xmlns:a16="http://schemas.microsoft.com/office/drawing/2014/main" id="{43DAFD49-AA1D-4592-B52E-C276756AC2C2}"/>
              </a:ext>
            </a:extLst>
          </p:cNvPr>
          <p:cNvSpPr>
            <a:spLocks xmlns:a="http://schemas.openxmlformats.org/drawingml/2006/main" noGrp="1"/>
          </p:cNvSpPr>
          <p:nvPr/>
        </p:nvSpPr>
        <p:spPr>
          <a:xfrm xmlns:a="http://schemas.openxmlformats.org/drawingml/2006/main">
            <a:off x="9829800" y="4381500"/>
            <a:ext cx="2000250" cy="838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47" name="">
            <a:extLst xmlns:a="http://schemas.openxmlformats.org/drawingml/2006/main">
              <a:ext uri="{FF2B5EF4-FFF2-40B4-BE49-F238E27FC236}">
                <a16:creationId xmlns:a16="http://schemas.microsoft.com/office/drawing/2014/main" id="{99F26D90-8377-4175-986C-14F8A2C9767E}"/>
              </a:ext>
            </a:extLst>
          </p:cNvPr>
          <p:cNvSpPr>
            <a:spLocks xmlns:a="http://schemas.openxmlformats.org/drawingml/2006/main" noGrp="1"/>
          </p:cNvSpPr>
          <p:nvPr/>
        </p:nvSpPr>
        <p:spPr>
          <a:xfrm xmlns:a="http://schemas.openxmlformats.org/drawingml/2006/main">
            <a:off x="9906000" y="4448175"/>
            <a:ext cx="18478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1" i="0">
                <a:solidFill>
                  <a:srgbClr val="173F38"/>
                </a:solidFill>
                <a:latin typeface="Aptos"/>
                <a:ea typeface="Aptos"/>
                <a:cs typeface="Aptos"/>
              </a:defRPr>
            </a:pPr>
            <a:r>
              <a:rPr sz="1350" b="1" i="0">
                <a:solidFill>
                  <a:srgbClr val="173F38"/>
                </a:solidFill>
                <a:latin typeface="Aptos"/>
                <a:ea typeface="Aptos"/>
                <a:cs typeface="Aptos"/>
              </a:rPr>
              <a:t>$0</a:t>
            </a:r>
          </a:p>
        </p:txBody>
      </p:sp>
      <p:sp>
        <p:nvSpPr>
          <p:cNvPr id="48" name="">
            <a:extLst xmlns:a="http://schemas.openxmlformats.org/drawingml/2006/main">
              <a:ext uri="{FF2B5EF4-FFF2-40B4-BE49-F238E27FC236}">
                <a16:creationId xmlns:a16="http://schemas.microsoft.com/office/drawing/2014/main" id="{FB23B0E2-8CBA-49AF-B078-9542CAEDBAD2}"/>
              </a:ext>
            </a:extLst>
          </p:cNvPr>
          <p:cNvSpPr>
            <a:spLocks xmlns:a="http://schemas.openxmlformats.org/drawingml/2006/main" noGrp="1"/>
          </p:cNvSpPr>
          <p:nvPr/>
        </p:nvSpPr>
        <p:spPr>
          <a:xfrm xmlns:a="http://schemas.openxmlformats.org/drawingml/2006/main">
            <a:off x="1238250" y="5505450"/>
            <a:ext cx="9715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565"/>
          </a:bodyPr>
          <a:lstStyle xmlns:a="http://schemas.openxmlformats.org/drawingml/2006/main"/>
          <a:p xmlns:a="http://schemas.openxmlformats.org/drawingml/2006/main">
            <a:pPr algn="ctr">
              <a:lnSpc>
                <a:spcPct val="105000"/>
              </a:lnSpc>
              <a:buNone/>
              <a:defRPr sz="1800" b="1" i="0">
                <a:solidFill>
                  <a:srgbClr val="173F38"/>
                </a:solidFill>
                <a:latin typeface="Aptos"/>
                <a:ea typeface="Aptos"/>
                <a:cs typeface="Aptos"/>
              </a:defRPr>
            </a:pPr>
            <a:r>
              <a:rPr sz="1800" b="1" i="0">
                <a:solidFill>
                  <a:srgbClr val="173F38"/>
                </a:solidFill>
                <a:latin typeface="Aptos"/>
                <a:ea typeface="Aptos"/>
                <a:cs typeface="Aptos"/>
              </a:rPr>
              <a:t>Negligence prices due care; strict liability also prices residual accident harm into each mile.</a:t>
            </a:r>
          </a:p>
        </p:txBody>
      </p:sp>
    </p:spTree>
    <p:extLst>
      <p:ext uri="{BB962C8B-B14F-4D97-AF65-F5344CB8AC3E}">
        <p14:creationId xmlns:p14="http://schemas.microsoft.com/office/powerpoint/2010/main" val="752461794"/>
      </p:ext>
    </p:extLst>
  </p:cSld>
</p:sld>
</file>

<file path=ppt/slides/slide2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48" name="">
            <a:extLst xmlns:a="http://schemas.openxmlformats.org/drawingml/2006/main">
              <a:ext uri="{FF2B5EF4-FFF2-40B4-BE49-F238E27FC236}">
                <a16:creationId xmlns:a16="http://schemas.microsoft.com/office/drawing/2014/main" id="{06822DFB-6F9E-4322-8349-357F2215D29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6AF92C7-F445-4014-BEDD-2FFD3580D5E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E95049A2-B8CF-4B40-85C4-B4D75FE93A5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No liability rule controls every margin</a:t>
            </a:r>
          </a:p>
        </p:txBody>
      </p:sp>
      <p:sp>
        <p:nvSpPr>
          <p:cNvPr id="4" name="">
            <a:extLst xmlns:a="http://schemas.openxmlformats.org/drawingml/2006/main">
              <a:ext uri="{FF2B5EF4-FFF2-40B4-BE49-F238E27FC236}">
                <a16:creationId xmlns:a16="http://schemas.microsoft.com/office/drawing/2014/main" id="{03F5C978-EB4B-44E8-A2E4-0379A6043F4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752DD6F-4582-4AB5-8309-84D87745F18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6C40D48-C12B-4402-8A76-8590584DB01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22</a:t>
            </a:r>
          </a:p>
        </p:txBody>
      </p:sp>
      <p:sp>
        <p:nvSpPr>
          <p:cNvPr id="7" name="">
            <a:extLst xmlns:a="http://schemas.openxmlformats.org/drawingml/2006/main">
              <a:ext uri="{FF2B5EF4-FFF2-40B4-BE49-F238E27FC236}">
                <a16:creationId xmlns:a16="http://schemas.microsoft.com/office/drawing/2014/main" id="{79757170-5600-4672-BB46-23FEA291CA51}"/>
              </a:ext>
            </a:extLst>
          </p:cNvPr>
          <p:cNvSpPr>
            <a:spLocks xmlns:a="http://schemas.openxmlformats.org/drawingml/2006/main" noGrp="1"/>
          </p:cNvSpPr>
          <p:nvPr/>
        </p:nvSpPr>
        <p:spPr>
          <a:xfrm xmlns:a="http://schemas.openxmlformats.org/drawingml/2006/main">
            <a:off x="742950" y="1581150"/>
            <a:ext cx="29527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18B42687-4949-4C3A-B3D8-D966E882B459}"/>
              </a:ext>
            </a:extLst>
          </p:cNvPr>
          <p:cNvSpPr>
            <a:spLocks xmlns:a="http://schemas.openxmlformats.org/drawingml/2006/main" noGrp="1"/>
          </p:cNvSpPr>
          <p:nvPr/>
        </p:nvSpPr>
        <p:spPr>
          <a:xfrm xmlns:a="http://schemas.openxmlformats.org/drawingml/2006/main">
            <a:off x="819150" y="1647825"/>
            <a:ext cx="28003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Rule</a:t>
            </a:r>
          </a:p>
        </p:txBody>
      </p:sp>
      <p:sp>
        <p:nvSpPr>
          <p:cNvPr id="9" name="">
            <a:extLst xmlns:a="http://schemas.openxmlformats.org/drawingml/2006/main">
              <a:ext uri="{FF2B5EF4-FFF2-40B4-BE49-F238E27FC236}">
                <a16:creationId xmlns:a16="http://schemas.microsoft.com/office/drawing/2014/main" id="{E3BACC43-C35F-48AF-9151-F0889D2DEE97}"/>
              </a:ext>
            </a:extLst>
          </p:cNvPr>
          <p:cNvSpPr>
            <a:spLocks xmlns:a="http://schemas.openxmlformats.org/drawingml/2006/main" noGrp="1"/>
          </p:cNvSpPr>
          <p:nvPr/>
        </p:nvSpPr>
        <p:spPr>
          <a:xfrm xmlns:a="http://schemas.openxmlformats.org/drawingml/2006/main">
            <a:off x="3695700" y="1581150"/>
            <a:ext cx="25717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9CCDB346-B4E6-4D8C-9F6B-68F63FADD27E}"/>
              </a:ext>
            </a:extLst>
          </p:cNvPr>
          <p:cNvSpPr>
            <a:spLocks xmlns:a="http://schemas.openxmlformats.org/drawingml/2006/main" noGrp="1"/>
          </p:cNvSpPr>
          <p:nvPr/>
        </p:nvSpPr>
        <p:spPr>
          <a:xfrm xmlns:a="http://schemas.openxmlformats.org/drawingml/2006/main">
            <a:off x="3771900" y="1647825"/>
            <a:ext cx="24193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Residual bearer</a:t>
            </a:r>
          </a:p>
        </p:txBody>
      </p:sp>
      <p:sp>
        <p:nvSpPr>
          <p:cNvPr id="11" name="">
            <a:extLst xmlns:a="http://schemas.openxmlformats.org/drawingml/2006/main">
              <a:ext uri="{FF2B5EF4-FFF2-40B4-BE49-F238E27FC236}">
                <a16:creationId xmlns:a16="http://schemas.microsoft.com/office/drawing/2014/main" id="{DC9ECE93-CF5A-4C9A-846C-74735C78DF14}"/>
              </a:ext>
            </a:extLst>
          </p:cNvPr>
          <p:cNvSpPr>
            <a:spLocks xmlns:a="http://schemas.openxmlformats.org/drawingml/2006/main" noGrp="1"/>
          </p:cNvSpPr>
          <p:nvPr/>
        </p:nvSpPr>
        <p:spPr>
          <a:xfrm xmlns:a="http://schemas.openxmlformats.org/drawingml/2006/main">
            <a:off x="6267450" y="1581150"/>
            <a:ext cx="25717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1C71DCE9-3326-499D-A7B2-4C8F080AF1D0}"/>
              </a:ext>
            </a:extLst>
          </p:cNvPr>
          <p:cNvSpPr>
            <a:spLocks xmlns:a="http://schemas.openxmlformats.org/drawingml/2006/main" noGrp="1"/>
          </p:cNvSpPr>
          <p:nvPr/>
        </p:nvSpPr>
        <p:spPr>
          <a:xfrm xmlns:a="http://schemas.openxmlformats.org/drawingml/2006/main">
            <a:off x="6343650" y="1647825"/>
            <a:ext cx="24193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Strongest care incentive</a:t>
            </a:r>
          </a:p>
        </p:txBody>
      </p:sp>
      <p:sp>
        <p:nvSpPr>
          <p:cNvPr id="13" name="">
            <a:extLst xmlns:a="http://schemas.openxmlformats.org/drawingml/2006/main">
              <a:ext uri="{FF2B5EF4-FFF2-40B4-BE49-F238E27FC236}">
                <a16:creationId xmlns:a16="http://schemas.microsoft.com/office/drawing/2014/main" id="{1D622034-19C1-4590-A83D-3861ED73D938}"/>
              </a:ext>
            </a:extLst>
          </p:cNvPr>
          <p:cNvSpPr>
            <a:spLocks xmlns:a="http://schemas.openxmlformats.org/drawingml/2006/main" noGrp="1"/>
          </p:cNvSpPr>
          <p:nvPr/>
        </p:nvSpPr>
        <p:spPr>
          <a:xfrm xmlns:a="http://schemas.openxmlformats.org/drawingml/2006/main">
            <a:off x="8839200" y="1581150"/>
            <a:ext cx="2609850" cy="552450"/>
          </a:xfrm>
          <a:prstGeom xmlns:a="http://schemas.openxmlformats.org/drawingml/2006/main" prst="rect">
            <a:avLst/>
          </a:prstGeom>
          <a:solidFill xmlns:a="http://schemas.openxmlformats.org/drawingml/2006/main">
            <a:srgbClr val="173F38"/>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DF87CB43-0FB4-447D-A389-65713BB77152}"/>
              </a:ext>
            </a:extLst>
          </p:cNvPr>
          <p:cNvSpPr>
            <a:spLocks xmlns:a="http://schemas.openxmlformats.org/drawingml/2006/main" noGrp="1"/>
          </p:cNvSpPr>
          <p:nvPr/>
        </p:nvSpPr>
        <p:spPr>
          <a:xfrm xmlns:a="http://schemas.openxmlformats.org/drawingml/2006/main">
            <a:off x="8915400" y="1647825"/>
            <a:ext cx="2457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200" b="1" i="0">
                <a:solidFill>
                  <a:srgbClr val="FFFFFF"/>
                </a:solidFill>
                <a:latin typeface="Aptos"/>
                <a:ea typeface="Aptos"/>
                <a:cs typeface="Aptos"/>
              </a:defRPr>
            </a:pPr>
            <a:r>
              <a:rPr sz="1200" b="1" i="0">
                <a:solidFill>
                  <a:srgbClr val="FFFFFF"/>
                </a:solidFill>
                <a:latin typeface="Aptos"/>
                <a:ea typeface="Aptos"/>
                <a:cs typeface="Aptos"/>
              </a:rPr>
              <a:t>Activity implication</a:t>
            </a:r>
          </a:p>
        </p:txBody>
      </p:sp>
      <p:sp>
        <p:nvSpPr>
          <p:cNvPr id="15" name="">
            <a:extLst xmlns:a="http://schemas.openxmlformats.org/drawingml/2006/main">
              <a:ext uri="{FF2B5EF4-FFF2-40B4-BE49-F238E27FC236}">
                <a16:creationId xmlns:a16="http://schemas.microsoft.com/office/drawing/2014/main" id="{9756D67D-9B9D-40ED-9500-3EAA0BD010F8}"/>
              </a:ext>
            </a:extLst>
          </p:cNvPr>
          <p:cNvSpPr>
            <a:spLocks xmlns:a="http://schemas.openxmlformats.org/drawingml/2006/main" noGrp="1"/>
          </p:cNvSpPr>
          <p:nvPr/>
        </p:nvSpPr>
        <p:spPr>
          <a:xfrm xmlns:a="http://schemas.openxmlformats.org/drawingml/2006/main">
            <a:off x="742950" y="2133600"/>
            <a:ext cx="2952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ABED1AA0-D675-489F-98C6-ECDD32242740}"/>
              </a:ext>
            </a:extLst>
          </p:cNvPr>
          <p:cNvSpPr>
            <a:spLocks xmlns:a="http://schemas.openxmlformats.org/drawingml/2006/main" noGrp="1"/>
          </p:cNvSpPr>
          <p:nvPr/>
        </p:nvSpPr>
        <p:spPr>
          <a:xfrm xmlns:a="http://schemas.openxmlformats.org/drawingml/2006/main">
            <a:off x="819150" y="2200275"/>
            <a:ext cx="2800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No liability</a:t>
            </a:r>
          </a:p>
        </p:txBody>
      </p:sp>
      <p:sp>
        <p:nvSpPr>
          <p:cNvPr id="17" name="">
            <a:extLst xmlns:a="http://schemas.openxmlformats.org/drawingml/2006/main">
              <a:ext uri="{FF2B5EF4-FFF2-40B4-BE49-F238E27FC236}">
                <a16:creationId xmlns:a16="http://schemas.microsoft.com/office/drawing/2014/main" id="{3631FB8D-B997-44CB-AC82-B8060BD74372}"/>
              </a:ext>
            </a:extLst>
          </p:cNvPr>
          <p:cNvSpPr>
            <a:spLocks xmlns:a="http://schemas.openxmlformats.org/drawingml/2006/main" noGrp="1"/>
          </p:cNvSpPr>
          <p:nvPr/>
        </p:nvSpPr>
        <p:spPr>
          <a:xfrm xmlns:a="http://schemas.openxmlformats.org/drawingml/2006/main">
            <a:off x="3695700" y="2133600"/>
            <a:ext cx="2571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99EE944C-8469-485D-B6B4-628ED599F2AF}"/>
              </a:ext>
            </a:extLst>
          </p:cNvPr>
          <p:cNvSpPr>
            <a:spLocks xmlns:a="http://schemas.openxmlformats.org/drawingml/2006/main" noGrp="1"/>
          </p:cNvSpPr>
          <p:nvPr/>
        </p:nvSpPr>
        <p:spPr>
          <a:xfrm xmlns:a="http://schemas.openxmlformats.org/drawingml/2006/main">
            <a:off x="3771900" y="220027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Victim</a:t>
            </a:r>
          </a:p>
        </p:txBody>
      </p:sp>
      <p:sp>
        <p:nvSpPr>
          <p:cNvPr id="19" name="">
            <a:extLst xmlns:a="http://schemas.openxmlformats.org/drawingml/2006/main">
              <a:ext uri="{FF2B5EF4-FFF2-40B4-BE49-F238E27FC236}">
                <a16:creationId xmlns:a16="http://schemas.microsoft.com/office/drawing/2014/main" id="{9069F482-8A5E-4325-9B42-5BA4631F7199}"/>
              </a:ext>
            </a:extLst>
          </p:cNvPr>
          <p:cNvSpPr>
            <a:spLocks xmlns:a="http://schemas.openxmlformats.org/drawingml/2006/main" noGrp="1"/>
          </p:cNvSpPr>
          <p:nvPr/>
        </p:nvSpPr>
        <p:spPr>
          <a:xfrm xmlns:a="http://schemas.openxmlformats.org/drawingml/2006/main">
            <a:off x="6267450" y="2133600"/>
            <a:ext cx="2571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5AC7E21D-91B1-4272-8D0E-B1A6A9072758}"/>
              </a:ext>
            </a:extLst>
          </p:cNvPr>
          <p:cNvSpPr>
            <a:spLocks xmlns:a="http://schemas.openxmlformats.org/drawingml/2006/main" noGrp="1"/>
          </p:cNvSpPr>
          <p:nvPr/>
        </p:nvSpPr>
        <p:spPr>
          <a:xfrm xmlns:a="http://schemas.openxmlformats.org/drawingml/2006/main">
            <a:off x="6343650" y="220027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Victim</a:t>
            </a:r>
          </a:p>
        </p:txBody>
      </p:sp>
      <p:sp>
        <p:nvSpPr>
          <p:cNvPr id="21" name="">
            <a:extLst xmlns:a="http://schemas.openxmlformats.org/drawingml/2006/main">
              <a:ext uri="{FF2B5EF4-FFF2-40B4-BE49-F238E27FC236}">
                <a16:creationId xmlns:a16="http://schemas.microsoft.com/office/drawing/2014/main" id="{A4F84902-6D66-4FD9-9E9D-EC1C67CAB8A9}"/>
              </a:ext>
            </a:extLst>
          </p:cNvPr>
          <p:cNvSpPr>
            <a:spLocks xmlns:a="http://schemas.openxmlformats.org/drawingml/2006/main" noGrp="1"/>
          </p:cNvSpPr>
          <p:nvPr/>
        </p:nvSpPr>
        <p:spPr>
          <a:xfrm xmlns:a="http://schemas.openxmlformats.org/drawingml/2006/main">
            <a:off x="8839200" y="2133600"/>
            <a:ext cx="26098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22" name="">
            <a:extLst xmlns:a="http://schemas.openxmlformats.org/drawingml/2006/main">
              <a:ext uri="{FF2B5EF4-FFF2-40B4-BE49-F238E27FC236}">
                <a16:creationId xmlns:a16="http://schemas.microsoft.com/office/drawing/2014/main" id="{6053653B-FD8A-4459-BE71-3B521A53E319}"/>
              </a:ext>
            </a:extLst>
          </p:cNvPr>
          <p:cNvSpPr>
            <a:spLocks xmlns:a="http://schemas.openxmlformats.org/drawingml/2006/main" noGrp="1"/>
          </p:cNvSpPr>
          <p:nvPr/>
        </p:nvSpPr>
        <p:spPr>
          <a:xfrm xmlns:a="http://schemas.openxmlformats.org/drawingml/2006/main">
            <a:off x="8915400" y="2200275"/>
            <a:ext cx="24574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Injurer activity unpriced</a:t>
            </a:r>
          </a:p>
        </p:txBody>
      </p:sp>
      <p:sp>
        <p:nvSpPr>
          <p:cNvPr id="23" name="">
            <a:extLst xmlns:a="http://schemas.openxmlformats.org/drawingml/2006/main">
              <a:ext uri="{FF2B5EF4-FFF2-40B4-BE49-F238E27FC236}">
                <a16:creationId xmlns:a16="http://schemas.microsoft.com/office/drawing/2014/main" id="{A3130BDA-8D53-48F8-B93F-29E27527168C}"/>
              </a:ext>
            </a:extLst>
          </p:cNvPr>
          <p:cNvSpPr>
            <a:spLocks xmlns:a="http://schemas.openxmlformats.org/drawingml/2006/main" noGrp="1"/>
          </p:cNvSpPr>
          <p:nvPr/>
        </p:nvSpPr>
        <p:spPr>
          <a:xfrm xmlns:a="http://schemas.openxmlformats.org/drawingml/2006/main">
            <a:off x="742950" y="2914650"/>
            <a:ext cx="2952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4" name="">
            <a:extLst xmlns:a="http://schemas.openxmlformats.org/drawingml/2006/main">
              <a:ext uri="{FF2B5EF4-FFF2-40B4-BE49-F238E27FC236}">
                <a16:creationId xmlns:a16="http://schemas.microsoft.com/office/drawing/2014/main" id="{80805159-D01A-498D-B473-1FD469E04A3F}"/>
              </a:ext>
            </a:extLst>
          </p:cNvPr>
          <p:cNvSpPr>
            <a:spLocks xmlns:a="http://schemas.openxmlformats.org/drawingml/2006/main" noGrp="1"/>
          </p:cNvSpPr>
          <p:nvPr/>
        </p:nvSpPr>
        <p:spPr>
          <a:xfrm xmlns:a="http://schemas.openxmlformats.org/drawingml/2006/main">
            <a:off x="819150" y="2981325"/>
            <a:ext cx="2800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Strict liability</a:t>
            </a:r>
          </a:p>
        </p:txBody>
      </p:sp>
      <p:sp>
        <p:nvSpPr>
          <p:cNvPr id="25" name="">
            <a:extLst xmlns:a="http://schemas.openxmlformats.org/drawingml/2006/main">
              <a:ext uri="{FF2B5EF4-FFF2-40B4-BE49-F238E27FC236}">
                <a16:creationId xmlns:a16="http://schemas.microsoft.com/office/drawing/2014/main" id="{2329DFA1-18EF-4D9A-A02F-E2630B830F25}"/>
              </a:ext>
            </a:extLst>
          </p:cNvPr>
          <p:cNvSpPr>
            <a:spLocks xmlns:a="http://schemas.openxmlformats.org/drawingml/2006/main" noGrp="1"/>
          </p:cNvSpPr>
          <p:nvPr/>
        </p:nvSpPr>
        <p:spPr>
          <a:xfrm xmlns:a="http://schemas.openxmlformats.org/drawingml/2006/main">
            <a:off x="3695700" y="2914650"/>
            <a:ext cx="2571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6" name="">
            <a:extLst xmlns:a="http://schemas.openxmlformats.org/drawingml/2006/main">
              <a:ext uri="{FF2B5EF4-FFF2-40B4-BE49-F238E27FC236}">
                <a16:creationId xmlns:a16="http://schemas.microsoft.com/office/drawing/2014/main" id="{4D5D08BC-0FC3-4C3D-9A14-4DB6278403FA}"/>
              </a:ext>
            </a:extLst>
          </p:cNvPr>
          <p:cNvSpPr>
            <a:spLocks xmlns:a="http://schemas.openxmlformats.org/drawingml/2006/main" noGrp="1"/>
          </p:cNvSpPr>
          <p:nvPr/>
        </p:nvSpPr>
        <p:spPr>
          <a:xfrm xmlns:a="http://schemas.openxmlformats.org/drawingml/2006/main">
            <a:off x="3771900" y="298132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Injurer</a:t>
            </a:r>
          </a:p>
        </p:txBody>
      </p:sp>
      <p:sp>
        <p:nvSpPr>
          <p:cNvPr id="27" name="">
            <a:extLst xmlns:a="http://schemas.openxmlformats.org/drawingml/2006/main">
              <a:ext uri="{FF2B5EF4-FFF2-40B4-BE49-F238E27FC236}">
                <a16:creationId xmlns:a16="http://schemas.microsoft.com/office/drawing/2014/main" id="{8C62026B-8172-4738-BB3D-6D00AFECF504}"/>
              </a:ext>
            </a:extLst>
          </p:cNvPr>
          <p:cNvSpPr>
            <a:spLocks xmlns:a="http://schemas.openxmlformats.org/drawingml/2006/main" noGrp="1"/>
          </p:cNvSpPr>
          <p:nvPr/>
        </p:nvSpPr>
        <p:spPr>
          <a:xfrm xmlns:a="http://schemas.openxmlformats.org/drawingml/2006/main">
            <a:off x="6267450" y="2914650"/>
            <a:ext cx="2571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28" name="">
            <a:extLst xmlns:a="http://schemas.openxmlformats.org/drawingml/2006/main">
              <a:ext uri="{FF2B5EF4-FFF2-40B4-BE49-F238E27FC236}">
                <a16:creationId xmlns:a16="http://schemas.microsoft.com/office/drawing/2014/main" id="{F82D0468-2572-478A-AB24-3F82FD48FBA9}"/>
              </a:ext>
            </a:extLst>
          </p:cNvPr>
          <p:cNvSpPr>
            <a:spLocks xmlns:a="http://schemas.openxmlformats.org/drawingml/2006/main" noGrp="1"/>
          </p:cNvSpPr>
          <p:nvPr/>
        </p:nvSpPr>
        <p:spPr>
          <a:xfrm xmlns:a="http://schemas.openxmlformats.org/drawingml/2006/main">
            <a:off x="6343650" y="298132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Injurer</a:t>
            </a:r>
          </a:p>
        </p:txBody>
      </p:sp>
      <p:sp>
        <p:nvSpPr>
          <p:cNvPr id="29" name="">
            <a:extLst xmlns:a="http://schemas.openxmlformats.org/drawingml/2006/main">
              <a:ext uri="{FF2B5EF4-FFF2-40B4-BE49-F238E27FC236}">
                <a16:creationId xmlns:a16="http://schemas.microsoft.com/office/drawing/2014/main" id="{3C6D91BA-CD7B-4079-83B6-109F5C1B8DEE}"/>
              </a:ext>
            </a:extLst>
          </p:cNvPr>
          <p:cNvSpPr>
            <a:spLocks xmlns:a="http://schemas.openxmlformats.org/drawingml/2006/main" noGrp="1"/>
          </p:cNvSpPr>
          <p:nvPr/>
        </p:nvSpPr>
        <p:spPr>
          <a:xfrm xmlns:a="http://schemas.openxmlformats.org/drawingml/2006/main">
            <a:off x="8839200" y="2914650"/>
            <a:ext cx="26098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30" name="">
            <a:extLst xmlns:a="http://schemas.openxmlformats.org/drawingml/2006/main">
              <a:ext uri="{FF2B5EF4-FFF2-40B4-BE49-F238E27FC236}">
                <a16:creationId xmlns:a16="http://schemas.microsoft.com/office/drawing/2014/main" id="{0E537B19-9A08-4D3D-993E-D40DF9A734DF}"/>
              </a:ext>
            </a:extLst>
          </p:cNvPr>
          <p:cNvSpPr>
            <a:spLocks xmlns:a="http://schemas.openxmlformats.org/drawingml/2006/main" noGrp="1"/>
          </p:cNvSpPr>
          <p:nvPr/>
        </p:nvSpPr>
        <p:spPr>
          <a:xfrm xmlns:a="http://schemas.openxmlformats.org/drawingml/2006/main">
            <a:off x="8915400" y="2981325"/>
            <a:ext cx="24574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Victim activity unpriced</a:t>
            </a:r>
          </a:p>
        </p:txBody>
      </p:sp>
      <p:sp>
        <p:nvSpPr>
          <p:cNvPr id="31" name="">
            <a:extLst xmlns:a="http://schemas.openxmlformats.org/drawingml/2006/main">
              <a:ext uri="{FF2B5EF4-FFF2-40B4-BE49-F238E27FC236}">
                <a16:creationId xmlns:a16="http://schemas.microsoft.com/office/drawing/2014/main" id="{053D7610-9DD9-41FD-B259-FCD7F817040B}"/>
              </a:ext>
            </a:extLst>
          </p:cNvPr>
          <p:cNvSpPr>
            <a:spLocks xmlns:a="http://schemas.openxmlformats.org/drawingml/2006/main" noGrp="1"/>
          </p:cNvSpPr>
          <p:nvPr/>
        </p:nvSpPr>
        <p:spPr>
          <a:xfrm xmlns:a="http://schemas.openxmlformats.org/drawingml/2006/main">
            <a:off x="742950" y="3695700"/>
            <a:ext cx="2952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2" name="">
            <a:extLst xmlns:a="http://schemas.openxmlformats.org/drawingml/2006/main">
              <a:ext uri="{FF2B5EF4-FFF2-40B4-BE49-F238E27FC236}">
                <a16:creationId xmlns:a16="http://schemas.microsoft.com/office/drawing/2014/main" id="{EAC9E5AE-0514-4AE5-AE7C-F91773FF0A2D}"/>
              </a:ext>
            </a:extLst>
          </p:cNvPr>
          <p:cNvSpPr>
            <a:spLocks xmlns:a="http://schemas.openxmlformats.org/drawingml/2006/main" noGrp="1"/>
          </p:cNvSpPr>
          <p:nvPr/>
        </p:nvSpPr>
        <p:spPr>
          <a:xfrm xmlns:a="http://schemas.openxmlformats.org/drawingml/2006/main">
            <a:off x="819150" y="3762375"/>
            <a:ext cx="2800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Negligence</a:t>
            </a:r>
          </a:p>
        </p:txBody>
      </p:sp>
      <p:sp>
        <p:nvSpPr>
          <p:cNvPr id="33" name="">
            <a:extLst xmlns:a="http://schemas.openxmlformats.org/drawingml/2006/main">
              <a:ext uri="{FF2B5EF4-FFF2-40B4-BE49-F238E27FC236}">
                <a16:creationId xmlns:a16="http://schemas.microsoft.com/office/drawing/2014/main" id="{480E4B04-9A10-48DB-B592-22CFE7957393}"/>
              </a:ext>
            </a:extLst>
          </p:cNvPr>
          <p:cNvSpPr>
            <a:spLocks xmlns:a="http://schemas.openxmlformats.org/drawingml/2006/main" noGrp="1"/>
          </p:cNvSpPr>
          <p:nvPr/>
        </p:nvSpPr>
        <p:spPr>
          <a:xfrm xmlns:a="http://schemas.openxmlformats.org/drawingml/2006/main">
            <a:off x="3695700" y="3695700"/>
            <a:ext cx="2571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4" name="">
            <a:extLst xmlns:a="http://schemas.openxmlformats.org/drawingml/2006/main">
              <a:ext uri="{FF2B5EF4-FFF2-40B4-BE49-F238E27FC236}">
                <a16:creationId xmlns:a16="http://schemas.microsoft.com/office/drawing/2014/main" id="{3158CDCF-1299-4A43-988A-3042542A9C79}"/>
              </a:ext>
            </a:extLst>
          </p:cNvPr>
          <p:cNvSpPr>
            <a:spLocks xmlns:a="http://schemas.openxmlformats.org/drawingml/2006/main" noGrp="1"/>
          </p:cNvSpPr>
          <p:nvPr/>
        </p:nvSpPr>
        <p:spPr>
          <a:xfrm xmlns:a="http://schemas.openxmlformats.org/drawingml/2006/main">
            <a:off x="3771900" y="376237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Victim after due care</a:t>
            </a:r>
          </a:p>
        </p:txBody>
      </p:sp>
      <p:sp>
        <p:nvSpPr>
          <p:cNvPr id="35" name="">
            <a:extLst xmlns:a="http://schemas.openxmlformats.org/drawingml/2006/main">
              <a:ext uri="{FF2B5EF4-FFF2-40B4-BE49-F238E27FC236}">
                <a16:creationId xmlns:a16="http://schemas.microsoft.com/office/drawing/2014/main" id="{C2A29CEB-3C44-4540-BECD-3919C530735A}"/>
              </a:ext>
            </a:extLst>
          </p:cNvPr>
          <p:cNvSpPr>
            <a:spLocks xmlns:a="http://schemas.openxmlformats.org/drawingml/2006/main" noGrp="1"/>
          </p:cNvSpPr>
          <p:nvPr/>
        </p:nvSpPr>
        <p:spPr>
          <a:xfrm xmlns:a="http://schemas.openxmlformats.org/drawingml/2006/main">
            <a:off x="6267450" y="3695700"/>
            <a:ext cx="25717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6" name="">
            <a:extLst xmlns:a="http://schemas.openxmlformats.org/drawingml/2006/main">
              <a:ext uri="{FF2B5EF4-FFF2-40B4-BE49-F238E27FC236}">
                <a16:creationId xmlns:a16="http://schemas.microsoft.com/office/drawing/2014/main" id="{CF77B7A0-A9FA-4682-9BBB-0818707BB55E}"/>
              </a:ext>
            </a:extLst>
          </p:cNvPr>
          <p:cNvSpPr>
            <a:spLocks xmlns:a="http://schemas.openxmlformats.org/drawingml/2006/main" noGrp="1"/>
          </p:cNvSpPr>
          <p:nvPr/>
        </p:nvSpPr>
        <p:spPr>
          <a:xfrm xmlns:a="http://schemas.openxmlformats.org/drawingml/2006/main">
            <a:off x="6343650" y="376237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Both, ideally</a:t>
            </a:r>
          </a:p>
        </p:txBody>
      </p:sp>
      <p:sp>
        <p:nvSpPr>
          <p:cNvPr id="37" name="">
            <a:extLst xmlns:a="http://schemas.openxmlformats.org/drawingml/2006/main">
              <a:ext uri="{FF2B5EF4-FFF2-40B4-BE49-F238E27FC236}">
                <a16:creationId xmlns:a16="http://schemas.microsoft.com/office/drawing/2014/main" id="{E024450F-26AB-48E6-A762-2B0469255FAE}"/>
              </a:ext>
            </a:extLst>
          </p:cNvPr>
          <p:cNvSpPr>
            <a:spLocks xmlns:a="http://schemas.openxmlformats.org/drawingml/2006/main" noGrp="1"/>
          </p:cNvSpPr>
          <p:nvPr/>
        </p:nvSpPr>
        <p:spPr>
          <a:xfrm xmlns:a="http://schemas.openxmlformats.org/drawingml/2006/main">
            <a:off x="8839200" y="3695700"/>
            <a:ext cx="2609850" cy="781050"/>
          </a:xfrm>
          <a:prstGeom xmlns:a="http://schemas.openxmlformats.org/drawingml/2006/main" prst="rect">
            <a:avLst/>
          </a:prstGeom>
          <a:solidFill xmlns:a="http://schemas.openxmlformats.org/drawingml/2006/main">
            <a:srgbClr val="FFFFFF"/>
          </a:solidFill>
          <a:ln xmlns:a="http://schemas.openxmlformats.org/drawingml/2006/main" w="9525">
            <a:solidFill>
              <a:srgbClr val="CCD5D2"/>
            </a:solidFill>
            <a:prstDash val="solid"/>
          </a:ln>
        </p:spPr>
      </p:sp>
      <p:sp>
        <p:nvSpPr>
          <p:cNvPr id="38" name="">
            <a:extLst xmlns:a="http://schemas.openxmlformats.org/drawingml/2006/main">
              <a:ext uri="{FF2B5EF4-FFF2-40B4-BE49-F238E27FC236}">
                <a16:creationId xmlns:a16="http://schemas.microsoft.com/office/drawing/2014/main" id="{8E8DC0B2-D5ED-4E3E-9408-2736464CECF8}"/>
              </a:ext>
            </a:extLst>
          </p:cNvPr>
          <p:cNvSpPr>
            <a:spLocks xmlns:a="http://schemas.openxmlformats.org/drawingml/2006/main" noGrp="1"/>
          </p:cNvSpPr>
          <p:nvPr/>
        </p:nvSpPr>
        <p:spPr>
          <a:xfrm xmlns:a="http://schemas.openxmlformats.org/drawingml/2006/main">
            <a:off x="8915400" y="3762375"/>
            <a:ext cx="24574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Compliant injurer may overact</a:t>
            </a:r>
          </a:p>
        </p:txBody>
      </p:sp>
      <p:sp>
        <p:nvSpPr>
          <p:cNvPr id="39" name="">
            <a:extLst xmlns:a="http://schemas.openxmlformats.org/drawingml/2006/main">
              <a:ext uri="{FF2B5EF4-FFF2-40B4-BE49-F238E27FC236}">
                <a16:creationId xmlns:a16="http://schemas.microsoft.com/office/drawing/2014/main" id="{7B46C4F4-1F46-4BF4-A2FC-0BBC883984AD}"/>
              </a:ext>
            </a:extLst>
          </p:cNvPr>
          <p:cNvSpPr>
            <a:spLocks xmlns:a="http://schemas.openxmlformats.org/drawingml/2006/main" noGrp="1"/>
          </p:cNvSpPr>
          <p:nvPr/>
        </p:nvSpPr>
        <p:spPr>
          <a:xfrm xmlns:a="http://schemas.openxmlformats.org/drawingml/2006/main">
            <a:off x="742950" y="4476750"/>
            <a:ext cx="2952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0" name="">
            <a:extLst xmlns:a="http://schemas.openxmlformats.org/drawingml/2006/main">
              <a:ext uri="{FF2B5EF4-FFF2-40B4-BE49-F238E27FC236}">
                <a16:creationId xmlns:a16="http://schemas.microsoft.com/office/drawing/2014/main" id="{94592DB5-4ADC-4D99-958E-8E2FE0ADB72F}"/>
              </a:ext>
            </a:extLst>
          </p:cNvPr>
          <p:cNvSpPr>
            <a:spLocks xmlns:a="http://schemas.openxmlformats.org/drawingml/2006/main" noGrp="1"/>
          </p:cNvSpPr>
          <p:nvPr/>
        </p:nvSpPr>
        <p:spPr>
          <a:xfrm xmlns:a="http://schemas.openxmlformats.org/drawingml/2006/main">
            <a:off x="819150" y="4543425"/>
            <a:ext cx="2800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Comparative negligence</a:t>
            </a:r>
          </a:p>
        </p:txBody>
      </p:sp>
      <p:sp>
        <p:nvSpPr>
          <p:cNvPr id="41" name="">
            <a:extLst xmlns:a="http://schemas.openxmlformats.org/drawingml/2006/main">
              <a:ext uri="{FF2B5EF4-FFF2-40B4-BE49-F238E27FC236}">
                <a16:creationId xmlns:a16="http://schemas.microsoft.com/office/drawing/2014/main" id="{7A9D3B96-74D3-47A5-9C2D-8A1C2C217ABA}"/>
              </a:ext>
            </a:extLst>
          </p:cNvPr>
          <p:cNvSpPr>
            <a:spLocks xmlns:a="http://schemas.openxmlformats.org/drawingml/2006/main" noGrp="1"/>
          </p:cNvSpPr>
          <p:nvPr/>
        </p:nvSpPr>
        <p:spPr>
          <a:xfrm xmlns:a="http://schemas.openxmlformats.org/drawingml/2006/main">
            <a:off x="3695700" y="4476750"/>
            <a:ext cx="2571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2" name="">
            <a:extLst xmlns:a="http://schemas.openxmlformats.org/drawingml/2006/main">
              <a:ext uri="{FF2B5EF4-FFF2-40B4-BE49-F238E27FC236}">
                <a16:creationId xmlns:a16="http://schemas.microsoft.com/office/drawing/2014/main" id="{5771D9D4-8ECD-4730-BE9F-22F07F137773}"/>
              </a:ext>
            </a:extLst>
          </p:cNvPr>
          <p:cNvSpPr>
            <a:spLocks xmlns:a="http://schemas.openxmlformats.org/drawingml/2006/main" noGrp="1"/>
          </p:cNvSpPr>
          <p:nvPr/>
        </p:nvSpPr>
        <p:spPr>
          <a:xfrm xmlns:a="http://schemas.openxmlformats.org/drawingml/2006/main">
            <a:off x="3771900" y="454342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Divided</a:t>
            </a:r>
          </a:p>
        </p:txBody>
      </p:sp>
      <p:sp>
        <p:nvSpPr>
          <p:cNvPr id="43" name="">
            <a:extLst xmlns:a="http://schemas.openxmlformats.org/drawingml/2006/main">
              <a:ext uri="{FF2B5EF4-FFF2-40B4-BE49-F238E27FC236}">
                <a16:creationId xmlns:a16="http://schemas.microsoft.com/office/drawing/2014/main" id="{1231D26D-4415-4E2B-84AC-BD2E9A8375A8}"/>
              </a:ext>
            </a:extLst>
          </p:cNvPr>
          <p:cNvSpPr>
            <a:spLocks xmlns:a="http://schemas.openxmlformats.org/drawingml/2006/main" noGrp="1"/>
          </p:cNvSpPr>
          <p:nvPr/>
        </p:nvSpPr>
        <p:spPr>
          <a:xfrm xmlns:a="http://schemas.openxmlformats.org/drawingml/2006/main">
            <a:off x="6267450" y="4476750"/>
            <a:ext cx="25717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4" name="">
            <a:extLst xmlns:a="http://schemas.openxmlformats.org/drawingml/2006/main">
              <a:ext uri="{FF2B5EF4-FFF2-40B4-BE49-F238E27FC236}">
                <a16:creationId xmlns:a16="http://schemas.microsoft.com/office/drawing/2014/main" id="{7FCD7E00-384A-44CA-8429-DEEB8FA0C780}"/>
              </a:ext>
            </a:extLst>
          </p:cNvPr>
          <p:cNvSpPr>
            <a:spLocks xmlns:a="http://schemas.openxmlformats.org/drawingml/2006/main" noGrp="1"/>
          </p:cNvSpPr>
          <p:nvPr/>
        </p:nvSpPr>
        <p:spPr>
          <a:xfrm xmlns:a="http://schemas.openxmlformats.org/drawingml/2006/main">
            <a:off x="6343650" y="4543425"/>
            <a:ext cx="24193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Depends on shares</a:t>
            </a:r>
          </a:p>
        </p:txBody>
      </p:sp>
      <p:sp>
        <p:nvSpPr>
          <p:cNvPr id="45" name="">
            <a:extLst xmlns:a="http://schemas.openxmlformats.org/drawingml/2006/main">
              <a:ext uri="{FF2B5EF4-FFF2-40B4-BE49-F238E27FC236}">
                <a16:creationId xmlns:a16="http://schemas.microsoft.com/office/drawing/2014/main" id="{5DB2FD83-A74B-4D25-8D25-31D4826B1F4B}"/>
              </a:ext>
            </a:extLst>
          </p:cNvPr>
          <p:cNvSpPr>
            <a:spLocks xmlns:a="http://schemas.openxmlformats.org/drawingml/2006/main" noGrp="1"/>
          </p:cNvSpPr>
          <p:nvPr/>
        </p:nvSpPr>
        <p:spPr>
          <a:xfrm xmlns:a="http://schemas.openxmlformats.org/drawingml/2006/main">
            <a:off x="8839200" y="4476750"/>
            <a:ext cx="2609850" cy="781050"/>
          </a:xfrm>
          <a:prstGeom xmlns:a="http://schemas.openxmlformats.org/drawingml/2006/main" prst="rect">
            <a:avLst/>
          </a:prstGeom>
          <a:solidFill xmlns:a="http://schemas.openxmlformats.org/drawingml/2006/main">
            <a:srgbClr val="F4F7F5"/>
          </a:solidFill>
          <a:ln xmlns:a="http://schemas.openxmlformats.org/drawingml/2006/main" w="9525">
            <a:solidFill>
              <a:srgbClr val="CCD5D2"/>
            </a:solidFill>
            <a:prstDash val="solid"/>
          </a:ln>
        </p:spPr>
      </p:sp>
      <p:sp>
        <p:nvSpPr>
          <p:cNvPr id="46" name="">
            <a:extLst xmlns:a="http://schemas.openxmlformats.org/drawingml/2006/main">
              <a:ext uri="{FF2B5EF4-FFF2-40B4-BE49-F238E27FC236}">
                <a16:creationId xmlns:a16="http://schemas.microsoft.com/office/drawing/2014/main" id="{1A0352A9-570C-40DD-AB9D-E4B8DD8D46C1}"/>
              </a:ext>
            </a:extLst>
          </p:cNvPr>
          <p:cNvSpPr>
            <a:spLocks xmlns:a="http://schemas.openxmlformats.org/drawingml/2006/main" noGrp="1"/>
          </p:cNvSpPr>
          <p:nvPr/>
        </p:nvSpPr>
        <p:spPr>
          <a:xfrm xmlns:a="http://schemas.openxmlformats.org/drawingml/2006/main">
            <a:off x="8915400" y="4543425"/>
            <a:ext cx="24574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350" b="0" i="0">
                <a:solidFill>
                  <a:srgbClr val="17242D"/>
                </a:solidFill>
                <a:latin typeface="Aptos"/>
                <a:ea typeface="Aptos"/>
                <a:cs typeface="Aptos"/>
              </a:defRPr>
            </a:pPr>
            <a:r>
              <a:rPr sz="1350" b="0" i="0">
                <a:solidFill>
                  <a:srgbClr val="17242D"/>
                </a:solidFill>
                <a:latin typeface="Aptos"/>
                <a:ea typeface="Aptos"/>
                <a:cs typeface="Aptos"/>
              </a:rPr>
              <a:t>Margins remain divided</a:t>
            </a:r>
          </a:p>
        </p:txBody>
      </p:sp>
      <p:sp>
        <p:nvSpPr>
          <p:cNvPr id="47" name="">
            <a:extLst xmlns:a="http://schemas.openxmlformats.org/drawingml/2006/main">
              <a:ext uri="{FF2B5EF4-FFF2-40B4-BE49-F238E27FC236}">
                <a16:creationId xmlns:a16="http://schemas.microsoft.com/office/drawing/2014/main" id="{2BC8A997-1BAE-4BDE-85C4-FF7848E2CE30}"/>
              </a:ext>
            </a:extLst>
          </p:cNvPr>
          <p:cNvSpPr>
            <a:spLocks xmlns:a="http://schemas.openxmlformats.org/drawingml/2006/main" noGrp="1"/>
          </p:cNvSpPr>
          <p:nvPr/>
        </p:nvSpPr>
        <p:spPr>
          <a:xfrm xmlns:a="http://schemas.openxmlformats.org/drawingml/2006/main">
            <a:off x="1466850" y="5619750"/>
            <a:ext cx="9258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173F38"/>
                </a:solidFill>
                <a:latin typeface="Aptos"/>
                <a:ea typeface="Aptos"/>
                <a:cs typeface="Aptos"/>
              </a:defRPr>
            </a:pPr>
            <a:r>
              <a:rPr sz="1875" b="1" i="0">
                <a:solidFill>
                  <a:srgbClr val="173F38"/>
                </a:solidFill>
                <a:latin typeface="Aptos"/>
                <a:ea typeface="Aptos"/>
                <a:cs typeface="Aptos"/>
              </a:rPr>
              <a:t>Choose among feasible rules by asking who controls which observable margin.</a:t>
            </a:r>
          </a:p>
        </p:txBody>
      </p:sp>
    </p:spTree>
    <p:extLst>
      <p:ext uri="{BB962C8B-B14F-4D97-AF65-F5344CB8AC3E}">
        <p14:creationId xmlns:p14="http://schemas.microsoft.com/office/powerpoint/2010/main" val="983116467"/>
      </p:ext>
    </p:extLst>
  </p:cSld>
</p:sld>
</file>

<file path=ppt/slides/slide2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7C41280-A29D-438E-8F6C-A1C51705CDB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4C806B6-9FD3-4F4B-AF8B-C98FF143BF4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40CF305F-4EA3-41D4-A58E-2313076B4CC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clean model depends on demanding assumptions</a:t>
            </a:r>
          </a:p>
        </p:txBody>
      </p:sp>
      <p:sp>
        <p:nvSpPr>
          <p:cNvPr id="4" name="">
            <a:extLst xmlns:a="http://schemas.openxmlformats.org/drawingml/2006/main">
              <a:ext uri="{FF2B5EF4-FFF2-40B4-BE49-F238E27FC236}">
                <a16:creationId xmlns:a16="http://schemas.microsoft.com/office/drawing/2014/main" id="{F37B0EB7-A140-4D53-AAE9-52CF6472C12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4CE4C84-A685-493A-8775-727D45F068F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6713DBA-D4FE-42A7-B614-E00E877E948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23</a:t>
            </a:r>
          </a:p>
        </p:txBody>
      </p:sp>
      <p:sp>
        <p:nvSpPr>
          <p:cNvPr id="7" name="">
            <a:extLst xmlns:a="http://schemas.openxmlformats.org/drawingml/2006/main">
              <a:ext uri="{FF2B5EF4-FFF2-40B4-BE49-F238E27FC236}">
                <a16:creationId xmlns:a16="http://schemas.microsoft.com/office/drawing/2014/main" id="{29195A15-4396-4936-A66D-CA48A11742D1}"/>
              </a:ext>
            </a:extLst>
          </p:cNvPr>
          <p:cNvSpPr>
            <a:spLocks xmlns:a="http://schemas.openxmlformats.org/drawingml/2006/main" noGrp="1"/>
          </p:cNvSpPr>
          <p:nvPr/>
        </p:nvSpPr>
        <p:spPr>
          <a:xfrm xmlns:a="http://schemas.openxmlformats.org/drawingml/2006/main">
            <a:off x="800100" y="1771650"/>
            <a:ext cx="3143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0B48E0AC-BF4F-47B0-BAC3-D44040A6B3A6}"/>
              </a:ext>
            </a:extLst>
          </p:cNvPr>
          <p:cNvSpPr>
            <a:spLocks xmlns:a="http://schemas.openxmlformats.org/drawingml/2006/main" noGrp="1"/>
          </p:cNvSpPr>
          <p:nvPr/>
        </p:nvSpPr>
        <p:spPr>
          <a:xfrm xmlns:a="http://schemas.openxmlformats.org/drawingml/2006/main">
            <a:off x="1028700" y="2076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Risk understood</a:t>
            </a:r>
          </a:p>
        </p:txBody>
      </p:sp>
      <p:sp>
        <p:nvSpPr>
          <p:cNvPr id="9" name="">
            <a:extLst xmlns:a="http://schemas.openxmlformats.org/drawingml/2006/main">
              <a:ext uri="{FF2B5EF4-FFF2-40B4-BE49-F238E27FC236}">
                <a16:creationId xmlns:a16="http://schemas.microsoft.com/office/drawing/2014/main" id="{3A6FD3D7-B47E-4868-A85F-F84E9B8E2A3D}"/>
              </a:ext>
            </a:extLst>
          </p:cNvPr>
          <p:cNvSpPr>
            <a:spLocks xmlns:a="http://schemas.openxmlformats.org/drawingml/2006/main" noGrp="1"/>
          </p:cNvSpPr>
          <p:nvPr/>
        </p:nvSpPr>
        <p:spPr>
          <a:xfrm xmlns:a="http://schemas.openxmlformats.org/drawingml/2006/main">
            <a:off x="4591050" y="1771650"/>
            <a:ext cx="3143250" cy="10668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F6D490A3-7E96-4675-B322-CC2ADB38A5F9}"/>
              </a:ext>
            </a:extLst>
          </p:cNvPr>
          <p:cNvSpPr>
            <a:spLocks xmlns:a="http://schemas.openxmlformats.org/drawingml/2006/main" noGrp="1"/>
          </p:cNvSpPr>
          <p:nvPr/>
        </p:nvSpPr>
        <p:spPr>
          <a:xfrm xmlns:a="http://schemas.openxmlformats.org/drawingml/2006/main">
            <a:off x="4819650" y="2076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Standard correct</a:t>
            </a:r>
          </a:p>
        </p:txBody>
      </p:sp>
      <p:sp>
        <p:nvSpPr>
          <p:cNvPr id="11" name="">
            <a:extLst xmlns:a="http://schemas.openxmlformats.org/drawingml/2006/main">
              <a:ext uri="{FF2B5EF4-FFF2-40B4-BE49-F238E27FC236}">
                <a16:creationId xmlns:a16="http://schemas.microsoft.com/office/drawing/2014/main" id="{E7130683-F668-4E60-8227-7A3FD59F732E}"/>
              </a:ext>
            </a:extLst>
          </p:cNvPr>
          <p:cNvSpPr>
            <a:spLocks xmlns:a="http://schemas.openxmlformats.org/drawingml/2006/main" noGrp="1"/>
          </p:cNvSpPr>
          <p:nvPr/>
        </p:nvSpPr>
        <p:spPr>
          <a:xfrm xmlns:a="http://schemas.openxmlformats.org/drawingml/2006/main">
            <a:off x="8382000" y="1771650"/>
            <a:ext cx="3143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57779C46-2C97-490A-8EAA-22CA29E7900A}"/>
              </a:ext>
            </a:extLst>
          </p:cNvPr>
          <p:cNvSpPr>
            <a:spLocks xmlns:a="http://schemas.openxmlformats.org/drawingml/2006/main" noGrp="1"/>
          </p:cNvSpPr>
          <p:nvPr/>
        </p:nvSpPr>
        <p:spPr>
          <a:xfrm xmlns:a="http://schemas.openxmlformats.org/drawingml/2006/main">
            <a:off x="8610600" y="2076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Causation clear</a:t>
            </a:r>
          </a:p>
        </p:txBody>
      </p:sp>
      <p:sp>
        <p:nvSpPr>
          <p:cNvPr id="13" name="">
            <a:extLst xmlns:a="http://schemas.openxmlformats.org/drawingml/2006/main">
              <a:ext uri="{FF2B5EF4-FFF2-40B4-BE49-F238E27FC236}">
                <a16:creationId xmlns:a16="http://schemas.microsoft.com/office/drawing/2014/main" id="{BA3B5E0B-61EC-4731-B9DD-148CA85489C7}"/>
              </a:ext>
            </a:extLst>
          </p:cNvPr>
          <p:cNvSpPr>
            <a:spLocks xmlns:a="http://schemas.openxmlformats.org/drawingml/2006/main" noGrp="1"/>
          </p:cNvSpPr>
          <p:nvPr/>
        </p:nvSpPr>
        <p:spPr>
          <a:xfrm xmlns:a="http://schemas.openxmlformats.org/drawingml/2006/main">
            <a:off x="800100" y="3295650"/>
            <a:ext cx="3143250" cy="10668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4" name="">
            <a:extLst xmlns:a="http://schemas.openxmlformats.org/drawingml/2006/main">
              <a:ext uri="{FF2B5EF4-FFF2-40B4-BE49-F238E27FC236}">
                <a16:creationId xmlns:a16="http://schemas.microsoft.com/office/drawing/2014/main" id="{39818DEF-510B-4E1C-A691-AFB86439108C}"/>
              </a:ext>
            </a:extLst>
          </p:cNvPr>
          <p:cNvSpPr>
            <a:spLocks xmlns:a="http://schemas.openxmlformats.org/drawingml/2006/main" noGrp="1"/>
          </p:cNvSpPr>
          <p:nvPr/>
        </p:nvSpPr>
        <p:spPr>
          <a:xfrm xmlns:a="http://schemas.openxmlformats.org/drawingml/2006/main">
            <a:off x="1028700" y="3600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Damages complete</a:t>
            </a:r>
          </a:p>
        </p:txBody>
      </p:sp>
      <p:sp>
        <p:nvSpPr>
          <p:cNvPr id="15" name="">
            <a:extLst xmlns:a="http://schemas.openxmlformats.org/drawingml/2006/main">
              <a:ext uri="{FF2B5EF4-FFF2-40B4-BE49-F238E27FC236}">
                <a16:creationId xmlns:a16="http://schemas.microsoft.com/office/drawing/2014/main" id="{CAEDD8A2-FC74-44B9-9347-63A89B9E07A5}"/>
              </a:ext>
            </a:extLst>
          </p:cNvPr>
          <p:cNvSpPr>
            <a:spLocks xmlns:a="http://schemas.openxmlformats.org/drawingml/2006/main" noGrp="1"/>
          </p:cNvSpPr>
          <p:nvPr/>
        </p:nvSpPr>
        <p:spPr>
          <a:xfrm xmlns:a="http://schemas.openxmlformats.org/drawingml/2006/main">
            <a:off x="4591050" y="3295650"/>
            <a:ext cx="3143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4A0BF882-D4A0-4CE1-93A5-DFD394F83CF8}"/>
              </a:ext>
            </a:extLst>
          </p:cNvPr>
          <p:cNvSpPr>
            <a:spLocks xmlns:a="http://schemas.openxmlformats.org/drawingml/2006/main" noGrp="1"/>
          </p:cNvSpPr>
          <p:nvPr/>
        </p:nvSpPr>
        <p:spPr>
          <a:xfrm xmlns:a="http://schemas.openxmlformats.org/drawingml/2006/main">
            <a:off x="4819650" y="3600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Judgment collected</a:t>
            </a:r>
          </a:p>
        </p:txBody>
      </p:sp>
      <p:sp>
        <p:nvSpPr>
          <p:cNvPr id="17" name="">
            <a:extLst xmlns:a="http://schemas.openxmlformats.org/drawingml/2006/main">
              <a:ext uri="{FF2B5EF4-FFF2-40B4-BE49-F238E27FC236}">
                <a16:creationId xmlns:a16="http://schemas.microsoft.com/office/drawing/2014/main" id="{A5E260CC-6033-42CC-AD8F-0F7B8DB978FE}"/>
              </a:ext>
            </a:extLst>
          </p:cNvPr>
          <p:cNvSpPr>
            <a:spLocks xmlns:a="http://schemas.openxmlformats.org/drawingml/2006/main" noGrp="1"/>
          </p:cNvSpPr>
          <p:nvPr/>
        </p:nvSpPr>
        <p:spPr>
          <a:xfrm xmlns:a="http://schemas.openxmlformats.org/drawingml/2006/main">
            <a:off x="8382000" y="3295650"/>
            <a:ext cx="3143250" cy="10668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20C52B02-BBD8-4FCF-A4CB-4B1EAB6285F5}"/>
              </a:ext>
            </a:extLst>
          </p:cNvPr>
          <p:cNvSpPr>
            <a:spLocks xmlns:a="http://schemas.openxmlformats.org/drawingml/2006/main" noGrp="1"/>
          </p:cNvSpPr>
          <p:nvPr/>
        </p:nvSpPr>
        <p:spPr>
          <a:xfrm xmlns:a="http://schemas.openxmlformats.org/drawingml/2006/main">
            <a:off x="8610600" y="3600450"/>
            <a:ext cx="26860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Court error low</a:t>
            </a:r>
          </a:p>
        </p:txBody>
      </p:sp>
      <p:sp>
        <p:nvSpPr>
          <p:cNvPr id="19" name="">
            <a:extLst xmlns:a="http://schemas.openxmlformats.org/drawingml/2006/main">
              <a:ext uri="{FF2B5EF4-FFF2-40B4-BE49-F238E27FC236}">
                <a16:creationId xmlns:a16="http://schemas.microsoft.com/office/drawing/2014/main" id="{2D9E4BF5-D611-42A9-A98B-7E468CBED2AF}"/>
              </a:ext>
            </a:extLst>
          </p:cNvPr>
          <p:cNvSpPr>
            <a:spLocks xmlns:a="http://schemas.openxmlformats.org/drawingml/2006/main" noGrp="1"/>
          </p:cNvSpPr>
          <p:nvPr/>
        </p:nvSpPr>
        <p:spPr>
          <a:xfrm xmlns:a="http://schemas.openxmlformats.org/drawingml/2006/main">
            <a:off x="1276350" y="5276850"/>
            <a:ext cx="96393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9878"/>
          </a:bodyPr>
          <a:lstStyle xmlns:a="http://schemas.openxmlformats.org/drawingml/2006/main"/>
          <a:p xmlns:a="http://schemas.openxmlformats.org/drawingml/2006/main">
            <a:pPr algn="ctr">
              <a:lnSpc>
                <a:spcPct val="105000"/>
              </a:lnSpc>
              <a:buNone/>
              <a:defRPr sz="2175" b="1" i="0">
                <a:solidFill>
                  <a:srgbClr val="173F38"/>
                </a:solidFill>
                <a:latin typeface="Georgia"/>
                <a:ea typeface="Georgia"/>
                <a:cs typeface="Georgia"/>
              </a:defRPr>
            </a:pPr>
            <a:r>
              <a:rPr sz="2175" b="1" i="0">
                <a:solidFill>
                  <a:srgbClr val="173F38"/>
                </a:solidFill>
                <a:latin typeface="Georgia"/>
                <a:ea typeface="Georgia"/>
                <a:cs typeface="Georgia"/>
              </a:rPr>
              <a:t>Assumptions reveal the mechanism. Relaxing them reveals the institutional problem.</a:t>
            </a:r>
          </a:p>
        </p:txBody>
      </p:sp>
    </p:spTree>
    <p:extLst>
      <p:ext uri="{BB962C8B-B14F-4D97-AF65-F5344CB8AC3E}">
        <p14:creationId xmlns:p14="http://schemas.microsoft.com/office/powerpoint/2010/main" val="464495131"/>
      </p:ext>
    </p:extLst>
  </p:cSld>
</p:sld>
</file>

<file path=ppt/slides/slide2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C481B108-9595-4432-B21A-C56538A23B5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2B88127-2CE5-4522-82D7-3E001D05AE6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EEECC26F-7002-4789-ACF4-52B6141A426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bad outcome does not prove a bad ex ante decision</a:t>
            </a:r>
          </a:p>
        </p:txBody>
      </p:sp>
      <p:sp>
        <p:nvSpPr>
          <p:cNvPr id="4" name="">
            <a:extLst xmlns:a="http://schemas.openxmlformats.org/drawingml/2006/main">
              <a:ext uri="{FF2B5EF4-FFF2-40B4-BE49-F238E27FC236}">
                <a16:creationId xmlns:a16="http://schemas.microsoft.com/office/drawing/2014/main" id="{E49D4FC1-1753-4D9E-81C5-D802179EDAB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F371C07-5544-4AA2-B7D2-E698FD1F5D2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9D32891-1C93-4080-856C-C20842E7373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24</a:t>
            </a:r>
          </a:p>
        </p:txBody>
      </p:sp>
      <p:sp>
        <p:nvSpPr>
          <p:cNvPr id="7" name="">
            <a:extLst xmlns:a="http://schemas.openxmlformats.org/drawingml/2006/main">
              <a:ext uri="{FF2B5EF4-FFF2-40B4-BE49-F238E27FC236}">
                <a16:creationId xmlns:a16="http://schemas.microsoft.com/office/drawing/2014/main" id="{968092E2-04C3-4966-8E74-C0DDB87DAB77}"/>
              </a:ext>
            </a:extLst>
          </p:cNvPr>
          <p:cNvSpPr>
            <a:spLocks xmlns:a="http://schemas.openxmlformats.org/drawingml/2006/main" noGrp="1"/>
          </p:cNvSpPr>
          <p:nvPr/>
        </p:nvSpPr>
        <p:spPr>
          <a:xfrm xmlns:a="http://schemas.openxmlformats.org/drawingml/2006/main">
            <a:off x="895350" y="1866900"/>
            <a:ext cx="2952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1" i="0">
                <a:solidFill>
                  <a:srgbClr val="24594E"/>
                </a:solidFill>
                <a:latin typeface="Aptos"/>
                <a:ea typeface="Aptos"/>
                <a:cs typeface="Aptos"/>
              </a:defRPr>
            </a:pPr>
            <a:r>
              <a:rPr sz="1650" b="1" i="0">
                <a:solidFill>
                  <a:srgbClr val="24594E"/>
                </a:solidFill>
                <a:latin typeface="Aptos"/>
                <a:ea typeface="Aptos"/>
                <a:cs typeface="Aptos"/>
              </a:rPr>
              <a:t>Best available evidence</a:t>
            </a:r>
          </a:p>
        </p:txBody>
      </p:sp>
      <p:sp>
        <p:nvSpPr>
          <p:cNvPr id="8" name="">
            <a:extLst xmlns:a="http://schemas.openxmlformats.org/drawingml/2006/main">
              <a:ext uri="{FF2B5EF4-FFF2-40B4-BE49-F238E27FC236}">
                <a16:creationId xmlns:a16="http://schemas.microsoft.com/office/drawing/2014/main" id="{BC57AAEE-7C99-492E-8C59-A8E0F11CA325}"/>
              </a:ext>
            </a:extLst>
          </p:cNvPr>
          <p:cNvSpPr>
            <a:spLocks xmlns:a="http://schemas.openxmlformats.org/drawingml/2006/main" noGrp="1"/>
          </p:cNvSpPr>
          <p:nvPr/>
        </p:nvSpPr>
        <p:spPr>
          <a:xfrm xmlns:a="http://schemas.openxmlformats.org/drawingml/2006/main">
            <a:off x="723900" y="2667000"/>
            <a:ext cx="32956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447"/>
          </a:bodyPr>
          <a:lstStyle xmlns:a="http://schemas.openxmlformats.org/drawingml/2006/main"/>
          <a:p xmlns:a="http://schemas.openxmlformats.org/drawingml/2006/main">
            <a:pPr algn="ctr">
              <a:lnSpc>
                <a:spcPct val="105000"/>
              </a:lnSpc>
              <a:buNone/>
              <a:defRPr sz="2325" b="1" i="0">
                <a:solidFill>
                  <a:srgbClr val="173F38"/>
                </a:solidFill>
                <a:latin typeface="Georgia"/>
                <a:ea typeface="Georgia"/>
                <a:cs typeface="Georgia"/>
              </a:defRPr>
            </a:pPr>
            <a:r>
              <a:rPr sz="2325" b="1" i="0">
                <a:solidFill>
                  <a:srgbClr val="173F38"/>
                </a:solidFill>
                <a:latin typeface="Georgia"/>
                <a:ea typeface="Georgia"/>
                <a:cs typeface="Georgia"/>
              </a:rPr>
              <a:t>99% success treatment</a:t>
            </a:r>
          </a:p>
        </p:txBody>
      </p:sp>
      <p:sp>
        <p:nvSpPr>
          <p:cNvPr id="9" name="">
            <a:extLst xmlns:a="http://schemas.openxmlformats.org/drawingml/2006/main">
              <a:ext uri="{FF2B5EF4-FFF2-40B4-BE49-F238E27FC236}">
                <a16:creationId xmlns:a16="http://schemas.microsoft.com/office/drawing/2014/main" id="{DEAF7956-E359-48F4-BBBA-183F9F43CB6C}"/>
              </a:ext>
            </a:extLst>
          </p:cNvPr>
          <p:cNvSpPr>
            <a:spLocks xmlns:a="http://schemas.openxmlformats.org/drawingml/2006/main" noGrp="1"/>
          </p:cNvSpPr>
          <p:nvPr/>
        </p:nvSpPr>
        <p:spPr>
          <a:xfrm xmlns:a="http://schemas.openxmlformats.org/drawingml/2006/main">
            <a:off x="4171950" y="2724150"/>
            <a:ext cx="876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803390D7-996D-43C8-B87C-AE773962CC8A}"/>
              </a:ext>
            </a:extLst>
          </p:cNvPr>
          <p:cNvSpPr>
            <a:spLocks xmlns:a="http://schemas.openxmlformats.org/drawingml/2006/main" noGrp="1"/>
          </p:cNvSpPr>
          <p:nvPr/>
        </p:nvSpPr>
        <p:spPr>
          <a:xfrm xmlns:a="http://schemas.openxmlformats.org/drawingml/2006/main">
            <a:off x="5219700" y="2667000"/>
            <a:ext cx="31051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650"/>
          </a:bodyPr>
          <a:lstStyle xmlns:a="http://schemas.openxmlformats.org/drawingml/2006/main"/>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Rare adverse outcome</a:t>
            </a:r>
          </a:p>
        </p:txBody>
      </p:sp>
      <p:sp>
        <p:nvSpPr>
          <p:cNvPr id="11" name="">
            <a:extLst xmlns:a="http://schemas.openxmlformats.org/drawingml/2006/main">
              <a:ext uri="{FF2B5EF4-FFF2-40B4-BE49-F238E27FC236}">
                <a16:creationId xmlns:a16="http://schemas.microsoft.com/office/drawing/2014/main" id="{66500AE1-CDB4-4D43-B9A4-CF790185EF81}"/>
              </a:ext>
            </a:extLst>
          </p:cNvPr>
          <p:cNvSpPr>
            <a:spLocks xmlns:a="http://schemas.openxmlformats.org/drawingml/2006/main" noGrp="1"/>
          </p:cNvSpPr>
          <p:nvPr/>
        </p:nvSpPr>
        <p:spPr>
          <a:xfrm xmlns:a="http://schemas.openxmlformats.org/drawingml/2006/main">
            <a:off x="8496300" y="2724150"/>
            <a:ext cx="876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C516D771-02AD-4BD1-AEF9-F0A16ADA2E60}"/>
              </a:ext>
            </a:extLst>
          </p:cNvPr>
          <p:cNvSpPr>
            <a:spLocks xmlns:a="http://schemas.openxmlformats.org/drawingml/2006/main" noGrp="1"/>
          </p:cNvSpPr>
          <p:nvPr/>
        </p:nvSpPr>
        <p:spPr>
          <a:xfrm xmlns:a="http://schemas.openxmlformats.org/drawingml/2006/main">
            <a:off x="9486900" y="2667000"/>
            <a:ext cx="19431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75530D"/>
                </a:solidFill>
                <a:latin typeface="Georgia"/>
                <a:ea typeface="Georgia"/>
                <a:cs typeface="Georgia"/>
              </a:defRPr>
            </a:pPr>
            <a:r>
              <a:rPr sz="2325" b="1" i="0">
                <a:solidFill>
                  <a:srgbClr val="75530D"/>
                </a:solidFill>
                <a:latin typeface="Georgia"/>
                <a:ea typeface="Georgia"/>
                <a:cs typeface="Georgia"/>
              </a:rPr>
              <a:t>Hindsight</a:t>
            </a:r>
          </a:p>
        </p:txBody>
      </p:sp>
      <p:sp>
        <p:nvSpPr>
          <p:cNvPr id="13" name="">
            <a:extLst xmlns:a="http://schemas.openxmlformats.org/drawingml/2006/main">
              <a:ext uri="{FF2B5EF4-FFF2-40B4-BE49-F238E27FC236}">
                <a16:creationId xmlns:a16="http://schemas.microsoft.com/office/drawing/2014/main" id="{8DFAF37A-04DF-4761-8630-692E35B4CD34}"/>
              </a:ext>
            </a:extLst>
          </p:cNvPr>
          <p:cNvSpPr>
            <a:spLocks xmlns:a="http://schemas.openxmlformats.org/drawingml/2006/main" noGrp="1"/>
          </p:cNvSpPr>
          <p:nvPr/>
        </p:nvSpPr>
        <p:spPr>
          <a:xfrm xmlns:a="http://schemas.openxmlformats.org/drawingml/2006/main">
            <a:off x="1428750" y="3905250"/>
            <a:ext cx="93345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0D9456D-C6E4-404C-85C2-0335982EFBA0}"/>
              </a:ext>
            </a:extLst>
          </p:cNvPr>
          <p:cNvSpPr>
            <a:spLocks xmlns:a="http://schemas.openxmlformats.org/drawingml/2006/main" noGrp="1"/>
          </p:cNvSpPr>
          <p:nvPr/>
        </p:nvSpPr>
        <p:spPr>
          <a:xfrm xmlns:a="http://schemas.openxmlformats.org/drawingml/2006/main">
            <a:off x="1524000" y="4343400"/>
            <a:ext cx="9144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Aptos"/>
                <a:ea typeface="Aptos"/>
                <a:cs typeface="Aptos"/>
              </a:defRPr>
            </a:pPr>
            <a:r>
              <a:rPr sz="1950" b="1" i="0">
                <a:solidFill>
                  <a:srgbClr val="173F38"/>
                </a:solidFill>
                <a:latin typeface="Aptos"/>
                <a:ea typeface="Aptos"/>
                <a:cs typeface="Aptos"/>
              </a:rPr>
              <a:t>Foreseeability asks what risk could be identified and changed beforehand.</a:t>
            </a:r>
          </a:p>
        </p:txBody>
      </p:sp>
      <p:sp>
        <p:nvSpPr>
          <p:cNvPr id="15" name="">
            <a:extLst xmlns:a="http://schemas.openxmlformats.org/drawingml/2006/main">
              <a:ext uri="{FF2B5EF4-FFF2-40B4-BE49-F238E27FC236}">
                <a16:creationId xmlns:a16="http://schemas.microsoft.com/office/drawing/2014/main" id="{10038AFF-4EDA-45AC-9A54-51DBA1690C90}"/>
              </a:ext>
            </a:extLst>
          </p:cNvPr>
          <p:cNvSpPr>
            <a:spLocks xmlns:a="http://schemas.openxmlformats.org/drawingml/2006/main" noGrp="1"/>
          </p:cNvSpPr>
          <p:nvPr/>
        </p:nvSpPr>
        <p:spPr>
          <a:xfrm xmlns:a="http://schemas.openxmlformats.org/drawingml/2006/main">
            <a:off x="1524000" y="5067300"/>
            <a:ext cx="9144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950" b="1" i="0">
                <a:solidFill>
                  <a:srgbClr val="9A462F"/>
                </a:solidFill>
                <a:latin typeface="Aptos"/>
                <a:ea typeface="Aptos"/>
                <a:cs typeface="Aptos"/>
              </a:defRPr>
            </a:pPr>
            <a:r>
              <a:rPr sz="1950" b="1" i="0">
                <a:solidFill>
                  <a:srgbClr val="9A462F"/>
                </a:solidFill>
                <a:latin typeface="Aptos"/>
                <a:ea typeface="Aptos"/>
                <a:cs typeface="Aptos"/>
              </a:rPr>
              <a:t>Causation connects the defendant's conduct to the legally relevant harm.</a:t>
            </a:r>
          </a:p>
        </p:txBody>
      </p:sp>
    </p:spTree>
    <p:extLst>
      <p:ext uri="{BB962C8B-B14F-4D97-AF65-F5344CB8AC3E}">
        <p14:creationId xmlns:p14="http://schemas.microsoft.com/office/powerpoint/2010/main" val="1910597536"/>
      </p:ext>
    </p:extLst>
  </p:cSld>
</p:sld>
</file>

<file path=ppt/slides/slide2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C56553BC-2BF3-407E-9ACC-33B44340522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6FEF401-D62F-43EE-8535-D9B4D058082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03079D6F-25A3-4640-800B-CB003721F1C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Liability on paper may not create liability in practice</a:t>
            </a:r>
          </a:p>
        </p:txBody>
      </p:sp>
      <p:sp>
        <p:nvSpPr>
          <p:cNvPr id="4" name="">
            <a:extLst xmlns:a="http://schemas.openxmlformats.org/drawingml/2006/main">
              <a:ext uri="{FF2B5EF4-FFF2-40B4-BE49-F238E27FC236}">
                <a16:creationId xmlns:a16="http://schemas.microsoft.com/office/drawing/2014/main" id="{4C68CFEA-9E02-429E-9FC5-0F7FE0F7710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CB9E7AA-E465-4217-8A22-FA3A92DC7D16}"/>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F225A614-5421-43C2-AE6D-835CBD6D43E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25</a:t>
            </a:r>
          </a:p>
        </p:txBody>
      </p:sp>
      <p:sp>
        <p:nvSpPr>
          <p:cNvPr id="7" name="">
            <a:extLst xmlns:a="http://schemas.openxmlformats.org/drawingml/2006/main">
              <a:ext uri="{FF2B5EF4-FFF2-40B4-BE49-F238E27FC236}">
                <a16:creationId xmlns:a16="http://schemas.microsoft.com/office/drawing/2014/main" id="{832E2F62-7BEA-4D41-B4AB-EE969F521517}"/>
              </a:ext>
            </a:extLst>
          </p:cNvPr>
          <p:cNvSpPr>
            <a:spLocks xmlns:a="http://schemas.openxmlformats.org/drawingml/2006/main" noGrp="1"/>
          </p:cNvSpPr>
          <p:nvPr/>
        </p:nvSpPr>
        <p:spPr>
          <a:xfrm xmlns:a="http://schemas.openxmlformats.org/drawingml/2006/main">
            <a:off x="857250" y="177165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24594E"/>
                </a:solidFill>
                <a:latin typeface="Aptos"/>
                <a:ea typeface="Aptos"/>
                <a:cs typeface="Aptos"/>
              </a:defRPr>
            </a:pPr>
            <a:r>
              <a:rPr sz="1350" b="1" i="0">
                <a:solidFill>
                  <a:srgbClr val="24594E"/>
                </a:solidFill>
                <a:latin typeface="Aptos"/>
                <a:ea typeface="Aptos"/>
                <a:cs typeface="Aptos"/>
              </a:rPr>
              <a:t>DETECTION</a:t>
            </a:r>
          </a:p>
        </p:txBody>
      </p:sp>
      <p:sp>
        <p:nvSpPr>
          <p:cNvPr id="8" name="">
            <a:extLst xmlns:a="http://schemas.openxmlformats.org/drawingml/2006/main">
              <a:ext uri="{FF2B5EF4-FFF2-40B4-BE49-F238E27FC236}">
                <a16:creationId xmlns:a16="http://schemas.microsoft.com/office/drawing/2014/main" id="{E93E7CFC-C80A-48FE-A5E6-D6147916F034}"/>
              </a:ext>
            </a:extLst>
          </p:cNvPr>
          <p:cNvSpPr>
            <a:spLocks xmlns:a="http://schemas.openxmlformats.org/drawingml/2006/main" noGrp="1"/>
          </p:cNvSpPr>
          <p:nvPr/>
        </p:nvSpPr>
        <p:spPr>
          <a:xfrm xmlns:a="http://schemas.openxmlformats.org/drawingml/2006/main">
            <a:off x="3219450" y="1581150"/>
            <a:ext cx="8058150" cy="704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CFAA4EB6-AD32-4572-B81C-790DABD429D6}"/>
              </a:ext>
            </a:extLst>
          </p:cNvPr>
          <p:cNvSpPr>
            <a:spLocks xmlns:a="http://schemas.openxmlformats.org/drawingml/2006/main" noGrp="1"/>
          </p:cNvSpPr>
          <p:nvPr/>
        </p:nvSpPr>
        <p:spPr>
          <a:xfrm xmlns:a="http://schemas.openxmlformats.org/drawingml/2006/main">
            <a:off x="3486150" y="1752600"/>
            <a:ext cx="752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Some harms never produce a claim</a:t>
            </a:r>
          </a:p>
        </p:txBody>
      </p:sp>
      <p:sp>
        <p:nvSpPr>
          <p:cNvPr id="10" name="">
            <a:extLst xmlns:a="http://schemas.openxmlformats.org/drawingml/2006/main">
              <a:ext uri="{FF2B5EF4-FFF2-40B4-BE49-F238E27FC236}">
                <a16:creationId xmlns:a16="http://schemas.microsoft.com/office/drawing/2014/main" id="{A8A3DADE-3AD9-4212-9214-573A9E557D38}"/>
              </a:ext>
            </a:extLst>
          </p:cNvPr>
          <p:cNvSpPr>
            <a:spLocks xmlns:a="http://schemas.openxmlformats.org/drawingml/2006/main" noGrp="1"/>
          </p:cNvSpPr>
          <p:nvPr/>
        </p:nvSpPr>
        <p:spPr>
          <a:xfrm xmlns:a="http://schemas.openxmlformats.org/drawingml/2006/main">
            <a:off x="857250" y="27432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9A462F"/>
                </a:solidFill>
                <a:latin typeface="Aptos"/>
                <a:ea typeface="Aptos"/>
                <a:cs typeface="Aptos"/>
              </a:defRPr>
            </a:pPr>
            <a:r>
              <a:rPr sz="1350" b="1" i="0">
                <a:solidFill>
                  <a:srgbClr val="9A462F"/>
                </a:solidFill>
                <a:latin typeface="Aptos"/>
                <a:ea typeface="Aptos"/>
                <a:cs typeface="Aptos"/>
              </a:rPr>
              <a:t>DAMAGES</a:t>
            </a:r>
          </a:p>
        </p:txBody>
      </p:sp>
      <p:sp>
        <p:nvSpPr>
          <p:cNvPr id="11" name="">
            <a:extLst xmlns:a="http://schemas.openxmlformats.org/drawingml/2006/main">
              <a:ext uri="{FF2B5EF4-FFF2-40B4-BE49-F238E27FC236}">
                <a16:creationId xmlns:a16="http://schemas.microsoft.com/office/drawing/2014/main" id="{D64DDB02-37A9-4E89-8C04-D6AC7D824A92}"/>
              </a:ext>
            </a:extLst>
          </p:cNvPr>
          <p:cNvSpPr>
            <a:spLocks xmlns:a="http://schemas.openxmlformats.org/drawingml/2006/main" noGrp="1"/>
          </p:cNvSpPr>
          <p:nvPr/>
        </p:nvSpPr>
        <p:spPr>
          <a:xfrm xmlns:a="http://schemas.openxmlformats.org/drawingml/2006/main">
            <a:off x="3219450" y="2552700"/>
            <a:ext cx="8058150" cy="704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A135CC16-B05F-4587-AA41-7FD11D232B5D}"/>
              </a:ext>
            </a:extLst>
          </p:cNvPr>
          <p:cNvSpPr>
            <a:spLocks xmlns:a="http://schemas.openxmlformats.org/drawingml/2006/main" noGrp="1"/>
          </p:cNvSpPr>
          <p:nvPr/>
        </p:nvSpPr>
        <p:spPr>
          <a:xfrm xmlns:a="http://schemas.openxmlformats.org/drawingml/2006/main">
            <a:off x="3486150" y="2724150"/>
            <a:ext cx="752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Recognized awards may miss real loss</a:t>
            </a:r>
          </a:p>
        </p:txBody>
      </p:sp>
      <p:sp>
        <p:nvSpPr>
          <p:cNvPr id="13" name="">
            <a:extLst xmlns:a="http://schemas.openxmlformats.org/drawingml/2006/main">
              <a:ext uri="{FF2B5EF4-FFF2-40B4-BE49-F238E27FC236}">
                <a16:creationId xmlns:a16="http://schemas.microsoft.com/office/drawing/2014/main" id="{5666E0B1-B5C6-42BF-B101-C852CF0C238B}"/>
              </a:ext>
            </a:extLst>
          </p:cNvPr>
          <p:cNvSpPr>
            <a:spLocks xmlns:a="http://schemas.openxmlformats.org/drawingml/2006/main" noGrp="1"/>
          </p:cNvSpPr>
          <p:nvPr/>
        </p:nvSpPr>
        <p:spPr>
          <a:xfrm xmlns:a="http://schemas.openxmlformats.org/drawingml/2006/main">
            <a:off x="857250" y="371475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24594E"/>
                </a:solidFill>
                <a:latin typeface="Aptos"/>
                <a:ea typeface="Aptos"/>
                <a:cs typeface="Aptos"/>
              </a:defRPr>
            </a:pPr>
            <a:r>
              <a:rPr sz="1350" b="1" i="0">
                <a:solidFill>
                  <a:srgbClr val="24594E"/>
                </a:solidFill>
                <a:latin typeface="Aptos"/>
                <a:ea typeface="Aptos"/>
                <a:cs typeface="Aptos"/>
              </a:rPr>
              <a:t>LITIGATION</a:t>
            </a:r>
          </a:p>
        </p:txBody>
      </p:sp>
      <p:sp>
        <p:nvSpPr>
          <p:cNvPr id="14" name="">
            <a:extLst xmlns:a="http://schemas.openxmlformats.org/drawingml/2006/main">
              <a:ext uri="{FF2B5EF4-FFF2-40B4-BE49-F238E27FC236}">
                <a16:creationId xmlns:a16="http://schemas.microsoft.com/office/drawing/2014/main" id="{4972A8B2-C601-4168-83D0-71F491C97745}"/>
              </a:ext>
            </a:extLst>
          </p:cNvPr>
          <p:cNvSpPr>
            <a:spLocks xmlns:a="http://schemas.openxmlformats.org/drawingml/2006/main" noGrp="1"/>
          </p:cNvSpPr>
          <p:nvPr/>
        </p:nvSpPr>
        <p:spPr>
          <a:xfrm xmlns:a="http://schemas.openxmlformats.org/drawingml/2006/main">
            <a:off x="3219450" y="3524250"/>
            <a:ext cx="8058150" cy="704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7538D782-68EF-4F8B-8A91-EC2A0F3D1E1D}"/>
              </a:ext>
            </a:extLst>
          </p:cNvPr>
          <p:cNvSpPr>
            <a:spLocks xmlns:a="http://schemas.openxmlformats.org/drawingml/2006/main" noGrp="1"/>
          </p:cNvSpPr>
          <p:nvPr/>
        </p:nvSpPr>
        <p:spPr>
          <a:xfrm xmlns:a="http://schemas.openxmlformats.org/drawingml/2006/main">
            <a:off x="3486150" y="3695700"/>
            <a:ext cx="752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 valid claim may cost too much to pursue</a:t>
            </a:r>
          </a:p>
        </p:txBody>
      </p:sp>
      <p:sp>
        <p:nvSpPr>
          <p:cNvPr id="16" name="">
            <a:extLst xmlns:a="http://schemas.openxmlformats.org/drawingml/2006/main">
              <a:ext uri="{FF2B5EF4-FFF2-40B4-BE49-F238E27FC236}">
                <a16:creationId xmlns:a16="http://schemas.microsoft.com/office/drawing/2014/main" id="{3E8148B1-6D6B-474D-904F-612886C67AC8}"/>
              </a:ext>
            </a:extLst>
          </p:cNvPr>
          <p:cNvSpPr>
            <a:spLocks xmlns:a="http://schemas.openxmlformats.org/drawingml/2006/main" noGrp="1"/>
          </p:cNvSpPr>
          <p:nvPr/>
        </p:nvSpPr>
        <p:spPr>
          <a:xfrm xmlns:a="http://schemas.openxmlformats.org/drawingml/2006/main">
            <a:off x="857250" y="46863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9A462F"/>
                </a:solidFill>
                <a:latin typeface="Aptos"/>
                <a:ea typeface="Aptos"/>
                <a:cs typeface="Aptos"/>
              </a:defRPr>
            </a:pPr>
            <a:r>
              <a:rPr sz="1350" b="1" i="0">
                <a:solidFill>
                  <a:srgbClr val="9A462F"/>
                </a:solidFill>
                <a:latin typeface="Aptos"/>
                <a:ea typeface="Aptos"/>
                <a:cs typeface="Aptos"/>
              </a:rPr>
              <a:t>SOLVENCY</a:t>
            </a:r>
          </a:p>
        </p:txBody>
      </p:sp>
      <p:sp>
        <p:nvSpPr>
          <p:cNvPr id="17" name="">
            <a:extLst xmlns:a="http://schemas.openxmlformats.org/drawingml/2006/main">
              <a:ext uri="{FF2B5EF4-FFF2-40B4-BE49-F238E27FC236}">
                <a16:creationId xmlns:a16="http://schemas.microsoft.com/office/drawing/2014/main" id="{37580391-6455-4788-B3B5-BAD9DB0C20E1}"/>
              </a:ext>
            </a:extLst>
          </p:cNvPr>
          <p:cNvSpPr>
            <a:spLocks xmlns:a="http://schemas.openxmlformats.org/drawingml/2006/main" noGrp="1"/>
          </p:cNvSpPr>
          <p:nvPr/>
        </p:nvSpPr>
        <p:spPr>
          <a:xfrm xmlns:a="http://schemas.openxmlformats.org/drawingml/2006/main">
            <a:off x="3219450" y="4495800"/>
            <a:ext cx="8058150" cy="704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A75C568B-D2ED-46F5-8C83-D9B1F73E09E5}"/>
              </a:ext>
            </a:extLst>
          </p:cNvPr>
          <p:cNvSpPr>
            <a:spLocks xmlns:a="http://schemas.openxmlformats.org/drawingml/2006/main" noGrp="1"/>
          </p:cNvSpPr>
          <p:nvPr/>
        </p:nvSpPr>
        <p:spPr>
          <a:xfrm xmlns:a="http://schemas.openxmlformats.org/drawingml/2006/main">
            <a:off x="3486150" y="4667250"/>
            <a:ext cx="752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The defendant may be judgment-proof</a:t>
            </a:r>
          </a:p>
        </p:txBody>
      </p:sp>
      <p:sp>
        <p:nvSpPr>
          <p:cNvPr id="19" name="">
            <a:extLst xmlns:a="http://schemas.openxmlformats.org/drawingml/2006/main">
              <a:ext uri="{FF2B5EF4-FFF2-40B4-BE49-F238E27FC236}">
                <a16:creationId xmlns:a16="http://schemas.microsoft.com/office/drawing/2014/main" id="{3BF90FD5-297D-47E5-BEAC-1F4FA0A85791}"/>
              </a:ext>
            </a:extLst>
          </p:cNvPr>
          <p:cNvSpPr>
            <a:spLocks xmlns:a="http://schemas.openxmlformats.org/drawingml/2006/main" noGrp="1"/>
          </p:cNvSpPr>
          <p:nvPr/>
        </p:nvSpPr>
        <p:spPr>
          <a:xfrm xmlns:a="http://schemas.openxmlformats.org/drawingml/2006/main">
            <a:off x="1143000" y="5600700"/>
            <a:ext cx="9906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4807"/>
          </a:bodyPr>
          <a:lstStyle xmlns:a="http://schemas.openxmlformats.org/drawingml/2006/main"/>
          <a:p xmlns:a="http://schemas.openxmlformats.org/drawingml/2006/main">
            <a:pPr algn="ctr">
              <a:lnSpc>
                <a:spcPct val="105000"/>
              </a:lnSpc>
              <a:buNone/>
              <a:defRPr sz="1725" b="1" i="0">
                <a:solidFill>
                  <a:srgbClr val="173F38"/>
                </a:solidFill>
                <a:latin typeface="Aptos"/>
                <a:ea typeface="Aptos"/>
                <a:cs typeface="Aptos"/>
              </a:defRPr>
            </a:pPr>
            <a:r>
              <a:rPr sz="1725" b="1" i="0">
                <a:solidFill>
                  <a:srgbClr val="173F38"/>
                </a:solidFill>
                <a:latin typeface="Aptos"/>
                <a:ea typeface="Aptos"/>
                <a:cs typeface="Aptos"/>
              </a:rPr>
              <a:t>Mandatory insurance, bonding, safety rules, or upstream responsibility may sometimes carry the missing signal.</a:t>
            </a:r>
          </a:p>
        </p:txBody>
      </p:sp>
    </p:spTree>
    <p:extLst>
      <p:ext uri="{BB962C8B-B14F-4D97-AF65-F5344CB8AC3E}">
        <p14:creationId xmlns:p14="http://schemas.microsoft.com/office/powerpoint/2010/main" val="113436633"/>
      </p:ext>
    </p:extLst>
  </p:cSld>
</p:sld>
</file>

<file path=ppt/slides/slide2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BD6FAD39-4B28-4470-9521-B2ED4554B4E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E8C4FA4-2902-4212-9A71-309BE5A2648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D7FA2A4D-73FC-4838-9EE8-0C3D864B651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Insurance can weaken, preserve, or relocate incentives</a:t>
            </a:r>
          </a:p>
        </p:txBody>
      </p:sp>
      <p:sp>
        <p:nvSpPr>
          <p:cNvPr id="4" name="">
            <a:extLst xmlns:a="http://schemas.openxmlformats.org/drawingml/2006/main">
              <a:ext uri="{FF2B5EF4-FFF2-40B4-BE49-F238E27FC236}">
                <a16:creationId xmlns:a16="http://schemas.microsoft.com/office/drawing/2014/main" id="{D7E73222-A426-4E6C-9DEF-07343BB3F87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9D5CC77-09F9-485F-9D55-8CEAB6A535B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20F75D2C-03AE-4285-9B07-6AB94AD78FA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26</a:t>
            </a:r>
          </a:p>
        </p:txBody>
      </p:sp>
      <p:sp>
        <p:nvSpPr>
          <p:cNvPr id="7" name="">
            <a:extLst xmlns:a="http://schemas.openxmlformats.org/drawingml/2006/main">
              <a:ext uri="{FF2B5EF4-FFF2-40B4-BE49-F238E27FC236}">
                <a16:creationId xmlns:a16="http://schemas.microsoft.com/office/drawing/2014/main" id="{E4304A10-2999-4DBB-A344-4F0EDB889478}"/>
              </a:ext>
            </a:extLst>
          </p:cNvPr>
          <p:cNvSpPr>
            <a:spLocks xmlns:a="http://schemas.openxmlformats.org/drawingml/2006/main" noGrp="1"/>
          </p:cNvSpPr>
          <p:nvPr/>
        </p:nvSpPr>
        <p:spPr>
          <a:xfrm xmlns:a="http://schemas.openxmlformats.org/drawingml/2006/main">
            <a:off x="914400" y="1752600"/>
            <a:ext cx="2609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Risk pooling</a:t>
            </a:r>
          </a:p>
        </p:txBody>
      </p:sp>
      <p:sp>
        <p:nvSpPr>
          <p:cNvPr id="8" name="">
            <a:extLst xmlns:a="http://schemas.openxmlformats.org/drawingml/2006/main">
              <a:ext uri="{FF2B5EF4-FFF2-40B4-BE49-F238E27FC236}">
                <a16:creationId xmlns:a16="http://schemas.microsoft.com/office/drawing/2014/main" id="{596EEEA2-2102-4273-9314-1BA8A1CDC87C}"/>
              </a:ext>
            </a:extLst>
          </p:cNvPr>
          <p:cNvSpPr>
            <a:spLocks xmlns:a="http://schemas.openxmlformats.org/drawingml/2006/main" noGrp="1"/>
          </p:cNvSpPr>
          <p:nvPr/>
        </p:nvSpPr>
        <p:spPr>
          <a:xfrm xmlns:a="http://schemas.openxmlformats.org/drawingml/2006/main">
            <a:off x="3600450" y="175260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A8E1F43A-9C1F-474E-A53E-49B330025DC2}"/>
              </a:ext>
            </a:extLst>
          </p:cNvPr>
          <p:cNvSpPr>
            <a:spLocks xmlns:a="http://schemas.openxmlformats.org/drawingml/2006/main" noGrp="1"/>
          </p:cNvSpPr>
          <p:nvPr/>
        </p:nvSpPr>
        <p:spPr>
          <a:xfrm xmlns:a="http://schemas.openxmlformats.org/drawingml/2006/main">
            <a:off x="4400550" y="1752600"/>
            <a:ext cx="2609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Moral hazard</a:t>
            </a:r>
          </a:p>
        </p:txBody>
      </p:sp>
      <p:sp>
        <p:nvSpPr>
          <p:cNvPr id="10" name="">
            <a:extLst xmlns:a="http://schemas.openxmlformats.org/drawingml/2006/main">
              <a:ext uri="{FF2B5EF4-FFF2-40B4-BE49-F238E27FC236}">
                <a16:creationId xmlns:a16="http://schemas.microsoft.com/office/drawing/2014/main" id="{2EC0E1ED-AF3D-4925-A568-71DEEB01FE6E}"/>
              </a:ext>
            </a:extLst>
          </p:cNvPr>
          <p:cNvSpPr>
            <a:spLocks xmlns:a="http://schemas.openxmlformats.org/drawingml/2006/main" noGrp="1"/>
          </p:cNvSpPr>
          <p:nvPr/>
        </p:nvSpPr>
        <p:spPr>
          <a:xfrm xmlns:a="http://schemas.openxmlformats.org/drawingml/2006/main">
            <a:off x="7086600" y="1752600"/>
            <a:ext cx="6286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6DA15C2D-2E0B-4842-A7CB-1A799CB00785}"/>
              </a:ext>
            </a:extLst>
          </p:cNvPr>
          <p:cNvSpPr>
            <a:spLocks xmlns:a="http://schemas.openxmlformats.org/drawingml/2006/main" noGrp="1"/>
          </p:cNvSpPr>
          <p:nvPr/>
        </p:nvSpPr>
        <p:spPr>
          <a:xfrm xmlns:a="http://schemas.openxmlformats.org/drawingml/2006/main">
            <a:off x="7886700" y="1752600"/>
            <a:ext cx="26098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75530D"/>
                </a:solidFill>
                <a:latin typeface="Aptos"/>
                <a:ea typeface="Aptos"/>
                <a:cs typeface="Aptos"/>
              </a:defRPr>
            </a:pPr>
            <a:r>
              <a:rPr sz="1800" b="1" i="0">
                <a:solidFill>
                  <a:srgbClr val="75530D"/>
                </a:solidFill>
                <a:latin typeface="Aptos"/>
                <a:ea typeface="Aptos"/>
                <a:cs typeface="Aptos"/>
              </a:rPr>
              <a:t>Monitoring</a:t>
            </a:r>
          </a:p>
        </p:txBody>
      </p:sp>
      <p:sp>
        <p:nvSpPr>
          <p:cNvPr id="12" name="">
            <a:extLst xmlns:a="http://schemas.openxmlformats.org/drawingml/2006/main">
              <a:ext uri="{FF2B5EF4-FFF2-40B4-BE49-F238E27FC236}">
                <a16:creationId xmlns:a16="http://schemas.microsoft.com/office/drawing/2014/main" id="{A59D841D-3A94-4403-9C72-9185B820E8EE}"/>
              </a:ext>
            </a:extLst>
          </p:cNvPr>
          <p:cNvSpPr>
            <a:spLocks xmlns:a="http://schemas.openxmlformats.org/drawingml/2006/main" noGrp="1"/>
          </p:cNvSpPr>
          <p:nvPr/>
        </p:nvSpPr>
        <p:spPr>
          <a:xfrm xmlns:a="http://schemas.openxmlformats.org/drawingml/2006/main">
            <a:off x="514350" y="2895600"/>
            <a:ext cx="2000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315285C4-79CB-496C-9B44-C26BA97925E3}"/>
              </a:ext>
            </a:extLst>
          </p:cNvPr>
          <p:cNvSpPr>
            <a:spLocks xmlns:a="http://schemas.openxmlformats.org/drawingml/2006/main" noGrp="1"/>
          </p:cNvSpPr>
          <p:nvPr/>
        </p:nvSpPr>
        <p:spPr>
          <a:xfrm xmlns:a="http://schemas.openxmlformats.org/drawingml/2006/main">
            <a:off x="666750" y="3219450"/>
            <a:ext cx="1695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1" i="0">
                <a:solidFill>
                  <a:srgbClr val="24594E"/>
                </a:solidFill>
                <a:latin typeface="Aptos"/>
                <a:ea typeface="Aptos"/>
                <a:cs typeface="Aptos"/>
              </a:defRPr>
            </a:pPr>
            <a:r>
              <a:rPr sz="1650" b="1" i="0">
                <a:solidFill>
                  <a:srgbClr val="24594E"/>
                </a:solidFill>
                <a:latin typeface="Aptos"/>
                <a:ea typeface="Aptos"/>
                <a:cs typeface="Aptos"/>
              </a:rPr>
              <a:t>Deductible</a:t>
            </a:r>
          </a:p>
        </p:txBody>
      </p:sp>
      <p:sp>
        <p:nvSpPr>
          <p:cNvPr id="14" name="">
            <a:extLst xmlns:a="http://schemas.openxmlformats.org/drawingml/2006/main">
              <a:ext uri="{FF2B5EF4-FFF2-40B4-BE49-F238E27FC236}">
                <a16:creationId xmlns:a16="http://schemas.microsoft.com/office/drawing/2014/main" id="{DF6A9C4C-A6CB-4C64-B271-93FA36208708}"/>
              </a:ext>
            </a:extLst>
          </p:cNvPr>
          <p:cNvSpPr>
            <a:spLocks xmlns:a="http://schemas.openxmlformats.org/drawingml/2006/main" noGrp="1"/>
          </p:cNvSpPr>
          <p:nvPr/>
        </p:nvSpPr>
        <p:spPr>
          <a:xfrm xmlns:a="http://schemas.openxmlformats.org/drawingml/2006/main">
            <a:off x="2857500" y="2895600"/>
            <a:ext cx="2000250" cy="10668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1D072123-0F5F-414C-92D5-D42AAA6D2CB8}"/>
              </a:ext>
            </a:extLst>
          </p:cNvPr>
          <p:cNvSpPr>
            <a:spLocks xmlns:a="http://schemas.openxmlformats.org/drawingml/2006/main" noGrp="1"/>
          </p:cNvSpPr>
          <p:nvPr/>
        </p:nvSpPr>
        <p:spPr>
          <a:xfrm xmlns:a="http://schemas.openxmlformats.org/drawingml/2006/main">
            <a:off x="3009900" y="3219450"/>
            <a:ext cx="1695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1" i="0">
                <a:solidFill>
                  <a:srgbClr val="75530D"/>
                </a:solidFill>
                <a:latin typeface="Aptos"/>
                <a:ea typeface="Aptos"/>
                <a:cs typeface="Aptos"/>
              </a:defRPr>
            </a:pPr>
            <a:r>
              <a:rPr sz="1650" b="1" i="0">
                <a:solidFill>
                  <a:srgbClr val="75530D"/>
                </a:solidFill>
                <a:latin typeface="Aptos"/>
                <a:ea typeface="Aptos"/>
                <a:cs typeface="Aptos"/>
              </a:rPr>
              <a:t>Inspection</a:t>
            </a:r>
          </a:p>
        </p:txBody>
      </p:sp>
      <p:sp>
        <p:nvSpPr>
          <p:cNvPr id="16" name="">
            <a:extLst xmlns:a="http://schemas.openxmlformats.org/drawingml/2006/main">
              <a:ext uri="{FF2B5EF4-FFF2-40B4-BE49-F238E27FC236}">
                <a16:creationId xmlns:a16="http://schemas.microsoft.com/office/drawing/2014/main" id="{1A6CABD1-143A-4610-9743-64A96E6C7E35}"/>
              </a:ext>
            </a:extLst>
          </p:cNvPr>
          <p:cNvSpPr>
            <a:spLocks xmlns:a="http://schemas.openxmlformats.org/drawingml/2006/main" noGrp="1"/>
          </p:cNvSpPr>
          <p:nvPr/>
        </p:nvSpPr>
        <p:spPr>
          <a:xfrm xmlns:a="http://schemas.openxmlformats.org/drawingml/2006/main">
            <a:off x="5200650" y="2895600"/>
            <a:ext cx="2000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2BEFFF97-3792-462B-A16E-669011AED710}"/>
              </a:ext>
            </a:extLst>
          </p:cNvPr>
          <p:cNvSpPr>
            <a:spLocks xmlns:a="http://schemas.openxmlformats.org/drawingml/2006/main" noGrp="1"/>
          </p:cNvSpPr>
          <p:nvPr/>
        </p:nvSpPr>
        <p:spPr>
          <a:xfrm xmlns:a="http://schemas.openxmlformats.org/drawingml/2006/main">
            <a:off x="5353050" y="3219450"/>
            <a:ext cx="1695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475"/>
          </a:bodyPr>
          <a:lstStyle xmlns:a="http://schemas.openxmlformats.org/drawingml/2006/main"/>
          <a:p xmlns:a="http://schemas.openxmlformats.org/drawingml/2006/main">
            <a:pPr algn="ctr">
              <a:lnSpc>
                <a:spcPct val="105000"/>
              </a:lnSpc>
              <a:buNone/>
              <a:defRPr sz="1650" b="1" i="0">
                <a:solidFill>
                  <a:srgbClr val="24594E"/>
                </a:solidFill>
                <a:latin typeface="Aptos"/>
                <a:ea typeface="Aptos"/>
                <a:cs typeface="Aptos"/>
              </a:defRPr>
            </a:pPr>
            <a:r>
              <a:rPr sz="1650" b="1" i="0">
                <a:solidFill>
                  <a:srgbClr val="24594E"/>
                </a:solidFill>
                <a:latin typeface="Aptos"/>
                <a:ea typeface="Aptos"/>
                <a:cs typeface="Aptos"/>
              </a:rPr>
              <a:t>Experience rating</a:t>
            </a:r>
          </a:p>
        </p:txBody>
      </p:sp>
      <p:sp>
        <p:nvSpPr>
          <p:cNvPr id="18" name="">
            <a:extLst xmlns:a="http://schemas.openxmlformats.org/drawingml/2006/main">
              <a:ext uri="{FF2B5EF4-FFF2-40B4-BE49-F238E27FC236}">
                <a16:creationId xmlns:a16="http://schemas.microsoft.com/office/drawing/2014/main" id="{1A48FADC-81C1-48B1-95F5-53EF1259E826}"/>
              </a:ext>
            </a:extLst>
          </p:cNvPr>
          <p:cNvSpPr>
            <a:spLocks xmlns:a="http://schemas.openxmlformats.org/drawingml/2006/main" noGrp="1"/>
          </p:cNvSpPr>
          <p:nvPr/>
        </p:nvSpPr>
        <p:spPr>
          <a:xfrm xmlns:a="http://schemas.openxmlformats.org/drawingml/2006/main">
            <a:off x="7543800" y="2895600"/>
            <a:ext cx="2000250" cy="10668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9" name="">
            <a:extLst xmlns:a="http://schemas.openxmlformats.org/drawingml/2006/main">
              <a:ext uri="{FF2B5EF4-FFF2-40B4-BE49-F238E27FC236}">
                <a16:creationId xmlns:a16="http://schemas.microsoft.com/office/drawing/2014/main" id="{77FA7B10-D339-4DD3-A045-FA4F31A85269}"/>
              </a:ext>
            </a:extLst>
          </p:cNvPr>
          <p:cNvSpPr>
            <a:spLocks xmlns:a="http://schemas.openxmlformats.org/drawingml/2006/main" noGrp="1"/>
          </p:cNvSpPr>
          <p:nvPr/>
        </p:nvSpPr>
        <p:spPr>
          <a:xfrm xmlns:a="http://schemas.openxmlformats.org/drawingml/2006/main">
            <a:off x="7696200" y="3219450"/>
            <a:ext cx="1695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1" i="0">
                <a:solidFill>
                  <a:srgbClr val="75530D"/>
                </a:solidFill>
                <a:latin typeface="Aptos"/>
                <a:ea typeface="Aptos"/>
                <a:cs typeface="Aptos"/>
              </a:defRPr>
            </a:pPr>
            <a:r>
              <a:rPr sz="1650" b="1" i="0">
                <a:solidFill>
                  <a:srgbClr val="75530D"/>
                </a:solidFill>
                <a:latin typeface="Aptos"/>
                <a:ea typeface="Aptos"/>
                <a:cs typeface="Aptos"/>
              </a:rPr>
              <a:t>Exclusion</a:t>
            </a:r>
          </a:p>
        </p:txBody>
      </p:sp>
      <p:sp>
        <p:nvSpPr>
          <p:cNvPr id="20" name="">
            <a:extLst xmlns:a="http://schemas.openxmlformats.org/drawingml/2006/main">
              <a:ext uri="{FF2B5EF4-FFF2-40B4-BE49-F238E27FC236}">
                <a16:creationId xmlns:a16="http://schemas.microsoft.com/office/drawing/2014/main" id="{98DE70A0-76C1-43E3-86C7-042DE50CB368}"/>
              </a:ext>
            </a:extLst>
          </p:cNvPr>
          <p:cNvSpPr>
            <a:spLocks xmlns:a="http://schemas.openxmlformats.org/drawingml/2006/main" noGrp="1"/>
          </p:cNvSpPr>
          <p:nvPr/>
        </p:nvSpPr>
        <p:spPr>
          <a:xfrm xmlns:a="http://schemas.openxmlformats.org/drawingml/2006/main">
            <a:off x="9886950" y="2895600"/>
            <a:ext cx="2000250" cy="10668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21" name="">
            <a:extLst xmlns:a="http://schemas.openxmlformats.org/drawingml/2006/main">
              <a:ext uri="{FF2B5EF4-FFF2-40B4-BE49-F238E27FC236}">
                <a16:creationId xmlns:a16="http://schemas.microsoft.com/office/drawing/2014/main" id="{6BC2C141-F8F1-4ECE-A641-D28458393783}"/>
              </a:ext>
            </a:extLst>
          </p:cNvPr>
          <p:cNvSpPr>
            <a:spLocks xmlns:a="http://schemas.openxmlformats.org/drawingml/2006/main" noGrp="1"/>
          </p:cNvSpPr>
          <p:nvPr/>
        </p:nvSpPr>
        <p:spPr>
          <a:xfrm xmlns:a="http://schemas.openxmlformats.org/drawingml/2006/main">
            <a:off x="10039350" y="3219450"/>
            <a:ext cx="16954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650" b="1" i="0">
                <a:solidFill>
                  <a:srgbClr val="24594E"/>
                </a:solidFill>
                <a:latin typeface="Aptos"/>
                <a:ea typeface="Aptos"/>
                <a:cs typeface="Aptos"/>
              </a:defRPr>
            </a:pPr>
            <a:r>
              <a:rPr sz="1650" b="1" i="0">
                <a:solidFill>
                  <a:srgbClr val="24594E"/>
                </a:solidFill>
                <a:latin typeface="Aptos"/>
                <a:ea typeface="Aptos"/>
                <a:cs typeface="Aptos"/>
              </a:rPr>
              <a:t>Cancellation</a:t>
            </a:r>
          </a:p>
        </p:txBody>
      </p:sp>
      <p:sp>
        <p:nvSpPr>
          <p:cNvPr id="22" name="">
            <a:extLst xmlns:a="http://schemas.openxmlformats.org/drawingml/2006/main">
              <a:ext uri="{FF2B5EF4-FFF2-40B4-BE49-F238E27FC236}">
                <a16:creationId xmlns:a16="http://schemas.microsoft.com/office/drawing/2014/main" id="{FED9A8ED-9B50-4A0F-B9A9-98C9D1D9FD00}"/>
              </a:ext>
            </a:extLst>
          </p:cNvPr>
          <p:cNvSpPr>
            <a:spLocks xmlns:a="http://schemas.openxmlformats.org/drawingml/2006/main" noGrp="1"/>
          </p:cNvSpPr>
          <p:nvPr/>
        </p:nvSpPr>
        <p:spPr>
          <a:xfrm xmlns:a="http://schemas.openxmlformats.org/drawingml/2006/main">
            <a:off x="1466850" y="4914900"/>
            <a:ext cx="92583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868"/>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The insurer may become the better monitor because it sees claims across many policyholders.</a:t>
            </a:r>
          </a:p>
        </p:txBody>
      </p:sp>
    </p:spTree>
    <p:extLst>
      <p:ext uri="{BB962C8B-B14F-4D97-AF65-F5344CB8AC3E}">
        <p14:creationId xmlns:p14="http://schemas.microsoft.com/office/powerpoint/2010/main" val="62633449"/>
      </p:ext>
    </p:extLst>
  </p:cSld>
</p:sld>
</file>

<file path=ppt/slides/slide2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E77A155D-78AB-4088-BAA0-2D2E4444206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73E1115-7A5A-4A75-8DF6-33BF6503BEC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CCA31F12-0E2E-43E8-91B3-352B430D1E8D}"/>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094"/>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Vicarious liability places responsibility on a system builder</a:t>
            </a:r>
          </a:p>
        </p:txBody>
      </p:sp>
      <p:sp>
        <p:nvSpPr>
          <p:cNvPr id="4" name="">
            <a:extLst xmlns:a="http://schemas.openxmlformats.org/drawingml/2006/main">
              <a:ext uri="{FF2B5EF4-FFF2-40B4-BE49-F238E27FC236}">
                <a16:creationId xmlns:a16="http://schemas.microsoft.com/office/drawing/2014/main" id="{68A456EB-6748-4E72-A1DD-792D8D66997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F1C6C19-7C64-4A2B-8B0D-F4F5373BF0B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82597E8-8569-4A29-965A-40A993800BA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27</a:t>
            </a:r>
          </a:p>
        </p:txBody>
      </p:sp>
      <p:sp>
        <p:nvSpPr>
          <p:cNvPr id="7" name="">
            <a:extLst xmlns:a="http://schemas.openxmlformats.org/drawingml/2006/main">
              <a:ext uri="{FF2B5EF4-FFF2-40B4-BE49-F238E27FC236}">
                <a16:creationId xmlns:a16="http://schemas.microsoft.com/office/drawing/2014/main" id="{A9086A5B-F259-4E0A-ABD3-218BF78782FF}"/>
              </a:ext>
            </a:extLst>
          </p:cNvPr>
          <p:cNvSpPr>
            <a:spLocks xmlns:a="http://schemas.openxmlformats.org/drawingml/2006/main" noGrp="1"/>
          </p:cNvSpPr>
          <p:nvPr/>
        </p:nvSpPr>
        <p:spPr>
          <a:xfrm xmlns:a="http://schemas.openxmlformats.org/drawingml/2006/main">
            <a:off x="762000" y="2190750"/>
            <a:ext cx="2476500" cy="15049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657658D6-65C8-427B-9DC0-69BCB6172157}"/>
              </a:ext>
            </a:extLst>
          </p:cNvPr>
          <p:cNvSpPr>
            <a:spLocks xmlns:a="http://schemas.openxmlformats.org/drawingml/2006/main" noGrp="1"/>
          </p:cNvSpPr>
          <p:nvPr/>
        </p:nvSpPr>
        <p:spPr>
          <a:xfrm xmlns:a="http://schemas.openxmlformats.org/drawingml/2006/main">
            <a:off x="1028700" y="2457450"/>
            <a:ext cx="19431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9A462F"/>
                </a:solidFill>
                <a:latin typeface="Aptos"/>
                <a:ea typeface="Aptos"/>
                <a:cs typeface="Aptos"/>
              </a:defRPr>
            </a:pPr>
            <a:r>
              <a:rPr sz="1350" b="1" i="0">
                <a:solidFill>
                  <a:srgbClr val="9A462F"/>
                </a:solidFill>
                <a:latin typeface="Aptos"/>
                <a:ea typeface="Aptos"/>
                <a:cs typeface="Aptos"/>
              </a:rPr>
              <a:t>EMPLOYEE</a:t>
            </a:r>
          </a:p>
        </p:txBody>
      </p:sp>
      <p:sp>
        <p:nvSpPr>
          <p:cNvPr id="9" name="">
            <a:extLst xmlns:a="http://schemas.openxmlformats.org/drawingml/2006/main">
              <a:ext uri="{FF2B5EF4-FFF2-40B4-BE49-F238E27FC236}">
                <a16:creationId xmlns:a16="http://schemas.microsoft.com/office/drawing/2014/main" id="{DE8380AF-C556-4DAB-ADE7-CE19FD2C8378}"/>
              </a:ext>
            </a:extLst>
          </p:cNvPr>
          <p:cNvSpPr>
            <a:spLocks xmlns:a="http://schemas.openxmlformats.org/drawingml/2006/main" noGrp="1"/>
          </p:cNvSpPr>
          <p:nvPr/>
        </p:nvSpPr>
        <p:spPr>
          <a:xfrm xmlns:a="http://schemas.openxmlformats.org/drawingml/2006/main">
            <a:off x="1028700" y="2990850"/>
            <a:ext cx="19431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Steering</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Immediate care</a:t>
            </a:r>
          </a:p>
        </p:txBody>
      </p:sp>
      <p:sp>
        <p:nvSpPr>
          <p:cNvPr id="10" name="">
            <a:extLst xmlns:a="http://schemas.openxmlformats.org/drawingml/2006/main">
              <a:ext uri="{FF2B5EF4-FFF2-40B4-BE49-F238E27FC236}">
                <a16:creationId xmlns:a16="http://schemas.microsoft.com/office/drawing/2014/main" id="{01D933FB-824D-48BE-BDAD-38D8D5CE4E45}"/>
              </a:ext>
            </a:extLst>
          </p:cNvPr>
          <p:cNvSpPr>
            <a:spLocks xmlns:a="http://schemas.openxmlformats.org/drawingml/2006/main" noGrp="1"/>
          </p:cNvSpPr>
          <p:nvPr/>
        </p:nvSpPr>
        <p:spPr>
          <a:xfrm xmlns:a="http://schemas.openxmlformats.org/drawingml/2006/main">
            <a:off x="3409950" y="2724150"/>
            <a:ext cx="704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2FECB9E2-64BD-447B-9A67-32C5E3D2EE6E}"/>
              </a:ext>
            </a:extLst>
          </p:cNvPr>
          <p:cNvSpPr>
            <a:spLocks xmlns:a="http://schemas.openxmlformats.org/drawingml/2006/main" noGrp="1"/>
          </p:cNvSpPr>
          <p:nvPr/>
        </p:nvSpPr>
        <p:spPr>
          <a:xfrm xmlns:a="http://schemas.openxmlformats.org/drawingml/2006/main">
            <a:off x="4305300" y="1885950"/>
            <a:ext cx="3581400" cy="21145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22CD12C2-10B1-4928-BBD5-207A8015E3AC}"/>
              </a:ext>
            </a:extLst>
          </p:cNvPr>
          <p:cNvSpPr>
            <a:spLocks xmlns:a="http://schemas.openxmlformats.org/drawingml/2006/main" noGrp="1"/>
          </p:cNvSpPr>
          <p:nvPr/>
        </p:nvSpPr>
        <p:spPr>
          <a:xfrm xmlns:a="http://schemas.openxmlformats.org/drawingml/2006/main">
            <a:off x="4591050" y="2190750"/>
            <a:ext cx="30099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24594E"/>
                </a:solidFill>
                <a:latin typeface="Aptos"/>
                <a:ea typeface="Aptos"/>
                <a:cs typeface="Aptos"/>
              </a:defRPr>
            </a:pPr>
            <a:r>
              <a:rPr sz="1350" b="1" i="0">
                <a:solidFill>
                  <a:srgbClr val="24594E"/>
                </a:solidFill>
                <a:latin typeface="Aptos"/>
                <a:ea typeface="Aptos"/>
                <a:cs typeface="Aptos"/>
              </a:rPr>
              <a:t>EMPLOYER</a:t>
            </a:r>
          </a:p>
        </p:txBody>
      </p:sp>
      <p:sp>
        <p:nvSpPr>
          <p:cNvPr id="13" name="">
            <a:extLst xmlns:a="http://schemas.openxmlformats.org/drawingml/2006/main">
              <a:ext uri="{FF2B5EF4-FFF2-40B4-BE49-F238E27FC236}">
                <a16:creationId xmlns:a16="http://schemas.microsoft.com/office/drawing/2014/main" id="{77F40F48-F7DB-465B-8454-04A26D7C8654}"/>
              </a:ext>
            </a:extLst>
          </p:cNvPr>
          <p:cNvSpPr>
            <a:spLocks xmlns:a="http://schemas.openxmlformats.org/drawingml/2006/main" noGrp="1"/>
          </p:cNvSpPr>
          <p:nvPr/>
        </p:nvSpPr>
        <p:spPr>
          <a:xfrm xmlns:a="http://schemas.openxmlformats.org/drawingml/2006/main">
            <a:off x="4667250" y="2876550"/>
            <a:ext cx="2857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156"/>
          </a:bodyPr>
          <a:lstStyle xmlns:a="http://schemas.openxmlformats.org/drawingml/2006/main"/>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Selects • trains • schedules</a:t>
            </a:r>
          </a:p>
          <a:p xmlns:a="http://schemas.openxmlformats.org/drawingml/2006/main">
            <a:pPr algn="ctr">
              <a:lnSpc>
                <a:spcPct val="105000"/>
              </a:lnSpc>
              <a:buNone/>
              <a:defRPr sz="1800" b="1" i="0">
                <a:solidFill>
                  <a:srgbClr val="17242D"/>
                </a:solidFill>
                <a:latin typeface="Aptos"/>
                <a:ea typeface="Aptos"/>
                <a:cs typeface="Aptos"/>
              </a:defRPr>
            </a:pPr>
            <a:r>
              <a:rPr sz="1800" b="1" i="0">
                <a:solidFill>
                  <a:srgbClr val="17242D"/>
                </a:solidFill>
                <a:latin typeface="Aptos"/>
                <a:ea typeface="Aptos"/>
                <a:cs typeface="Aptos"/>
              </a:rPr>
              <a:t>monitors • equips • insures</a:t>
            </a:r>
          </a:p>
        </p:txBody>
      </p:sp>
      <p:sp>
        <p:nvSpPr>
          <p:cNvPr id="14" name="">
            <a:extLst xmlns:a="http://schemas.openxmlformats.org/drawingml/2006/main">
              <a:ext uri="{FF2B5EF4-FFF2-40B4-BE49-F238E27FC236}">
                <a16:creationId xmlns:a16="http://schemas.microsoft.com/office/drawing/2014/main" id="{556B2670-DEB2-4C1F-921B-459FB887F757}"/>
              </a:ext>
            </a:extLst>
          </p:cNvPr>
          <p:cNvSpPr>
            <a:spLocks xmlns:a="http://schemas.openxmlformats.org/drawingml/2006/main" noGrp="1"/>
          </p:cNvSpPr>
          <p:nvPr/>
        </p:nvSpPr>
        <p:spPr>
          <a:xfrm xmlns:a="http://schemas.openxmlformats.org/drawingml/2006/main">
            <a:off x="8058150" y="2724150"/>
            <a:ext cx="704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31A0F4B9-EFA9-468E-9CED-184CCA7C0D62}"/>
              </a:ext>
            </a:extLst>
          </p:cNvPr>
          <p:cNvSpPr>
            <a:spLocks xmlns:a="http://schemas.openxmlformats.org/drawingml/2006/main" noGrp="1"/>
          </p:cNvSpPr>
          <p:nvPr/>
        </p:nvSpPr>
        <p:spPr>
          <a:xfrm xmlns:a="http://schemas.openxmlformats.org/drawingml/2006/main">
            <a:off x="8953500" y="2190750"/>
            <a:ext cx="2476500" cy="15049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F212EFE7-897A-479C-B4D2-B68416F98DB5}"/>
              </a:ext>
            </a:extLst>
          </p:cNvPr>
          <p:cNvSpPr>
            <a:spLocks xmlns:a="http://schemas.openxmlformats.org/drawingml/2006/main" noGrp="1"/>
          </p:cNvSpPr>
          <p:nvPr/>
        </p:nvSpPr>
        <p:spPr>
          <a:xfrm xmlns:a="http://schemas.openxmlformats.org/drawingml/2006/main">
            <a:off x="9220200" y="2457450"/>
            <a:ext cx="19431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350" b="1" i="0">
                <a:solidFill>
                  <a:srgbClr val="75530D"/>
                </a:solidFill>
                <a:latin typeface="Aptos"/>
                <a:ea typeface="Aptos"/>
                <a:cs typeface="Aptos"/>
              </a:defRPr>
            </a:pPr>
            <a:r>
              <a:rPr sz="1350" b="1" i="0">
                <a:solidFill>
                  <a:srgbClr val="75530D"/>
                </a:solidFill>
                <a:latin typeface="Aptos"/>
                <a:ea typeface="Aptos"/>
                <a:cs typeface="Aptos"/>
              </a:rPr>
              <a:t>VICTIM</a:t>
            </a:r>
          </a:p>
        </p:txBody>
      </p:sp>
      <p:sp>
        <p:nvSpPr>
          <p:cNvPr id="17" name="">
            <a:extLst xmlns:a="http://schemas.openxmlformats.org/drawingml/2006/main">
              <a:ext uri="{FF2B5EF4-FFF2-40B4-BE49-F238E27FC236}">
                <a16:creationId xmlns:a16="http://schemas.microsoft.com/office/drawing/2014/main" id="{2D6437D2-8590-407D-870F-B43812969615}"/>
              </a:ext>
            </a:extLst>
          </p:cNvPr>
          <p:cNvSpPr>
            <a:spLocks xmlns:a="http://schemas.openxmlformats.org/drawingml/2006/main" noGrp="1"/>
          </p:cNvSpPr>
          <p:nvPr/>
        </p:nvSpPr>
        <p:spPr>
          <a:xfrm xmlns:a="http://schemas.openxmlformats.org/drawingml/2006/main">
            <a:off x="9220200" y="2990850"/>
            <a:ext cx="19431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Faces harm</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and collection</a:t>
            </a:r>
          </a:p>
        </p:txBody>
      </p:sp>
      <p:sp>
        <p:nvSpPr>
          <p:cNvPr id="18" name="">
            <a:extLst xmlns:a="http://schemas.openxmlformats.org/drawingml/2006/main">
              <a:ext uri="{FF2B5EF4-FFF2-40B4-BE49-F238E27FC236}">
                <a16:creationId xmlns:a16="http://schemas.microsoft.com/office/drawing/2014/main" id="{53652B82-23C2-4614-AC67-6D4AB4068B0E}"/>
              </a:ext>
            </a:extLst>
          </p:cNvPr>
          <p:cNvSpPr>
            <a:spLocks xmlns:a="http://schemas.openxmlformats.org/drawingml/2006/main" noGrp="1"/>
          </p:cNvSpPr>
          <p:nvPr/>
        </p:nvSpPr>
        <p:spPr>
          <a:xfrm xmlns:a="http://schemas.openxmlformats.org/drawingml/2006/main">
            <a:off x="1428750" y="4914900"/>
            <a:ext cx="9334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4839"/>
          </a:bodyPr>
          <a:lstStyle xmlns:a="http://schemas.openxmlformats.org/drawingml/2006/main"/>
          <a:p xmlns:a="http://schemas.openxmlformats.org/drawingml/2006/main">
            <a:pPr algn="ctr">
              <a:lnSpc>
                <a:spcPct val="105000"/>
              </a:lnSpc>
              <a:buNone/>
              <a:defRPr sz="2175" b="1" i="0">
                <a:solidFill>
                  <a:srgbClr val="173F38"/>
                </a:solidFill>
                <a:latin typeface="Georgia"/>
                <a:ea typeface="Georgia"/>
                <a:cs typeface="Georgia"/>
              </a:defRPr>
            </a:pPr>
            <a:r>
              <a:rPr sz="2175" b="1" i="0">
                <a:solidFill>
                  <a:srgbClr val="173F38"/>
                </a:solidFill>
                <a:latin typeface="Georgia"/>
                <a:ea typeface="Georgia"/>
                <a:cs typeface="Georgia"/>
              </a:rPr>
              <a:t>External responsibility can be assigned upstream while the firm passes incentives inward.</a:t>
            </a:r>
          </a:p>
        </p:txBody>
      </p:sp>
    </p:spTree>
    <p:extLst>
      <p:ext uri="{BB962C8B-B14F-4D97-AF65-F5344CB8AC3E}">
        <p14:creationId xmlns:p14="http://schemas.microsoft.com/office/powerpoint/2010/main" val="1020247154"/>
      </p:ext>
    </p:extLst>
  </p:cSld>
</p:sld>
</file>

<file path=ppt/slides/slide2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FEF101BB-9E45-4673-A667-39F53BB390C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562972A-20F2-42D8-8C80-E149C2DF208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D29B106D-FC28-4A08-8E1A-08560CB10B99}"/>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Product risk is distributed across several actors</a:t>
            </a:r>
          </a:p>
        </p:txBody>
      </p:sp>
      <p:sp>
        <p:nvSpPr>
          <p:cNvPr id="4" name="">
            <a:extLst xmlns:a="http://schemas.openxmlformats.org/drawingml/2006/main">
              <a:ext uri="{FF2B5EF4-FFF2-40B4-BE49-F238E27FC236}">
                <a16:creationId xmlns:a16="http://schemas.microsoft.com/office/drawing/2014/main" id="{0AAC7272-AE12-4B0F-9391-B5F59810FFA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1CD87A-C095-4E80-9939-6301E904AA9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FD668C02-1091-4303-98D1-56DF4142B49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28</a:t>
            </a:r>
          </a:p>
        </p:txBody>
      </p:sp>
      <p:sp>
        <p:nvSpPr>
          <p:cNvPr id="7" name="">
            <a:extLst xmlns:a="http://schemas.openxmlformats.org/drawingml/2006/main">
              <a:ext uri="{FF2B5EF4-FFF2-40B4-BE49-F238E27FC236}">
                <a16:creationId xmlns:a16="http://schemas.microsoft.com/office/drawing/2014/main" id="{95463525-CBB4-4538-AAA6-11EB0EADE82D}"/>
              </a:ext>
            </a:extLst>
          </p:cNvPr>
          <p:cNvSpPr>
            <a:spLocks xmlns:a="http://schemas.openxmlformats.org/drawingml/2006/main" noGrp="1"/>
          </p:cNvSpPr>
          <p:nvPr/>
        </p:nvSpPr>
        <p:spPr>
          <a:xfrm xmlns:a="http://schemas.openxmlformats.org/drawingml/2006/main">
            <a:off x="3810000" y="1524000"/>
            <a:ext cx="4572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325" b="1" i="0">
                <a:solidFill>
                  <a:srgbClr val="9A462F"/>
                </a:solidFill>
                <a:latin typeface="Georgia"/>
                <a:ea typeface="Georgia"/>
                <a:cs typeface="Georgia"/>
              </a:defRPr>
            </a:pPr>
            <a:r>
              <a:rPr sz="2325" b="1" i="0">
                <a:solidFill>
                  <a:srgbClr val="9A462F"/>
                </a:solidFill>
                <a:latin typeface="Georgia"/>
                <a:ea typeface="Georgia"/>
                <a:cs typeface="Georgia"/>
              </a:rPr>
              <a:t>E-bike battery overheats</a:t>
            </a:r>
          </a:p>
        </p:txBody>
      </p:sp>
      <p:sp>
        <p:nvSpPr>
          <p:cNvPr id="8" name="">
            <a:extLst xmlns:a="http://schemas.openxmlformats.org/drawingml/2006/main">
              <a:ext uri="{FF2B5EF4-FFF2-40B4-BE49-F238E27FC236}">
                <a16:creationId xmlns:a16="http://schemas.microsoft.com/office/drawing/2014/main" id="{AAD82E15-1EFE-4DF1-9980-DF657E01628C}"/>
              </a:ext>
            </a:extLst>
          </p:cNvPr>
          <p:cNvSpPr>
            <a:spLocks xmlns:a="http://schemas.openxmlformats.org/drawingml/2006/main" noGrp="1"/>
          </p:cNvSpPr>
          <p:nvPr/>
        </p:nvSpPr>
        <p:spPr>
          <a:xfrm xmlns:a="http://schemas.openxmlformats.org/drawingml/2006/main">
            <a:off x="400050" y="2419350"/>
            <a:ext cx="2533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PRODUCER</a:t>
            </a:r>
          </a:p>
        </p:txBody>
      </p:sp>
      <p:sp>
        <p:nvSpPr>
          <p:cNvPr id="9" name="">
            <a:extLst xmlns:a="http://schemas.openxmlformats.org/drawingml/2006/main">
              <a:ext uri="{FF2B5EF4-FFF2-40B4-BE49-F238E27FC236}">
                <a16:creationId xmlns:a16="http://schemas.microsoft.com/office/drawing/2014/main" id="{95DB5DC3-3DBE-45AB-A625-B48BF7FA63FF}"/>
              </a:ext>
            </a:extLst>
          </p:cNvPr>
          <p:cNvSpPr>
            <a:spLocks xmlns:a="http://schemas.openxmlformats.org/drawingml/2006/main" noGrp="1"/>
          </p:cNvSpPr>
          <p:nvPr/>
        </p:nvSpPr>
        <p:spPr>
          <a:xfrm xmlns:a="http://schemas.openxmlformats.org/drawingml/2006/main">
            <a:off x="400050" y="2933700"/>
            <a:ext cx="2533650"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AF7782D2-2408-43C9-B5CF-11646A9536A2}"/>
              </a:ext>
            </a:extLst>
          </p:cNvPr>
          <p:cNvSpPr>
            <a:spLocks xmlns:a="http://schemas.openxmlformats.org/drawingml/2006/main" noGrp="1"/>
          </p:cNvSpPr>
          <p:nvPr/>
        </p:nvSpPr>
        <p:spPr>
          <a:xfrm xmlns:a="http://schemas.openxmlformats.org/drawingml/2006/main">
            <a:off x="628650" y="3295650"/>
            <a:ext cx="20764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Design</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Quality control</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Recall</a:t>
            </a:r>
          </a:p>
        </p:txBody>
      </p:sp>
      <p:sp>
        <p:nvSpPr>
          <p:cNvPr id="11" name="">
            <a:extLst xmlns:a="http://schemas.openxmlformats.org/drawingml/2006/main">
              <a:ext uri="{FF2B5EF4-FFF2-40B4-BE49-F238E27FC236}">
                <a16:creationId xmlns:a16="http://schemas.microsoft.com/office/drawing/2014/main" id="{44FA4896-53A9-4571-9D49-074D0C1F6915}"/>
              </a:ext>
            </a:extLst>
          </p:cNvPr>
          <p:cNvSpPr>
            <a:spLocks xmlns:a="http://schemas.openxmlformats.org/drawingml/2006/main" noGrp="1"/>
          </p:cNvSpPr>
          <p:nvPr/>
        </p:nvSpPr>
        <p:spPr>
          <a:xfrm xmlns:a="http://schemas.openxmlformats.org/drawingml/2006/main">
            <a:off x="3352800" y="2419350"/>
            <a:ext cx="2533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USER</a:t>
            </a:r>
          </a:p>
        </p:txBody>
      </p:sp>
      <p:sp>
        <p:nvSpPr>
          <p:cNvPr id="12" name="">
            <a:extLst xmlns:a="http://schemas.openxmlformats.org/drawingml/2006/main">
              <a:ext uri="{FF2B5EF4-FFF2-40B4-BE49-F238E27FC236}">
                <a16:creationId xmlns:a16="http://schemas.microsoft.com/office/drawing/2014/main" id="{EC5B3C7A-ECC1-4276-BB6F-0E7E606DD143}"/>
              </a:ext>
            </a:extLst>
          </p:cNvPr>
          <p:cNvSpPr>
            <a:spLocks xmlns:a="http://schemas.openxmlformats.org/drawingml/2006/main" noGrp="1"/>
          </p:cNvSpPr>
          <p:nvPr/>
        </p:nvSpPr>
        <p:spPr>
          <a:xfrm xmlns:a="http://schemas.openxmlformats.org/drawingml/2006/main">
            <a:off x="3352800" y="2933700"/>
            <a:ext cx="2533650"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4091CD0C-A99D-469E-BCB9-9261A0A5F020}"/>
              </a:ext>
            </a:extLst>
          </p:cNvPr>
          <p:cNvSpPr>
            <a:spLocks xmlns:a="http://schemas.openxmlformats.org/drawingml/2006/main" noGrp="1"/>
          </p:cNvSpPr>
          <p:nvPr/>
        </p:nvSpPr>
        <p:spPr>
          <a:xfrm xmlns:a="http://schemas.openxmlformats.org/drawingml/2006/main">
            <a:off x="3581400" y="3295650"/>
            <a:ext cx="20764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Charger</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Storage</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Warnings</a:t>
            </a:r>
          </a:p>
        </p:txBody>
      </p:sp>
      <p:sp>
        <p:nvSpPr>
          <p:cNvPr id="14" name="">
            <a:extLst xmlns:a="http://schemas.openxmlformats.org/drawingml/2006/main">
              <a:ext uri="{FF2B5EF4-FFF2-40B4-BE49-F238E27FC236}">
                <a16:creationId xmlns:a16="http://schemas.microsoft.com/office/drawing/2014/main" id="{8DC5EA3C-73BD-4665-8711-D936CBEE1A58}"/>
              </a:ext>
            </a:extLst>
          </p:cNvPr>
          <p:cNvSpPr>
            <a:spLocks xmlns:a="http://schemas.openxmlformats.org/drawingml/2006/main" noGrp="1"/>
          </p:cNvSpPr>
          <p:nvPr/>
        </p:nvSpPr>
        <p:spPr>
          <a:xfrm xmlns:a="http://schemas.openxmlformats.org/drawingml/2006/main">
            <a:off x="6305550" y="2419350"/>
            <a:ext cx="2533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RETAILER / PLATFORM</a:t>
            </a:r>
          </a:p>
        </p:txBody>
      </p:sp>
      <p:sp>
        <p:nvSpPr>
          <p:cNvPr id="15" name="">
            <a:extLst xmlns:a="http://schemas.openxmlformats.org/drawingml/2006/main">
              <a:ext uri="{FF2B5EF4-FFF2-40B4-BE49-F238E27FC236}">
                <a16:creationId xmlns:a16="http://schemas.microsoft.com/office/drawing/2014/main" id="{F9D99033-61F7-48D4-9011-24DD91FBDD78}"/>
              </a:ext>
            </a:extLst>
          </p:cNvPr>
          <p:cNvSpPr>
            <a:spLocks xmlns:a="http://schemas.openxmlformats.org/drawingml/2006/main" noGrp="1"/>
          </p:cNvSpPr>
          <p:nvPr/>
        </p:nvSpPr>
        <p:spPr>
          <a:xfrm xmlns:a="http://schemas.openxmlformats.org/drawingml/2006/main">
            <a:off x="6305550" y="2933700"/>
            <a:ext cx="2533650"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BD6B81B0-7755-4427-91EF-A7E323A7D5A8}"/>
              </a:ext>
            </a:extLst>
          </p:cNvPr>
          <p:cNvSpPr>
            <a:spLocks xmlns:a="http://schemas.openxmlformats.org/drawingml/2006/main" noGrp="1"/>
          </p:cNvSpPr>
          <p:nvPr/>
        </p:nvSpPr>
        <p:spPr>
          <a:xfrm xmlns:a="http://schemas.openxmlformats.org/drawingml/2006/main">
            <a:off x="6534150" y="3295650"/>
            <a:ext cx="20764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Screening</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Notice</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Stop sale</a:t>
            </a:r>
          </a:p>
        </p:txBody>
      </p:sp>
      <p:sp>
        <p:nvSpPr>
          <p:cNvPr id="17" name="">
            <a:extLst xmlns:a="http://schemas.openxmlformats.org/drawingml/2006/main">
              <a:ext uri="{FF2B5EF4-FFF2-40B4-BE49-F238E27FC236}">
                <a16:creationId xmlns:a16="http://schemas.microsoft.com/office/drawing/2014/main" id="{48BA2387-907A-462B-AAE7-000507A1C052}"/>
              </a:ext>
            </a:extLst>
          </p:cNvPr>
          <p:cNvSpPr>
            <a:spLocks xmlns:a="http://schemas.openxmlformats.org/drawingml/2006/main" noGrp="1"/>
          </p:cNvSpPr>
          <p:nvPr/>
        </p:nvSpPr>
        <p:spPr>
          <a:xfrm xmlns:a="http://schemas.openxmlformats.org/drawingml/2006/main">
            <a:off x="9258300" y="2419350"/>
            <a:ext cx="2533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INSURER</a:t>
            </a:r>
          </a:p>
        </p:txBody>
      </p:sp>
      <p:sp>
        <p:nvSpPr>
          <p:cNvPr id="18" name="">
            <a:extLst xmlns:a="http://schemas.openxmlformats.org/drawingml/2006/main">
              <a:ext uri="{FF2B5EF4-FFF2-40B4-BE49-F238E27FC236}">
                <a16:creationId xmlns:a16="http://schemas.microsoft.com/office/drawing/2014/main" id="{F6E9A2A1-13E8-490B-8E20-80A6F2313C73}"/>
              </a:ext>
            </a:extLst>
          </p:cNvPr>
          <p:cNvSpPr>
            <a:spLocks xmlns:a="http://schemas.openxmlformats.org/drawingml/2006/main" noGrp="1"/>
          </p:cNvSpPr>
          <p:nvPr/>
        </p:nvSpPr>
        <p:spPr>
          <a:xfrm xmlns:a="http://schemas.openxmlformats.org/drawingml/2006/main">
            <a:off x="9258300" y="2933700"/>
            <a:ext cx="2533650"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9" name="">
            <a:extLst xmlns:a="http://schemas.openxmlformats.org/drawingml/2006/main">
              <a:ext uri="{FF2B5EF4-FFF2-40B4-BE49-F238E27FC236}">
                <a16:creationId xmlns:a16="http://schemas.microsoft.com/office/drawing/2014/main" id="{7C902F0E-DB97-4E35-B618-1FA6D7556BCF}"/>
              </a:ext>
            </a:extLst>
          </p:cNvPr>
          <p:cNvSpPr>
            <a:spLocks xmlns:a="http://schemas.openxmlformats.org/drawingml/2006/main" noGrp="1"/>
          </p:cNvSpPr>
          <p:nvPr/>
        </p:nvSpPr>
        <p:spPr>
          <a:xfrm xmlns:a="http://schemas.openxmlformats.org/drawingml/2006/main">
            <a:off x="9486900" y="3295650"/>
            <a:ext cx="20764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Claims data</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Pricing</a:t>
            </a:r>
          </a:p>
          <a:p xmlns:a="http://schemas.openxmlformats.org/drawingml/2006/main">
            <a:pPr algn="ctr">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Inspection</a:t>
            </a:r>
          </a:p>
        </p:txBody>
      </p:sp>
      <p:sp>
        <p:nvSpPr>
          <p:cNvPr id="20" name="">
            <a:extLst xmlns:a="http://schemas.openxmlformats.org/drawingml/2006/main">
              <a:ext uri="{FF2B5EF4-FFF2-40B4-BE49-F238E27FC236}">
                <a16:creationId xmlns:a16="http://schemas.microsoft.com/office/drawing/2014/main" id="{E6C66AF2-83FE-4D2A-9997-EB8A69CE88FF}"/>
              </a:ext>
            </a:extLst>
          </p:cNvPr>
          <p:cNvSpPr>
            <a:spLocks xmlns:a="http://schemas.openxmlformats.org/drawingml/2006/main" noGrp="1"/>
          </p:cNvSpPr>
          <p:nvPr/>
        </p:nvSpPr>
        <p:spPr>
          <a:xfrm xmlns:a="http://schemas.openxmlformats.org/drawingml/2006/main">
            <a:off x="1390650" y="5353050"/>
            <a:ext cx="94107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173F38"/>
                </a:solidFill>
                <a:latin typeface="Aptos"/>
                <a:ea typeface="Aptos"/>
                <a:cs typeface="Aptos"/>
              </a:defRPr>
            </a:pPr>
            <a:r>
              <a:rPr sz="1875" b="1" i="0">
                <a:solidFill>
                  <a:srgbClr val="173F38"/>
                </a:solidFill>
                <a:latin typeface="Aptos"/>
                <a:ea typeface="Aptos"/>
                <a:cs typeface="Aptos"/>
              </a:rPr>
              <a:t>A warning helps only when the user can understand and act on the information.</a:t>
            </a:r>
          </a:p>
        </p:txBody>
      </p:sp>
    </p:spTree>
    <p:extLst>
      <p:ext uri="{BB962C8B-B14F-4D97-AF65-F5344CB8AC3E}">
        <p14:creationId xmlns:p14="http://schemas.microsoft.com/office/powerpoint/2010/main" val="2082670725"/>
      </p:ext>
    </p:extLst>
  </p:cSld>
</p:sld>
</file>

<file path=ppt/slides/slide2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59DB5140-9CDC-4D44-B151-DB3AF5646F6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7E43C24-DA00-478F-A986-D1BE9EF8819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DAB9BA98-8633-404E-9460-D3C11959D44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2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Safety, insurance pricing, and responsibility can separate</a:t>
            </a:r>
          </a:p>
        </p:txBody>
      </p:sp>
      <p:sp>
        <p:nvSpPr>
          <p:cNvPr id="4" name="">
            <a:extLst xmlns:a="http://schemas.openxmlformats.org/drawingml/2006/main">
              <a:ext uri="{FF2B5EF4-FFF2-40B4-BE49-F238E27FC236}">
                <a16:creationId xmlns:a16="http://schemas.microsoft.com/office/drawing/2014/main" id="{6DDE415E-C99F-492E-8CEE-9B6D75FE89F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9011791-5C9D-469E-BBF5-038BF2AE749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89C2E96B-2C54-4D2D-8D1A-AE422F0B7DA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29</a:t>
            </a:r>
          </a:p>
        </p:txBody>
      </p:sp>
      <p:sp>
        <p:nvSpPr>
          <p:cNvPr id="7" name="">
            <a:extLst xmlns:a="http://schemas.openxmlformats.org/drawingml/2006/main">
              <a:ext uri="{FF2B5EF4-FFF2-40B4-BE49-F238E27FC236}">
                <a16:creationId xmlns:a16="http://schemas.microsoft.com/office/drawing/2014/main" id="{80D29B3F-2780-44C8-8D44-245093A37656}"/>
              </a:ext>
            </a:extLst>
          </p:cNvPr>
          <p:cNvSpPr>
            <a:spLocks xmlns:a="http://schemas.openxmlformats.org/drawingml/2006/main" noGrp="1"/>
          </p:cNvSpPr>
          <p:nvPr/>
        </p:nvSpPr>
        <p:spPr>
          <a:xfrm xmlns:a="http://schemas.openxmlformats.org/drawingml/2006/main">
            <a:off x="1238250" y="1524000"/>
            <a:ext cx="971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586A73"/>
                </a:solidFill>
                <a:latin typeface="Aptos"/>
                <a:ea typeface="Aptos"/>
                <a:cs typeface="Aptos"/>
              </a:defRPr>
            </a:pPr>
            <a:r>
              <a:rPr sz="1800" b="1" i="0">
                <a:solidFill>
                  <a:srgbClr val="586A73"/>
                </a:solidFill>
                <a:latin typeface="Aptos"/>
                <a:ea typeface="Aptos"/>
                <a:cs typeface="Aptos"/>
              </a:rPr>
              <a:t>Tesla FSD (Supervised), as of August 2026</a:t>
            </a:r>
          </a:p>
        </p:txBody>
      </p:sp>
      <p:sp>
        <p:nvSpPr>
          <p:cNvPr id="8" name="">
            <a:extLst xmlns:a="http://schemas.openxmlformats.org/drawingml/2006/main">
              <a:ext uri="{FF2B5EF4-FFF2-40B4-BE49-F238E27FC236}">
                <a16:creationId xmlns:a16="http://schemas.microsoft.com/office/drawing/2014/main" id="{7EF0C55B-AFBA-4E26-96F8-75F9F0AA2C98}"/>
              </a:ext>
            </a:extLst>
          </p:cNvPr>
          <p:cNvSpPr>
            <a:spLocks xmlns:a="http://schemas.openxmlformats.org/drawingml/2006/main" noGrp="1"/>
          </p:cNvSpPr>
          <p:nvPr/>
        </p:nvSpPr>
        <p:spPr>
          <a:xfrm xmlns:a="http://schemas.openxmlformats.org/drawingml/2006/main">
            <a:off x="666750" y="22098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SAFETY SIGNAL</a:t>
            </a:r>
          </a:p>
        </p:txBody>
      </p:sp>
      <p:sp>
        <p:nvSpPr>
          <p:cNvPr id="9" name="">
            <a:extLst xmlns:a="http://schemas.openxmlformats.org/drawingml/2006/main">
              <a:ext uri="{FF2B5EF4-FFF2-40B4-BE49-F238E27FC236}">
                <a16:creationId xmlns:a16="http://schemas.microsoft.com/office/drawing/2014/main" id="{F9D8F64E-997B-4681-9869-9B3AD69AA0D8}"/>
              </a:ext>
            </a:extLst>
          </p:cNvPr>
          <p:cNvSpPr>
            <a:spLocks xmlns:a="http://schemas.openxmlformats.org/drawingml/2006/main" noGrp="1"/>
          </p:cNvSpPr>
          <p:nvPr/>
        </p:nvSpPr>
        <p:spPr>
          <a:xfrm xmlns:a="http://schemas.openxmlformats.org/drawingml/2006/main">
            <a:off x="666750" y="2647950"/>
            <a:ext cx="3257550" cy="21336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EC03143C-E997-4172-9FEE-BDF03F696310}"/>
              </a:ext>
            </a:extLst>
          </p:cNvPr>
          <p:cNvSpPr>
            <a:spLocks xmlns:a="http://schemas.openxmlformats.org/drawingml/2006/main" noGrp="1"/>
          </p:cNvSpPr>
          <p:nvPr/>
        </p:nvSpPr>
        <p:spPr>
          <a:xfrm xmlns:a="http://schemas.openxmlformats.org/drawingml/2006/main">
            <a:off x="895350" y="2895600"/>
            <a:ext cx="280035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Tesla telemetry reports fewer collisions with FSD engaged</a:t>
            </a:r>
          </a:p>
          <a:p xmlns:a="http://schemas.openxmlformats.org/drawingml/2006/main">
            <a:r>
              <a:t/>
            </a:r>
          </a:p>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Company-reported; comparisons remain imperfect</a:t>
            </a:r>
          </a:p>
        </p:txBody>
      </p:sp>
      <p:sp>
        <p:nvSpPr>
          <p:cNvPr id="11" name="">
            <a:extLst xmlns:a="http://schemas.openxmlformats.org/drawingml/2006/main">
              <a:ext uri="{FF2B5EF4-FFF2-40B4-BE49-F238E27FC236}">
                <a16:creationId xmlns:a16="http://schemas.microsoft.com/office/drawing/2014/main" id="{22813AC1-3F7E-4898-89BE-061ACCFE3E82}"/>
              </a:ext>
            </a:extLst>
          </p:cNvPr>
          <p:cNvSpPr>
            <a:spLocks xmlns:a="http://schemas.openxmlformats.org/drawingml/2006/main" noGrp="1"/>
          </p:cNvSpPr>
          <p:nvPr/>
        </p:nvSpPr>
        <p:spPr>
          <a:xfrm xmlns:a="http://schemas.openxmlformats.org/drawingml/2006/main">
            <a:off x="4467225" y="22098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INSURANCE PRICING</a:t>
            </a:r>
          </a:p>
        </p:txBody>
      </p:sp>
      <p:sp>
        <p:nvSpPr>
          <p:cNvPr id="12" name="">
            <a:extLst xmlns:a="http://schemas.openxmlformats.org/drawingml/2006/main">
              <a:ext uri="{FF2B5EF4-FFF2-40B4-BE49-F238E27FC236}">
                <a16:creationId xmlns:a16="http://schemas.microsoft.com/office/drawing/2014/main" id="{6489BEBE-544E-4EFA-968D-3EDC20D90672}"/>
              </a:ext>
            </a:extLst>
          </p:cNvPr>
          <p:cNvSpPr>
            <a:spLocks xmlns:a="http://schemas.openxmlformats.org/drawingml/2006/main" noGrp="1"/>
          </p:cNvSpPr>
          <p:nvPr/>
        </p:nvSpPr>
        <p:spPr>
          <a:xfrm xmlns:a="http://schemas.openxmlformats.org/drawingml/2006/main">
            <a:off x="4467225" y="2647950"/>
            <a:ext cx="3257550" cy="21336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7A968D60-DCD7-4C53-B6B6-8CCD4AA25033}"/>
              </a:ext>
            </a:extLst>
          </p:cNvPr>
          <p:cNvSpPr>
            <a:spLocks xmlns:a="http://schemas.openxmlformats.org/drawingml/2006/main" noGrp="1"/>
          </p:cNvSpPr>
          <p:nvPr/>
        </p:nvSpPr>
        <p:spPr>
          <a:xfrm xmlns:a="http://schemas.openxmlformats.org/drawingml/2006/main">
            <a:off x="4695825" y="2895600"/>
            <a:ext cx="280035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Tracks the share of FSD miles</a:t>
            </a:r>
          </a:p>
          <a:p xmlns:a="http://schemas.openxmlformats.org/drawingml/2006/main">
            <a:r>
              <a:t/>
            </a:r>
          </a:p>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FSD miles score 100</a:t>
            </a:r>
          </a:p>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Premium can fall</a:t>
            </a:r>
          </a:p>
        </p:txBody>
      </p:sp>
      <p:sp>
        <p:nvSpPr>
          <p:cNvPr id="14" name="">
            <a:extLst xmlns:a="http://schemas.openxmlformats.org/drawingml/2006/main">
              <a:ext uri="{FF2B5EF4-FFF2-40B4-BE49-F238E27FC236}">
                <a16:creationId xmlns:a16="http://schemas.microsoft.com/office/drawing/2014/main" id="{F07641E2-4F42-410E-922D-4D1FB8563F6A}"/>
              </a:ext>
            </a:extLst>
          </p:cNvPr>
          <p:cNvSpPr>
            <a:spLocks xmlns:a="http://schemas.openxmlformats.org/drawingml/2006/main" noGrp="1"/>
          </p:cNvSpPr>
          <p:nvPr/>
        </p:nvSpPr>
        <p:spPr>
          <a:xfrm xmlns:a="http://schemas.openxmlformats.org/drawingml/2006/main">
            <a:off x="8267700" y="22098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LEGAL RESPONSIBILITY</a:t>
            </a:r>
          </a:p>
        </p:txBody>
      </p:sp>
      <p:sp>
        <p:nvSpPr>
          <p:cNvPr id="15" name="">
            <a:extLst xmlns:a="http://schemas.openxmlformats.org/drawingml/2006/main">
              <a:ext uri="{FF2B5EF4-FFF2-40B4-BE49-F238E27FC236}">
                <a16:creationId xmlns:a16="http://schemas.microsoft.com/office/drawing/2014/main" id="{7A2A95E2-E27A-4C05-9918-36EA43E09AC4}"/>
              </a:ext>
            </a:extLst>
          </p:cNvPr>
          <p:cNvSpPr>
            <a:spLocks xmlns:a="http://schemas.openxmlformats.org/drawingml/2006/main" noGrp="1"/>
          </p:cNvSpPr>
          <p:nvPr/>
        </p:nvSpPr>
        <p:spPr>
          <a:xfrm xmlns:a="http://schemas.openxmlformats.org/drawingml/2006/main">
            <a:off x="8267700" y="2647950"/>
            <a:ext cx="3257550" cy="21336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7FE71974-5EB9-4ECC-97DA-A15FAC4A8D1F}"/>
              </a:ext>
            </a:extLst>
          </p:cNvPr>
          <p:cNvSpPr>
            <a:spLocks xmlns:a="http://schemas.openxmlformats.org/drawingml/2006/main" noGrp="1"/>
          </p:cNvSpPr>
          <p:nvPr/>
        </p:nvSpPr>
        <p:spPr>
          <a:xfrm xmlns:a="http://schemas.openxmlformats.org/drawingml/2006/main">
            <a:off x="8496300" y="2895600"/>
            <a:ext cx="280035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Supervised Level 2</a:t>
            </a:r>
          </a:p>
          <a:p xmlns:a="http://schemas.openxmlformats.org/drawingml/2006/main">
            <a:r>
              <a:t/>
            </a:r>
          </a:p>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Human must monitor</a:t>
            </a:r>
          </a:p>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and remains the driver</a:t>
            </a:r>
          </a:p>
        </p:txBody>
      </p:sp>
      <p:sp>
        <p:nvSpPr>
          <p:cNvPr id="17" name="">
            <a:extLst xmlns:a="http://schemas.openxmlformats.org/drawingml/2006/main">
              <a:ext uri="{FF2B5EF4-FFF2-40B4-BE49-F238E27FC236}">
                <a16:creationId xmlns:a16="http://schemas.microsoft.com/office/drawing/2014/main" id="{939885FC-3D8A-4293-80A3-797861A1921E}"/>
              </a:ext>
            </a:extLst>
          </p:cNvPr>
          <p:cNvSpPr>
            <a:spLocks xmlns:a="http://schemas.openxmlformats.org/drawingml/2006/main" noGrp="1"/>
          </p:cNvSpPr>
          <p:nvPr/>
        </p:nvSpPr>
        <p:spPr>
          <a:xfrm xmlns:a="http://schemas.openxmlformats.org/drawingml/2006/main">
            <a:off x="1314450" y="5314950"/>
            <a:ext cx="9563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255"/>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A lower-priced control mode does not automatically become the legal driver.</a:t>
            </a:r>
          </a:p>
        </p:txBody>
      </p:sp>
    </p:spTree>
    <p:extLst>
      <p:ext uri="{BB962C8B-B14F-4D97-AF65-F5344CB8AC3E}">
        <p14:creationId xmlns:p14="http://schemas.microsoft.com/office/powerpoint/2010/main" val="1032839418"/>
      </p:ext>
    </p:extLst>
  </p:cSld>
</p:sld>
</file>

<file path=ppt/slides/slide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52FF2FE7-0593-42DB-A0C1-E1F5B3F9D6C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78DC1D4-A528-47D4-BEDE-B25079E4DA2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6FF1D032-D666-4B1B-9600-42FA427F536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75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Tort law governs risks that strangers cannot bargain over</a:t>
            </a:r>
          </a:p>
        </p:txBody>
      </p:sp>
      <p:sp>
        <p:nvSpPr>
          <p:cNvPr id="4" name="">
            <a:extLst xmlns:a="http://schemas.openxmlformats.org/drawingml/2006/main">
              <a:ext uri="{FF2B5EF4-FFF2-40B4-BE49-F238E27FC236}">
                <a16:creationId xmlns:a16="http://schemas.microsoft.com/office/drawing/2014/main" id="{A74CF583-67E0-415B-8330-0D916EC59B4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4023A5B-E08D-4385-825A-92044D0579B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BEBE1EC1-3027-414B-9633-0BDEBC662B99}"/>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71F8A472-0F07-4B9F-9CDA-8352DCD423E7}"/>
              </a:ext>
            </a:extLst>
          </p:cNvPr>
          <p:cNvSpPr>
            <a:spLocks xmlns:a="http://schemas.openxmlformats.org/drawingml/2006/main" noGrp="1"/>
          </p:cNvSpPr>
          <p:nvPr/>
        </p:nvSpPr>
        <p:spPr>
          <a:xfrm xmlns:a="http://schemas.openxmlformats.org/drawingml/2006/main">
            <a:off x="838200" y="1695450"/>
            <a:ext cx="2667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Potential parties</a:t>
            </a:r>
          </a:p>
        </p:txBody>
      </p:sp>
      <p:sp>
        <p:nvSpPr>
          <p:cNvPr id="8" name="">
            <a:extLst xmlns:a="http://schemas.openxmlformats.org/drawingml/2006/main">
              <a:ext uri="{FF2B5EF4-FFF2-40B4-BE49-F238E27FC236}">
                <a16:creationId xmlns:a16="http://schemas.microsoft.com/office/drawing/2014/main" id="{23945B09-8839-43D5-A83B-2D9B6C07AAB0}"/>
              </a:ext>
            </a:extLst>
          </p:cNvPr>
          <p:cNvSpPr>
            <a:spLocks xmlns:a="http://schemas.openxmlformats.org/drawingml/2006/main" noGrp="1"/>
          </p:cNvSpPr>
          <p:nvPr/>
        </p:nvSpPr>
        <p:spPr>
          <a:xfrm xmlns:a="http://schemas.openxmlformats.org/drawingml/2006/main">
            <a:off x="914400" y="2533650"/>
            <a:ext cx="2381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Truck firm</a:t>
            </a:r>
          </a:p>
        </p:txBody>
      </p:sp>
      <p:sp>
        <p:nvSpPr>
          <p:cNvPr id="9" name="">
            <a:extLst xmlns:a="http://schemas.openxmlformats.org/drawingml/2006/main">
              <a:ext uri="{FF2B5EF4-FFF2-40B4-BE49-F238E27FC236}">
                <a16:creationId xmlns:a16="http://schemas.microsoft.com/office/drawing/2014/main" id="{3FFA883F-3066-4CC0-8BE2-6EC3E8046A46}"/>
              </a:ext>
            </a:extLst>
          </p:cNvPr>
          <p:cNvSpPr>
            <a:spLocks xmlns:a="http://schemas.openxmlformats.org/drawingml/2006/main" noGrp="1"/>
          </p:cNvSpPr>
          <p:nvPr/>
        </p:nvSpPr>
        <p:spPr>
          <a:xfrm xmlns:a="http://schemas.openxmlformats.org/drawingml/2006/main">
            <a:off x="3429000" y="2514600"/>
            <a:ext cx="6858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216D33E4-08FB-4450-B5B8-B198C95D9A31}"/>
              </a:ext>
            </a:extLst>
          </p:cNvPr>
          <p:cNvSpPr>
            <a:spLocks xmlns:a="http://schemas.openxmlformats.org/drawingml/2006/main" noGrp="1"/>
          </p:cNvSpPr>
          <p:nvPr/>
        </p:nvSpPr>
        <p:spPr>
          <a:xfrm xmlns:a="http://schemas.openxmlformats.org/drawingml/2006/main">
            <a:off x="4267200" y="2419350"/>
            <a:ext cx="32766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847"/>
          </a:bodyPr>
          <a:lstStyle xmlns:a="http://schemas.openxmlformats.org/drawingml/2006/main"/>
          <a:p xmlns:a="http://schemas.openxmlformats.org/drawingml/2006/main">
            <a:pPr algn="ctr">
              <a:lnSpc>
                <a:spcPct val="105000"/>
              </a:lnSpc>
              <a:buNone/>
              <a:defRPr sz="2175" b="1" i="0">
                <a:solidFill>
                  <a:srgbClr val="9A462F"/>
                </a:solidFill>
                <a:latin typeface="Georgia"/>
                <a:ea typeface="Georgia"/>
                <a:cs typeface="Georgia"/>
              </a:defRPr>
            </a:pPr>
            <a:r>
              <a:rPr sz="2175" b="1" i="0">
                <a:solidFill>
                  <a:srgbClr val="9A462F"/>
                </a:solidFill>
                <a:latin typeface="Georgia"/>
                <a:ea typeface="Georgia"/>
                <a:cs typeface="Georgia"/>
              </a:rPr>
              <a:t>Unknown future victim</a:t>
            </a:r>
          </a:p>
        </p:txBody>
      </p:sp>
      <p:sp>
        <p:nvSpPr>
          <p:cNvPr id="11" name="">
            <a:extLst xmlns:a="http://schemas.openxmlformats.org/drawingml/2006/main">
              <a:ext uri="{FF2B5EF4-FFF2-40B4-BE49-F238E27FC236}">
                <a16:creationId xmlns:a16="http://schemas.microsoft.com/office/drawing/2014/main" id="{7F86F13C-F212-4271-BB25-A831A609729A}"/>
              </a:ext>
            </a:extLst>
          </p:cNvPr>
          <p:cNvSpPr>
            <a:spLocks xmlns:a="http://schemas.openxmlformats.org/drawingml/2006/main" noGrp="1"/>
          </p:cNvSpPr>
          <p:nvPr/>
        </p:nvSpPr>
        <p:spPr>
          <a:xfrm xmlns:a="http://schemas.openxmlformats.org/drawingml/2006/main">
            <a:off x="7677150" y="2514600"/>
            <a:ext cx="6858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482595A5-CD94-4D5C-9C8A-824D7B872FDE}"/>
              </a:ext>
            </a:extLst>
          </p:cNvPr>
          <p:cNvSpPr>
            <a:spLocks xmlns:a="http://schemas.openxmlformats.org/drawingml/2006/main" noGrp="1"/>
          </p:cNvSpPr>
          <p:nvPr/>
        </p:nvSpPr>
        <p:spPr>
          <a:xfrm xmlns:a="http://schemas.openxmlformats.org/drawingml/2006/main">
            <a:off x="8534400" y="2533650"/>
            <a:ext cx="2667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75530D"/>
                </a:solidFill>
                <a:latin typeface="Georgia"/>
                <a:ea typeface="Georgia"/>
                <a:cs typeface="Georgia"/>
              </a:defRPr>
            </a:pPr>
            <a:r>
              <a:rPr sz="2100" b="1" i="0">
                <a:solidFill>
                  <a:srgbClr val="75530D"/>
                </a:solidFill>
                <a:latin typeface="Georgia"/>
                <a:ea typeface="Georgia"/>
                <a:cs typeface="Georgia"/>
              </a:rPr>
              <a:t>Possible harm</a:t>
            </a:r>
          </a:p>
        </p:txBody>
      </p:sp>
      <p:sp>
        <p:nvSpPr>
          <p:cNvPr id="13" name="">
            <a:extLst xmlns:a="http://schemas.openxmlformats.org/drawingml/2006/main">
              <a:ext uri="{FF2B5EF4-FFF2-40B4-BE49-F238E27FC236}">
                <a16:creationId xmlns:a16="http://schemas.microsoft.com/office/drawing/2014/main" id="{E0C31A5C-911E-4BAB-8648-5228579B40A0}"/>
              </a:ext>
            </a:extLst>
          </p:cNvPr>
          <p:cNvSpPr>
            <a:spLocks xmlns:a="http://schemas.openxmlformats.org/drawingml/2006/main" noGrp="1"/>
          </p:cNvSpPr>
          <p:nvPr/>
        </p:nvSpPr>
        <p:spPr>
          <a:xfrm xmlns:a="http://schemas.openxmlformats.org/drawingml/2006/main">
            <a:off x="1181100" y="3676650"/>
            <a:ext cx="9829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301965F6-929A-464A-8848-184E939DE1BC}"/>
              </a:ext>
            </a:extLst>
          </p:cNvPr>
          <p:cNvSpPr>
            <a:spLocks xmlns:a="http://schemas.openxmlformats.org/drawingml/2006/main" noGrp="1"/>
          </p:cNvSpPr>
          <p:nvPr/>
        </p:nvSpPr>
        <p:spPr>
          <a:xfrm xmlns:a="http://schemas.openxmlformats.org/drawingml/2006/main">
            <a:off x="1790700" y="40862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E9CAADD6-C51E-41FA-A7FC-A711A0862EFB}"/>
              </a:ext>
            </a:extLst>
          </p:cNvPr>
          <p:cNvSpPr>
            <a:spLocks xmlns:a="http://schemas.openxmlformats.org/drawingml/2006/main" noGrp="1"/>
          </p:cNvSpPr>
          <p:nvPr/>
        </p:nvSpPr>
        <p:spPr>
          <a:xfrm xmlns:a="http://schemas.openxmlformats.org/drawingml/2006/main">
            <a:off x="2114550" y="4095750"/>
            <a:ext cx="83629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The eventual victim is unknown.</a:t>
            </a:r>
          </a:p>
        </p:txBody>
      </p:sp>
      <p:sp>
        <p:nvSpPr>
          <p:cNvPr id="16" name="">
            <a:extLst xmlns:a="http://schemas.openxmlformats.org/drawingml/2006/main">
              <a:ext uri="{FF2B5EF4-FFF2-40B4-BE49-F238E27FC236}">
                <a16:creationId xmlns:a16="http://schemas.microsoft.com/office/drawing/2014/main" id="{896FA498-11DE-428F-BF1C-7218F032D296}"/>
              </a:ext>
            </a:extLst>
          </p:cNvPr>
          <p:cNvSpPr>
            <a:spLocks xmlns:a="http://schemas.openxmlformats.org/drawingml/2006/main" noGrp="1"/>
          </p:cNvSpPr>
          <p:nvPr/>
        </p:nvSpPr>
        <p:spPr>
          <a:xfrm xmlns:a="http://schemas.openxmlformats.org/drawingml/2006/main">
            <a:off x="1790700" y="46005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E6AD47F4-789A-428B-888F-3CAF6651A944}"/>
              </a:ext>
            </a:extLst>
          </p:cNvPr>
          <p:cNvSpPr>
            <a:spLocks xmlns:a="http://schemas.openxmlformats.org/drawingml/2006/main" noGrp="1"/>
          </p:cNvSpPr>
          <p:nvPr/>
        </p:nvSpPr>
        <p:spPr>
          <a:xfrm xmlns:a="http://schemas.openxmlformats.org/drawingml/2006/main">
            <a:off x="2114550" y="4610100"/>
            <a:ext cx="83629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Potential encounters are too numerous to negotiate one by one.</a:t>
            </a:r>
          </a:p>
        </p:txBody>
      </p:sp>
      <p:sp>
        <p:nvSpPr>
          <p:cNvPr id="18" name="">
            <a:extLst xmlns:a="http://schemas.openxmlformats.org/drawingml/2006/main">
              <a:ext uri="{FF2B5EF4-FFF2-40B4-BE49-F238E27FC236}">
                <a16:creationId xmlns:a16="http://schemas.microsoft.com/office/drawing/2014/main" id="{10E4971B-E091-4785-A56A-AC4EE78AF395}"/>
              </a:ext>
            </a:extLst>
          </p:cNvPr>
          <p:cNvSpPr>
            <a:spLocks xmlns:a="http://schemas.openxmlformats.org/drawingml/2006/main" noGrp="1"/>
          </p:cNvSpPr>
          <p:nvPr/>
        </p:nvSpPr>
        <p:spPr>
          <a:xfrm xmlns:a="http://schemas.openxmlformats.org/drawingml/2006/main">
            <a:off x="1790700" y="51149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9A462F"/>
                </a:solidFill>
                <a:latin typeface="Aptos"/>
                <a:ea typeface="Aptos"/>
                <a:cs typeface="Aptos"/>
              </a:defRPr>
            </a:pPr>
            <a:r>
              <a:rPr sz="1875" b="1" i="0">
                <a:solidFill>
                  <a:srgbClr val="9A462F"/>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77913FD1-932F-463B-BB88-0F3B52A26032}"/>
              </a:ext>
            </a:extLst>
          </p:cNvPr>
          <p:cNvSpPr>
            <a:spLocks xmlns:a="http://schemas.openxmlformats.org/drawingml/2006/main" noGrp="1"/>
          </p:cNvSpPr>
          <p:nvPr/>
        </p:nvSpPr>
        <p:spPr>
          <a:xfrm xmlns:a="http://schemas.openxmlformats.org/drawingml/2006/main">
            <a:off x="2114550" y="5124450"/>
            <a:ext cx="83629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The risk may be poorly understood until harm occurs.</a:t>
            </a:r>
          </a:p>
        </p:txBody>
      </p:sp>
      <p:sp>
        <p:nvSpPr>
          <p:cNvPr id="20" name="">
            <a:extLst xmlns:a="http://schemas.openxmlformats.org/drawingml/2006/main">
              <a:ext uri="{FF2B5EF4-FFF2-40B4-BE49-F238E27FC236}">
                <a16:creationId xmlns:a16="http://schemas.microsoft.com/office/drawing/2014/main" id="{B0958FC6-C469-4E12-B327-77EA3AB11B9E}"/>
              </a:ext>
            </a:extLst>
          </p:cNvPr>
          <p:cNvSpPr>
            <a:spLocks xmlns:a="http://schemas.openxmlformats.org/drawingml/2006/main" noGrp="1"/>
          </p:cNvSpPr>
          <p:nvPr/>
        </p:nvSpPr>
        <p:spPr>
          <a:xfrm xmlns:a="http://schemas.openxmlformats.org/drawingml/2006/main">
            <a:off x="1200150" y="5600700"/>
            <a:ext cx="97917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398"/>
          </a:bodyPr>
          <a:lstStyle xmlns:a="http://schemas.openxmlformats.org/drawingml/2006/main"/>
          <a:p xmlns:a="http://schemas.openxmlformats.org/drawingml/2006/main">
            <a:pPr algn="ctr">
              <a:lnSpc>
                <a:spcPct val="105000"/>
              </a:lnSpc>
              <a:buNone/>
              <a:defRPr sz="1800" b="1" i="0">
                <a:solidFill>
                  <a:srgbClr val="173F38"/>
                </a:solidFill>
                <a:latin typeface="Aptos"/>
                <a:ea typeface="Aptos"/>
                <a:cs typeface="Aptos"/>
              </a:defRPr>
            </a:pPr>
            <a:r>
              <a:rPr sz="1800" b="1" i="0">
                <a:solidFill>
                  <a:srgbClr val="173F38"/>
                </a:solidFill>
                <a:latin typeface="Aptos"/>
                <a:ea typeface="Aptos"/>
                <a:cs typeface="Aptos"/>
              </a:rPr>
              <a:t>Tort law supplies default duties and consequences where advance agreement is impractical.</a:t>
            </a:r>
          </a:p>
        </p:txBody>
      </p:sp>
    </p:spTree>
    <p:extLst>
      <p:ext uri="{BB962C8B-B14F-4D97-AF65-F5344CB8AC3E}">
        <p14:creationId xmlns:p14="http://schemas.microsoft.com/office/powerpoint/2010/main" val="1102429821"/>
      </p:ext>
    </p:extLst>
  </p:cSld>
</p:sld>
</file>

<file path=ppt/slides/slide30.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EB60141-CFE7-4FF0-B0F8-879869EA0AC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8997F48-2209-4142-A9C2-B5E8F504137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EA3B9D54-3118-4E79-9E7D-1CA1346FA32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Govern the risk before the accident</a:t>
            </a:r>
          </a:p>
        </p:txBody>
      </p:sp>
      <p:sp>
        <p:nvSpPr>
          <p:cNvPr id="4" name="">
            <a:extLst xmlns:a="http://schemas.openxmlformats.org/drawingml/2006/main">
              <a:ext uri="{FF2B5EF4-FFF2-40B4-BE49-F238E27FC236}">
                <a16:creationId xmlns:a16="http://schemas.microsoft.com/office/drawing/2014/main" id="{059AC643-25CC-4F37-9342-5C29B7D49AA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77C3E53-4AF8-421E-B116-B0AD2BBBA22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01C8B067-5B93-4F3F-A700-CE0400D20BA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30</a:t>
            </a:r>
          </a:p>
        </p:txBody>
      </p:sp>
      <p:sp>
        <p:nvSpPr>
          <p:cNvPr id="7" name="">
            <a:extLst xmlns:a="http://schemas.openxmlformats.org/drawingml/2006/main">
              <a:ext uri="{FF2B5EF4-FFF2-40B4-BE49-F238E27FC236}">
                <a16:creationId xmlns:a16="http://schemas.microsoft.com/office/drawing/2014/main" id="{ECAF5630-5193-4123-B03F-5F91BCAE3476}"/>
              </a:ext>
            </a:extLst>
          </p:cNvPr>
          <p:cNvSpPr>
            <a:spLocks xmlns:a="http://schemas.openxmlformats.org/drawingml/2006/main" noGrp="1"/>
          </p:cNvSpPr>
          <p:nvPr/>
        </p:nvSpPr>
        <p:spPr>
          <a:xfrm xmlns:a="http://schemas.openxmlformats.org/drawingml/2006/main">
            <a:off x="1352550" y="14954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392D7443-EE32-4984-9FEA-7E4A51C3C0E0}"/>
              </a:ext>
            </a:extLst>
          </p:cNvPr>
          <p:cNvSpPr>
            <a:spLocks xmlns:a="http://schemas.openxmlformats.org/drawingml/2006/main" noGrp="1"/>
          </p:cNvSpPr>
          <p:nvPr/>
        </p:nvSpPr>
        <p:spPr>
          <a:xfrm xmlns:a="http://schemas.openxmlformats.org/drawingml/2006/main">
            <a:off x="1676400" y="15049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Who controls precaution and activity?</a:t>
            </a:r>
          </a:p>
        </p:txBody>
      </p:sp>
      <p:sp>
        <p:nvSpPr>
          <p:cNvPr id="9" name="">
            <a:extLst xmlns:a="http://schemas.openxmlformats.org/drawingml/2006/main">
              <a:ext uri="{FF2B5EF4-FFF2-40B4-BE49-F238E27FC236}">
                <a16:creationId xmlns:a16="http://schemas.microsoft.com/office/drawing/2014/main" id="{ACADA306-58B4-4D26-B476-A3D6669C2C3F}"/>
              </a:ext>
            </a:extLst>
          </p:cNvPr>
          <p:cNvSpPr>
            <a:spLocks xmlns:a="http://schemas.openxmlformats.org/drawingml/2006/main" noGrp="1"/>
          </p:cNvSpPr>
          <p:nvPr/>
        </p:nvSpPr>
        <p:spPr>
          <a:xfrm xmlns:a="http://schemas.openxmlformats.org/drawingml/2006/main">
            <a:off x="1352550" y="20097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583DAA89-E905-4218-ABD0-76A80D8523F6}"/>
              </a:ext>
            </a:extLst>
          </p:cNvPr>
          <p:cNvSpPr>
            <a:spLocks xmlns:a="http://schemas.openxmlformats.org/drawingml/2006/main" noGrp="1"/>
          </p:cNvSpPr>
          <p:nvPr/>
        </p:nvSpPr>
        <p:spPr>
          <a:xfrm xmlns:a="http://schemas.openxmlformats.org/drawingml/2006/main">
            <a:off x="1676400" y="20193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additional precaution is worth its cost?</a:t>
            </a:r>
          </a:p>
        </p:txBody>
      </p:sp>
      <p:sp>
        <p:nvSpPr>
          <p:cNvPr id="11" name="">
            <a:extLst xmlns:a="http://schemas.openxmlformats.org/drawingml/2006/main">
              <a:ext uri="{FF2B5EF4-FFF2-40B4-BE49-F238E27FC236}">
                <a16:creationId xmlns:a16="http://schemas.microsoft.com/office/drawing/2014/main" id="{2E58669E-09AE-4139-96D1-1C7F9E566A41}"/>
              </a:ext>
            </a:extLst>
          </p:cNvPr>
          <p:cNvSpPr>
            <a:spLocks xmlns:a="http://schemas.openxmlformats.org/drawingml/2006/main" noGrp="1"/>
          </p:cNvSpPr>
          <p:nvPr/>
        </p:nvSpPr>
        <p:spPr>
          <a:xfrm xmlns:a="http://schemas.openxmlformats.org/drawingml/2006/main">
            <a:off x="1352550" y="25241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FC06C4E3-3901-49B5-9CA7-3E6E0C2DE783}"/>
              </a:ext>
            </a:extLst>
          </p:cNvPr>
          <p:cNvSpPr>
            <a:spLocks xmlns:a="http://schemas.openxmlformats.org/drawingml/2006/main" noGrp="1"/>
          </p:cNvSpPr>
          <p:nvPr/>
        </p:nvSpPr>
        <p:spPr>
          <a:xfrm xmlns:a="http://schemas.openxmlformats.org/drawingml/2006/main">
            <a:off x="1676400" y="25336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Who bears residual harm under the legal rule?</a:t>
            </a:r>
          </a:p>
        </p:txBody>
      </p:sp>
      <p:sp>
        <p:nvSpPr>
          <p:cNvPr id="13" name="">
            <a:extLst xmlns:a="http://schemas.openxmlformats.org/drawingml/2006/main">
              <a:ext uri="{FF2B5EF4-FFF2-40B4-BE49-F238E27FC236}">
                <a16:creationId xmlns:a16="http://schemas.microsoft.com/office/drawing/2014/main" id="{96F2B53B-0B27-43E6-9399-EBF6989F3543}"/>
              </a:ext>
            </a:extLst>
          </p:cNvPr>
          <p:cNvSpPr>
            <a:spLocks xmlns:a="http://schemas.openxmlformats.org/drawingml/2006/main" noGrp="1"/>
          </p:cNvSpPr>
          <p:nvPr/>
        </p:nvSpPr>
        <p:spPr>
          <a:xfrm xmlns:a="http://schemas.openxmlformats.org/drawingml/2006/main">
            <a:off x="1352550" y="30384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35E56951-445B-48A3-89FC-E3A24C9344CC}"/>
              </a:ext>
            </a:extLst>
          </p:cNvPr>
          <p:cNvSpPr>
            <a:spLocks xmlns:a="http://schemas.openxmlformats.org/drawingml/2006/main" noGrp="1"/>
          </p:cNvSpPr>
          <p:nvPr/>
        </p:nvSpPr>
        <p:spPr>
          <a:xfrm xmlns:a="http://schemas.openxmlformats.org/drawingml/2006/main">
            <a:off x="1676400" y="30480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can courts, insurers, firms, or regulators actually observe?</a:t>
            </a:r>
          </a:p>
        </p:txBody>
      </p:sp>
      <p:sp>
        <p:nvSpPr>
          <p:cNvPr id="15" name="">
            <a:extLst xmlns:a="http://schemas.openxmlformats.org/drawingml/2006/main">
              <a:ext uri="{FF2B5EF4-FFF2-40B4-BE49-F238E27FC236}">
                <a16:creationId xmlns:a16="http://schemas.microsoft.com/office/drawing/2014/main" id="{902F9183-24D6-4C28-9D70-D4CC25748C2C}"/>
              </a:ext>
            </a:extLst>
          </p:cNvPr>
          <p:cNvSpPr>
            <a:spLocks xmlns:a="http://schemas.openxmlformats.org/drawingml/2006/main" noGrp="1"/>
          </p:cNvSpPr>
          <p:nvPr/>
        </p:nvSpPr>
        <p:spPr>
          <a:xfrm xmlns:a="http://schemas.openxmlformats.org/drawingml/2006/main">
            <a:off x="1352550" y="35528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6" name="">
            <a:extLst xmlns:a="http://schemas.openxmlformats.org/drawingml/2006/main">
              <a:ext uri="{FF2B5EF4-FFF2-40B4-BE49-F238E27FC236}">
                <a16:creationId xmlns:a16="http://schemas.microsoft.com/office/drawing/2014/main" id="{C47B1BF1-E528-48ED-883E-68DA33E6ADFC}"/>
              </a:ext>
            </a:extLst>
          </p:cNvPr>
          <p:cNvSpPr>
            <a:spLocks xmlns:a="http://schemas.openxmlformats.org/drawingml/2006/main" noGrp="1"/>
          </p:cNvSpPr>
          <p:nvPr/>
        </p:nvSpPr>
        <p:spPr>
          <a:xfrm xmlns:a="http://schemas.openxmlformats.org/drawingml/2006/main">
            <a:off x="1676400" y="35623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Where do causation, error, litigation cost, or insolvency weaken the signal?</a:t>
            </a:r>
          </a:p>
        </p:txBody>
      </p:sp>
      <p:sp>
        <p:nvSpPr>
          <p:cNvPr id="17" name="">
            <a:extLst xmlns:a="http://schemas.openxmlformats.org/drawingml/2006/main">
              <a:ext uri="{FF2B5EF4-FFF2-40B4-BE49-F238E27FC236}">
                <a16:creationId xmlns:a16="http://schemas.microsoft.com/office/drawing/2014/main" id="{AFF72A82-E33E-4E01-AAC5-2C8845F07DD4}"/>
              </a:ext>
            </a:extLst>
          </p:cNvPr>
          <p:cNvSpPr>
            <a:spLocks xmlns:a="http://schemas.openxmlformats.org/drawingml/2006/main" noGrp="1"/>
          </p:cNvSpPr>
          <p:nvPr/>
        </p:nvSpPr>
        <p:spPr>
          <a:xfrm xmlns:a="http://schemas.openxmlformats.org/drawingml/2006/main">
            <a:off x="1352550" y="40671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E515CFDA-0C8B-4E37-9523-F8842565D52D}"/>
              </a:ext>
            </a:extLst>
          </p:cNvPr>
          <p:cNvSpPr>
            <a:spLocks xmlns:a="http://schemas.openxmlformats.org/drawingml/2006/main" noGrp="1"/>
          </p:cNvSpPr>
          <p:nvPr/>
        </p:nvSpPr>
        <p:spPr>
          <a:xfrm xmlns:a="http://schemas.openxmlformats.org/drawingml/2006/main">
            <a:off x="1676400" y="40767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feasible institution produces the lowest total accident cost?</a:t>
            </a:r>
          </a:p>
        </p:txBody>
      </p:sp>
      <p:sp>
        <p:nvSpPr>
          <p:cNvPr id="19" name="">
            <a:extLst xmlns:a="http://schemas.openxmlformats.org/drawingml/2006/main">
              <a:ext uri="{FF2B5EF4-FFF2-40B4-BE49-F238E27FC236}">
                <a16:creationId xmlns:a16="http://schemas.microsoft.com/office/drawing/2014/main" id="{547CAA08-491A-4959-BDDC-52C79328FAE8}"/>
              </a:ext>
            </a:extLst>
          </p:cNvPr>
          <p:cNvSpPr>
            <a:spLocks xmlns:a="http://schemas.openxmlformats.org/drawingml/2006/main" noGrp="1"/>
          </p:cNvSpPr>
          <p:nvPr/>
        </p:nvSpPr>
        <p:spPr>
          <a:xfrm xmlns:a="http://schemas.openxmlformats.org/drawingml/2006/main">
            <a:off x="1276350" y="5638800"/>
            <a:ext cx="96393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Tort law is a price system, an information system, and a risk-allocation system.</a:t>
            </a:r>
          </a:p>
        </p:txBody>
      </p:sp>
    </p:spTree>
    <p:extLst>
      <p:ext uri="{BB962C8B-B14F-4D97-AF65-F5344CB8AC3E}">
        <p14:creationId xmlns:p14="http://schemas.microsoft.com/office/powerpoint/2010/main" val="1453242157"/>
      </p:ext>
    </p:extLst>
  </p:cSld>
</p:sld>
</file>

<file path=ppt/slides/slide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9441E783-7AC6-40DF-B1C5-42A3411A1EF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9B7B78A-DEAC-4BA8-8E8D-6E60B88A21E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70F49E50-DF68-4D13-9942-77011D13D51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Compensation, deterrence, and risk allocation differ</a:t>
            </a:r>
          </a:p>
        </p:txBody>
      </p:sp>
      <p:sp>
        <p:nvSpPr>
          <p:cNvPr id="4" name="">
            <a:extLst xmlns:a="http://schemas.openxmlformats.org/drawingml/2006/main">
              <a:ext uri="{FF2B5EF4-FFF2-40B4-BE49-F238E27FC236}">
                <a16:creationId xmlns:a16="http://schemas.microsoft.com/office/drawing/2014/main" id="{44EFE5A7-AFEE-4E87-B74B-EED89589197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D945227-1585-46DB-8E34-B58420B1722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D4674AF-2632-492D-9C13-75C875C81546}"/>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4</a:t>
            </a:r>
          </a:p>
        </p:txBody>
      </p:sp>
      <p:sp>
        <p:nvSpPr>
          <p:cNvPr id="7" name="">
            <a:extLst xmlns:a="http://schemas.openxmlformats.org/drawingml/2006/main">
              <a:ext uri="{FF2B5EF4-FFF2-40B4-BE49-F238E27FC236}">
                <a16:creationId xmlns:a16="http://schemas.microsoft.com/office/drawing/2014/main" id="{D9C0F863-1876-489D-B392-86E79FE6A4EE}"/>
              </a:ext>
            </a:extLst>
          </p:cNvPr>
          <p:cNvSpPr>
            <a:spLocks xmlns:a="http://schemas.openxmlformats.org/drawingml/2006/main" noGrp="1"/>
          </p:cNvSpPr>
          <p:nvPr/>
        </p:nvSpPr>
        <p:spPr>
          <a:xfrm xmlns:a="http://schemas.openxmlformats.org/drawingml/2006/main">
            <a:off x="666750" y="17907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COMPENSATION</a:t>
            </a:r>
          </a:p>
        </p:txBody>
      </p:sp>
      <p:sp>
        <p:nvSpPr>
          <p:cNvPr id="8" name="">
            <a:extLst xmlns:a="http://schemas.openxmlformats.org/drawingml/2006/main">
              <a:ext uri="{FF2B5EF4-FFF2-40B4-BE49-F238E27FC236}">
                <a16:creationId xmlns:a16="http://schemas.microsoft.com/office/drawing/2014/main" id="{1E5BC362-CFB6-4C50-8346-9A4ABDC84952}"/>
              </a:ext>
            </a:extLst>
          </p:cNvPr>
          <p:cNvSpPr>
            <a:spLocks xmlns:a="http://schemas.openxmlformats.org/drawingml/2006/main" noGrp="1"/>
          </p:cNvSpPr>
          <p:nvPr/>
        </p:nvSpPr>
        <p:spPr>
          <a:xfrm xmlns:a="http://schemas.openxmlformats.org/drawingml/2006/main">
            <a:off x="666750" y="2228850"/>
            <a:ext cx="3257550" cy="23241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3B149E3A-53FD-43CC-928A-05E73DE9FAEE}"/>
              </a:ext>
            </a:extLst>
          </p:cNvPr>
          <p:cNvSpPr>
            <a:spLocks xmlns:a="http://schemas.openxmlformats.org/drawingml/2006/main" noGrp="1"/>
          </p:cNvSpPr>
          <p:nvPr/>
        </p:nvSpPr>
        <p:spPr>
          <a:xfrm xmlns:a="http://schemas.openxmlformats.org/drawingml/2006/main">
            <a:off x="895350" y="2476500"/>
            <a:ext cx="2800350" cy="1866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Who receives resources after harm?</a:t>
            </a:r>
          </a:p>
        </p:txBody>
      </p:sp>
      <p:sp>
        <p:nvSpPr>
          <p:cNvPr id="10" name="">
            <a:extLst xmlns:a="http://schemas.openxmlformats.org/drawingml/2006/main">
              <a:ext uri="{FF2B5EF4-FFF2-40B4-BE49-F238E27FC236}">
                <a16:creationId xmlns:a16="http://schemas.microsoft.com/office/drawing/2014/main" id="{64403B53-BF00-4270-9BCF-75509CB873D8}"/>
              </a:ext>
            </a:extLst>
          </p:cNvPr>
          <p:cNvSpPr>
            <a:spLocks xmlns:a="http://schemas.openxmlformats.org/drawingml/2006/main" noGrp="1"/>
          </p:cNvSpPr>
          <p:nvPr/>
        </p:nvSpPr>
        <p:spPr>
          <a:xfrm xmlns:a="http://schemas.openxmlformats.org/drawingml/2006/main">
            <a:off x="4467225" y="17907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DETERRENCE</a:t>
            </a:r>
          </a:p>
        </p:txBody>
      </p:sp>
      <p:sp>
        <p:nvSpPr>
          <p:cNvPr id="11" name="">
            <a:extLst xmlns:a="http://schemas.openxmlformats.org/drawingml/2006/main">
              <a:ext uri="{FF2B5EF4-FFF2-40B4-BE49-F238E27FC236}">
                <a16:creationId xmlns:a16="http://schemas.microsoft.com/office/drawing/2014/main" id="{56155DB2-469F-491D-9FA6-269A0E6E5034}"/>
              </a:ext>
            </a:extLst>
          </p:cNvPr>
          <p:cNvSpPr>
            <a:spLocks xmlns:a="http://schemas.openxmlformats.org/drawingml/2006/main" noGrp="1"/>
          </p:cNvSpPr>
          <p:nvPr/>
        </p:nvSpPr>
        <p:spPr>
          <a:xfrm xmlns:a="http://schemas.openxmlformats.org/drawingml/2006/main">
            <a:off x="4467225" y="2228850"/>
            <a:ext cx="3257550" cy="23241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5E22B657-D46D-457E-A3C8-E9EABB869FE4}"/>
              </a:ext>
            </a:extLst>
          </p:cNvPr>
          <p:cNvSpPr>
            <a:spLocks xmlns:a="http://schemas.openxmlformats.org/drawingml/2006/main" noGrp="1"/>
          </p:cNvSpPr>
          <p:nvPr/>
        </p:nvSpPr>
        <p:spPr>
          <a:xfrm xmlns:a="http://schemas.openxmlformats.org/drawingml/2006/main">
            <a:off x="4695825" y="2476500"/>
            <a:ext cx="2800350" cy="1866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Which choices change before future harm?</a:t>
            </a:r>
          </a:p>
        </p:txBody>
      </p:sp>
      <p:sp>
        <p:nvSpPr>
          <p:cNvPr id="13" name="">
            <a:extLst xmlns:a="http://schemas.openxmlformats.org/drawingml/2006/main">
              <a:ext uri="{FF2B5EF4-FFF2-40B4-BE49-F238E27FC236}">
                <a16:creationId xmlns:a16="http://schemas.microsoft.com/office/drawing/2014/main" id="{1E4507CA-4AD5-49BD-8E11-BDF77F69BCCF}"/>
              </a:ext>
            </a:extLst>
          </p:cNvPr>
          <p:cNvSpPr>
            <a:spLocks xmlns:a="http://schemas.openxmlformats.org/drawingml/2006/main" noGrp="1"/>
          </p:cNvSpPr>
          <p:nvPr/>
        </p:nvSpPr>
        <p:spPr>
          <a:xfrm xmlns:a="http://schemas.openxmlformats.org/drawingml/2006/main">
            <a:off x="8267700" y="1790700"/>
            <a:ext cx="32575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RISK ALLOCATION</a:t>
            </a:r>
          </a:p>
        </p:txBody>
      </p:sp>
      <p:sp>
        <p:nvSpPr>
          <p:cNvPr id="14" name="">
            <a:extLst xmlns:a="http://schemas.openxmlformats.org/drawingml/2006/main">
              <a:ext uri="{FF2B5EF4-FFF2-40B4-BE49-F238E27FC236}">
                <a16:creationId xmlns:a16="http://schemas.microsoft.com/office/drawing/2014/main" id="{EDEC5E70-94B8-4642-9780-5FB62943A13B}"/>
              </a:ext>
            </a:extLst>
          </p:cNvPr>
          <p:cNvSpPr>
            <a:spLocks xmlns:a="http://schemas.openxmlformats.org/drawingml/2006/main" noGrp="1"/>
          </p:cNvSpPr>
          <p:nvPr/>
        </p:nvSpPr>
        <p:spPr>
          <a:xfrm xmlns:a="http://schemas.openxmlformats.org/drawingml/2006/main">
            <a:off x="8267700" y="2228850"/>
            <a:ext cx="3257550" cy="23241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F4ED503C-30FB-448A-B252-574B5932BC31}"/>
              </a:ext>
            </a:extLst>
          </p:cNvPr>
          <p:cNvSpPr>
            <a:spLocks xmlns:a="http://schemas.openxmlformats.org/drawingml/2006/main" noGrp="1"/>
          </p:cNvSpPr>
          <p:nvPr/>
        </p:nvSpPr>
        <p:spPr>
          <a:xfrm xmlns:a="http://schemas.openxmlformats.org/drawingml/2006/main">
            <a:off x="8496300" y="2476500"/>
            <a:ext cx="2800350" cy="1866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Who bears uncertainty, and who insures it?</a:t>
            </a:r>
          </a:p>
        </p:txBody>
      </p:sp>
      <p:sp>
        <p:nvSpPr>
          <p:cNvPr id="16" name="">
            <a:extLst xmlns:a="http://schemas.openxmlformats.org/drawingml/2006/main">
              <a:ext uri="{FF2B5EF4-FFF2-40B4-BE49-F238E27FC236}">
                <a16:creationId xmlns:a16="http://schemas.microsoft.com/office/drawing/2014/main" id="{78BD27D5-F33D-484A-BF05-87D9476FD85E}"/>
              </a:ext>
            </a:extLst>
          </p:cNvPr>
          <p:cNvSpPr>
            <a:spLocks xmlns:a="http://schemas.openxmlformats.org/drawingml/2006/main" noGrp="1"/>
          </p:cNvSpPr>
          <p:nvPr/>
        </p:nvSpPr>
        <p:spPr>
          <a:xfrm xmlns:a="http://schemas.openxmlformats.org/drawingml/2006/main">
            <a:off x="1600200" y="5219700"/>
            <a:ext cx="89916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One rule can perform one function well and another poorly.</a:t>
            </a:r>
          </a:p>
        </p:txBody>
      </p:sp>
    </p:spTree>
    <p:extLst>
      <p:ext uri="{BB962C8B-B14F-4D97-AF65-F5344CB8AC3E}">
        <p14:creationId xmlns:p14="http://schemas.microsoft.com/office/powerpoint/2010/main" val="1125920868"/>
      </p:ext>
    </p:extLst>
  </p:cSld>
</p:sld>
</file>

<file path=ppt/slides/slide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832028AA-F04C-49FD-BE09-00424E2FFF4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5B37ADC-23A8-4C15-A1E5-4F2DC76FE28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5FFD6EF3-FAD4-4B03-B1F3-69B828D7B4B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Expected harm converts risk into a comparable cost</a:t>
            </a:r>
          </a:p>
        </p:txBody>
      </p:sp>
      <p:sp>
        <p:nvSpPr>
          <p:cNvPr id="4" name="">
            <a:extLst xmlns:a="http://schemas.openxmlformats.org/drawingml/2006/main">
              <a:ext uri="{FF2B5EF4-FFF2-40B4-BE49-F238E27FC236}">
                <a16:creationId xmlns:a16="http://schemas.microsoft.com/office/drawing/2014/main" id="{65A75AC0-F902-4C52-9B3E-74DC1292AFF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28D7EE2-D2C6-47A7-BEDD-DE7CA3D6C38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CF8CFDDC-6509-4CD1-875F-AA18C37D20E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7F0F6A5F-C18C-413A-A488-4424BD7B578C}"/>
              </a:ext>
            </a:extLst>
          </p:cNvPr>
          <p:cNvSpPr>
            <a:spLocks xmlns:a="http://schemas.openxmlformats.org/drawingml/2006/main" noGrp="1"/>
          </p:cNvSpPr>
          <p:nvPr/>
        </p:nvSpPr>
        <p:spPr>
          <a:xfrm xmlns:a="http://schemas.openxmlformats.org/drawingml/2006/main">
            <a:off x="3505200" y="1581150"/>
            <a:ext cx="51816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750" b="1" i="0">
                <a:solidFill>
                  <a:srgbClr val="173F38"/>
                </a:solidFill>
                <a:latin typeface="Georgia"/>
                <a:ea typeface="Georgia"/>
                <a:cs typeface="Georgia"/>
              </a:defRPr>
            </a:pPr>
            <a:r>
              <a:rPr sz="3750" b="1" i="0">
                <a:solidFill>
                  <a:srgbClr val="173F38"/>
                </a:solidFill>
                <a:latin typeface="Georgia"/>
                <a:ea typeface="Georgia"/>
                <a:cs typeface="Georgia"/>
              </a:rPr>
              <a:t>E(H) = p × L</a:t>
            </a:r>
          </a:p>
        </p:txBody>
      </p:sp>
      <p:sp>
        <p:nvSpPr>
          <p:cNvPr id="8" name="">
            <a:extLst xmlns:a="http://schemas.openxmlformats.org/drawingml/2006/main">
              <a:ext uri="{FF2B5EF4-FFF2-40B4-BE49-F238E27FC236}">
                <a16:creationId xmlns:a16="http://schemas.microsoft.com/office/drawing/2014/main" id="{CF559988-822F-4E2B-B303-296459BD9785}"/>
              </a:ext>
            </a:extLst>
          </p:cNvPr>
          <p:cNvSpPr>
            <a:spLocks xmlns:a="http://schemas.openxmlformats.org/drawingml/2006/main" noGrp="1"/>
          </p:cNvSpPr>
          <p:nvPr/>
        </p:nvSpPr>
        <p:spPr>
          <a:xfrm xmlns:a="http://schemas.openxmlformats.org/drawingml/2006/main">
            <a:off x="1257300" y="2762250"/>
            <a:ext cx="2667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24594E"/>
                </a:solidFill>
                <a:latin typeface="Aptos"/>
                <a:ea typeface="Aptos"/>
                <a:cs typeface="Aptos"/>
              </a:defRPr>
            </a:pPr>
            <a:r>
              <a:rPr sz="1725" b="1" i="0">
                <a:solidFill>
                  <a:srgbClr val="24594E"/>
                </a:solidFill>
                <a:latin typeface="Aptos"/>
                <a:ea typeface="Aptos"/>
                <a:cs typeface="Aptos"/>
              </a:rPr>
              <a:t>expected harm</a:t>
            </a:r>
          </a:p>
        </p:txBody>
      </p:sp>
      <p:sp>
        <p:nvSpPr>
          <p:cNvPr id="9" name="">
            <a:extLst xmlns:a="http://schemas.openxmlformats.org/drawingml/2006/main">
              <a:ext uri="{FF2B5EF4-FFF2-40B4-BE49-F238E27FC236}">
                <a16:creationId xmlns:a16="http://schemas.microsoft.com/office/drawing/2014/main" id="{4D69551E-F040-4C4B-80FC-AD68365C122B}"/>
              </a:ext>
            </a:extLst>
          </p:cNvPr>
          <p:cNvSpPr>
            <a:spLocks xmlns:a="http://schemas.openxmlformats.org/drawingml/2006/main" noGrp="1"/>
          </p:cNvSpPr>
          <p:nvPr/>
        </p:nvSpPr>
        <p:spPr>
          <a:xfrm xmlns:a="http://schemas.openxmlformats.org/drawingml/2006/main">
            <a:off x="4762500" y="2762250"/>
            <a:ext cx="2667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probability</a:t>
            </a:r>
          </a:p>
        </p:txBody>
      </p:sp>
      <p:sp>
        <p:nvSpPr>
          <p:cNvPr id="10" name="">
            <a:extLst xmlns:a="http://schemas.openxmlformats.org/drawingml/2006/main">
              <a:ext uri="{FF2B5EF4-FFF2-40B4-BE49-F238E27FC236}">
                <a16:creationId xmlns:a16="http://schemas.microsoft.com/office/drawing/2014/main" id="{573A4394-778E-4A9B-A04F-765753D837A0}"/>
              </a:ext>
            </a:extLst>
          </p:cNvPr>
          <p:cNvSpPr>
            <a:spLocks xmlns:a="http://schemas.openxmlformats.org/drawingml/2006/main" noGrp="1"/>
          </p:cNvSpPr>
          <p:nvPr/>
        </p:nvSpPr>
        <p:spPr>
          <a:xfrm xmlns:a="http://schemas.openxmlformats.org/drawingml/2006/main">
            <a:off x="8267700" y="2762250"/>
            <a:ext cx="2667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725" b="1" i="0">
                <a:solidFill>
                  <a:srgbClr val="75530D"/>
                </a:solidFill>
                <a:latin typeface="Aptos"/>
                <a:ea typeface="Aptos"/>
                <a:cs typeface="Aptos"/>
              </a:defRPr>
            </a:pPr>
            <a:r>
              <a:rPr sz="1725" b="1" i="0">
                <a:solidFill>
                  <a:srgbClr val="75530D"/>
                </a:solidFill>
                <a:latin typeface="Aptos"/>
                <a:ea typeface="Aptos"/>
                <a:cs typeface="Aptos"/>
              </a:rPr>
              <a:t>loss if it occurs</a:t>
            </a:r>
          </a:p>
        </p:txBody>
      </p:sp>
      <p:sp>
        <p:nvSpPr>
          <p:cNvPr id="11" name="">
            <a:extLst xmlns:a="http://schemas.openxmlformats.org/drawingml/2006/main">
              <a:ext uri="{FF2B5EF4-FFF2-40B4-BE49-F238E27FC236}">
                <a16:creationId xmlns:a16="http://schemas.microsoft.com/office/drawing/2014/main" id="{104A4A92-F5BD-4AD5-A114-CB7D5621185E}"/>
              </a:ext>
            </a:extLst>
          </p:cNvPr>
          <p:cNvSpPr>
            <a:spLocks xmlns:a="http://schemas.openxmlformats.org/drawingml/2006/main" noGrp="1"/>
          </p:cNvSpPr>
          <p:nvPr/>
        </p:nvSpPr>
        <p:spPr>
          <a:xfrm xmlns:a="http://schemas.openxmlformats.org/drawingml/2006/main">
            <a:off x="1600200" y="3638550"/>
            <a:ext cx="89916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0469E089-8F05-49D5-8C98-2C19A7FF8667}"/>
              </a:ext>
            </a:extLst>
          </p:cNvPr>
          <p:cNvSpPr>
            <a:spLocks xmlns:a="http://schemas.openxmlformats.org/drawingml/2006/main" noGrp="1"/>
          </p:cNvSpPr>
          <p:nvPr/>
        </p:nvSpPr>
        <p:spPr>
          <a:xfrm xmlns:a="http://schemas.openxmlformats.org/drawingml/2006/main">
            <a:off x="2476500" y="4038600"/>
            <a:ext cx="7239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3150" b="1" i="0">
                <a:solidFill>
                  <a:srgbClr val="17242D"/>
                </a:solidFill>
                <a:latin typeface="Georgia"/>
                <a:ea typeface="Georgia"/>
                <a:cs typeface="Georgia"/>
              </a:defRPr>
            </a:pPr>
            <a:r>
              <a:rPr sz="3150" b="1" i="0">
                <a:solidFill>
                  <a:srgbClr val="17242D"/>
                </a:solidFill>
                <a:latin typeface="Georgia"/>
                <a:ea typeface="Georgia"/>
                <a:cs typeface="Georgia"/>
              </a:rPr>
              <a:t>0.02 × $25,000 = $500</a:t>
            </a:r>
          </a:p>
        </p:txBody>
      </p:sp>
      <p:sp>
        <p:nvSpPr>
          <p:cNvPr id="13" name="">
            <a:extLst xmlns:a="http://schemas.openxmlformats.org/drawingml/2006/main">
              <a:ext uri="{FF2B5EF4-FFF2-40B4-BE49-F238E27FC236}">
                <a16:creationId xmlns:a16="http://schemas.microsoft.com/office/drawing/2014/main" id="{503A7011-ED06-42F6-BF6C-A6BA43C69179}"/>
              </a:ext>
            </a:extLst>
          </p:cNvPr>
          <p:cNvSpPr>
            <a:spLocks xmlns:a="http://schemas.openxmlformats.org/drawingml/2006/main" noGrp="1"/>
          </p:cNvSpPr>
          <p:nvPr/>
        </p:nvSpPr>
        <p:spPr>
          <a:xfrm xmlns:a="http://schemas.openxmlformats.org/drawingml/2006/main">
            <a:off x="1524000" y="5105400"/>
            <a:ext cx="914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875" b="0" i="0">
                <a:solidFill>
                  <a:srgbClr val="586A73"/>
                </a:solidFill>
                <a:latin typeface="Aptos"/>
                <a:ea typeface="Aptos"/>
                <a:cs typeface="Aptos"/>
              </a:defRPr>
            </a:pPr>
            <a:r>
              <a:rPr sz="1875" b="0" i="0">
                <a:solidFill>
                  <a:srgbClr val="586A73"/>
                </a:solidFill>
                <a:latin typeface="Aptos"/>
                <a:ea typeface="Aptos"/>
                <a:cs typeface="Aptos"/>
              </a:rPr>
              <a:t>A 2% annual chance of a $25,000 loss creates $500 in expected annual harm.</a:t>
            </a:r>
          </a:p>
        </p:txBody>
      </p:sp>
    </p:spTree>
    <p:extLst>
      <p:ext uri="{BB962C8B-B14F-4D97-AF65-F5344CB8AC3E}">
        <p14:creationId xmlns:p14="http://schemas.microsoft.com/office/powerpoint/2010/main" val="1370883749"/>
      </p:ext>
    </p:extLst>
  </p:cSld>
</p:sld>
</file>

<file path=ppt/slides/slide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57F5403F-F83C-49EC-8F76-59082F27C81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092A44B-21AD-47D4-BA2C-3252EA0F128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519B2036-6010-4261-9295-A19349BEFA8E}"/>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precaution can pay even when some risk remains</a:t>
            </a:r>
          </a:p>
        </p:txBody>
      </p:sp>
      <p:sp>
        <p:nvSpPr>
          <p:cNvPr id="4" name="">
            <a:extLst xmlns:a="http://schemas.openxmlformats.org/drawingml/2006/main">
              <a:ext uri="{FF2B5EF4-FFF2-40B4-BE49-F238E27FC236}">
                <a16:creationId xmlns:a16="http://schemas.microsoft.com/office/drawing/2014/main" id="{280B3880-E48D-4289-910D-59F0980B175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F03A8B8-65F3-4833-8652-DFD1005AF80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FA507FE-B123-419C-959C-6D66E4B8F23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6</a:t>
            </a:r>
          </a:p>
        </p:txBody>
      </p:sp>
      <p:sp>
        <p:nvSpPr>
          <p:cNvPr id="7" name="">
            <a:extLst xmlns:a="http://schemas.openxmlformats.org/drawingml/2006/main">
              <a:ext uri="{FF2B5EF4-FFF2-40B4-BE49-F238E27FC236}">
                <a16:creationId xmlns:a16="http://schemas.microsoft.com/office/drawing/2014/main" id="{87D42B8E-51B0-4B12-8888-9030C5ADE16F}"/>
              </a:ext>
            </a:extLst>
          </p:cNvPr>
          <p:cNvSpPr>
            <a:spLocks xmlns:a="http://schemas.openxmlformats.org/drawingml/2006/main" noGrp="1"/>
          </p:cNvSpPr>
          <p:nvPr/>
        </p:nvSpPr>
        <p:spPr>
          <a:xfrm xmlns:a="http://schemas.openxmlformats.org/drawingml/2006/main">
            <a:off x="952500" y="1809750"/>
            <a:ext cx="2952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BEFORE</a:t>
            </a:r>
          </a:p>
        </p:txBody>
      </p:sp>
      <p:sp>
        <p:nvSpPr>
          <p:cNvPr id="8" name="">
            <a:extLst xmlns:a="http://schemas.openxmlformats.org/drawingml/2006/main">
              <a:ext uri="{FF2B5EF4-FFF2-40B4-BE49-F238E27FC236}">
                <a16:creationId xmlns:a16="http://schemas.microsoft.com/office/drawing/2014/main" id="{A569E9AF-5DDD-43AC-B5C2-0EDFFD937702}"/>
              </a:ext>
            </a:extLst>
          </p:cNvPr>
          <p:cNvSpPr>
            <a:spLocks xmlns:a="http://schemas.openxmlformats.org/drawingml/2006/main" noGrp="1"/>
          </p:cNvSpPr>
          <p:nvPr/>
        </p:nvSpPr>
        <p:spPr>
          <a:xfrm xmlns:a="http://schemas.openxmlformats.org/drawingml/2006/main">
            <a:off x="952500" y="2247900"/>
            <a:ext cx="2952750" cy="19431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7137D574-BD19-4C09-ABF1-4D158BB47209}"/>
              </a:ext>
            </a:extLst>
          </p:cNvPr>
          <p:cNvSpPr>
            <a:spLocks xmlns:a="http://schemas.openxmlformats.org/drawingml/2006/main" noGrp="1"/>
          </p:cNvSpPr>
          <p:nvPr/>
        </p:nvSpPr>
        <p:spPr>
          <a:xfrm xmlns:a="http://schemas.openxmlformats.org/drawingml/2006/main">
            <a:off x="1181100" y="2495550"/>
            <a:ext cx="2495550" cy="1485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2% × $25,000</a:t>
            </a:r>
          </a:p>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 $500 expected harm</a:t>
            </a:r>
          </a:p>
        </p:txBody>
      </p:sp>
      <p:sp>
        <p:nvSpPr>
          <p:cNvPr id="10" name="">
            <a:extLst xmlns:a="http://schemas.openxmlformats.org/drawingml/2006/main">
              <a:ext uri="{FF2B5EF4-FFF2-40B4-BE49-F238E27FC236}">
                <a16:creationId xmlns:a16="http://schemas.microsoft.com/office/drawing/2014/main" id="{1D377947-5A3E-474D-AAAF-6EC87F2F2DFF}"/>
              </a:ext>
            </a:extLst>
          </p:cNvPr>
          <p:cNvSpPr>
            <a:spLocks xmlns:a="http://schemas.openxmlformats.org/drawingml/2006/main" noGrp="1"/>
          </p:cNvSpPr>
          <p:nvPr/>
        </p:nvSpPr>
        <p:spPr>
          <a:xfrm xmlns:a="http://schemas.openxmlformats.org/drawingml/2006/main">
            <a:off x="4076700" y="2781300"/>
            <a:ext cx="609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202154D2-7261-4E29-8F67-B31BE1EF5A53}"/>
              </a:ext>
            </a:extLst>
          </p:cNvPr>
          <p:cNvSpPr>
            <a:spLocks xmlns:a="http://schemas.openxmlformats.org/drawingml/2006/main" noGrp="1"/>
          </p:cNvSpPr>
          <p:nvPr/>
        </p:nvSpPr>
        <p:spPr>
          <a:xfrm xmlns:a="http://schemas.openxmlformats.org/drawingml/2006/main">
            <a:off x="4857750" y="1809750"/>
            <a:ext cx="2476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MONITOR</a:t>
            </a:r>
          </a:p>
        </p:txBody>
      </p:sp>
      <p:sp>
        <p:nvSpPr>
          <p:cNvPr id="12" name="">
            <a:extLst xmlns:a="http://schemas.openxmlformats.org/drawingml/2006/main">
              <a:ext uri="{FF2B5EF4-FFF2-40B4-BE49-F238E27FC236}">
                <a16:creationId xmlns:a16="http://schemas.microsoft.com/office/drawing/2014/main" id="{26D8CE73-3A76-4CFF-9E03-E56BB1867599}"/>
              </a:ext>
            </a:extLst>
          </p:cNvPr>
          <p:cNvSpPr>
            <a:spLocks xmlns:a="http://schemas.openxmlformats.org/drawingml/2006/main" noGrp="1"/>
          </p:cNvSpPr>
          <p:nvPr/>
        </p:nvSpPr>
        <p:spPr>
          <a:xfrm xmlns:a="http://schemas.openxmlformats.org/drawingml/2006/main">
            <a:off x="4857750" y="2247900"/>
            <a:ext cx="2476500" cy="19431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7771F1D7-21AE-45BC-B4C2-7E433ADC21A5}"/>
              </a:ext>
            </a:extLst>
          </p:cNvPr>
          <p:cNvSpPr>
            <a:spLocks xmlns:a="http://schemas.openxmlformats.org/drawingml/2006/main" noGrp="1"/>
          </p:cNvSpPr>
          <p:nvPr/>
        </p:nvSpPr>
        <p:spPr>
          <a:xfrm xmlns:a="http://schemas.openxmlformats.org/drawingml/2006/main">
            <a:off x="5086350" y="2495550"/>
            <a:ext cx="2019300" cy="1485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$200 annual cost</a:t>
            </a:r>
          </a:p>
        </p:txBody>
      </p:sp>
      <p:sp>
        <p:nvSpPr>
          <p:cNvPr id="14" name="">
            <a:extLst xmlns:a="http://schemas.openxmlformats.org/drawingml/2006/main">
              <a:ext uri="{FF2B5EF4-FFF2-40B4-BE49-F238E27FC236}">
                <a16:creationId xmlns:a16="http://schemas.microsoft.com/office/drawing/2014/main" id="{8A890559-49D5-4A29-83CF-52CE1B69BA9B}"/>
              </a:ext>
            </a:extLst>
          </p:cNvPr>
          <p:cNvSpPr>
            <a:spLocks xmlns:a="http://schemas.openxmlformats.org/drawingml/2006/main" noGrp="1"/>
          </p:cNvSpPr>
          <p:nvPr/>
        </p:nvSpPr>
        <p:spPr>
          <a:xfrm xmlns:a="http://schemas.openxmlformats.org/drawingml/2006/main">
            <a:off x="7505700" y="2781300"/>
            <a:ext cx="609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4317B27C-E148-4AE5-9254-C922254F08EF}"/>
              </a:ext>
            </a:extLst>
          </p:cNvPr>
          <p:cNvSpPr>
            <a:spLocks xmlns:a="http://schemas.openxmlformats.org/drawingml/2006/main" noGrp="1"/>
          </p:cNvSpPr>
          <p:nvPr/>
        </p:nvSpPr>
        <p:spPr>
          <a:xfrm xmlns:a="http://schemas.openxmlformats.org/drawingml/2006/main">
            <a:off x="8286750" y="1809750"/>
            <a:ext cx="2952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AFTER</a:t>
            </a:r>
          </a:p>
        </p:txBody>
      </p:sp>
      <p:sp>
        <p:nvSpPr>
          <p:cNvPr id="16" name="">
            <a:extLst xmlns:a="http://schemas.openxmlformats.org/drawingml/2006/main">
              <a:ext uri="{FF2B5EF4-FFF2-40B4-BE49-F238E27FC236}">
                <a16:creationId xmlns:a16="http://schemas.microsoft.com/office/drawing/2014/main" id="{AD4230A3-D6C6-4186-B1B3-38AE331BA26B}"/>
              </a:ext>
            </a:extLst>
          </p:cNvPr>
          <p:cNvSpPr>
            <a:spLocks xmlns:a="http://schemas.openxmlformats.org/drawingml/2006/main" noGrp="1"/>
          </p:cNvSpPr>
          <p:nvPr/>
        </p:nvSpPr>
        <p:spPr>
          <a:xfrm xmlns:a="http://schemas.openxmlformats.org/drawingml/2006/main">
            <a:off x="8286750" y="2247900"/>
            <a:ext cx="2952750" cy="19431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7" name="">
            <a:extLst xmlns:a="http://schemas.openxmlformats.org/drawingml/2006/main">
              <a:ext uri="{FF2B5EF4-FFF2-40B4-BE49-F238E27FC236}">
                <a16:creationId xmlns:a16="http://schemas.microsoft.com/office/drawing/2014/main" id="{311BB5E1-ABAF-43E0-A2BE-D5647EEB9309}"/>
              </a:ext>
            </a:extLst>
          </p:cNvPr>
          <p:cNvSpPr>
            <a:spLocks xmlns:a="http://schemas.openxmlformats.org/drawingml/2006/main" noGrp="1"/>
          </p:cNvSpPr>
          <p:nvPr/>
        </p:nvSpPr>
        <p:spPr>
          <a:xfrm xmlns:a="http://schemas.openxmlformats.org/drawingml/2006/main">
            <a:off x="8515350" y="2495550"/>
            <a:ext cx="2495550" cy="1485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0.5% × $25,000</a:t>
            </a:r>
          </a:p>
          <a:p xmlns:a="http://schemas.openxmlformats.org/drawingml/2006/main">
            <a:pPr algn="ctr">
              <a:lnSpc>
                <a:spcPct val="105000"/>
              </a:lnSpc>
              <a:buNone/>
              <a:defRPr sz="2025" b="0" i="0">
                <a:solidFill>
                  <a:srgbClr val="17242D"/>
                </a:solidFill>
                <a:latin typeface="Aptos"/>
                <a:ea typeface="Aptos"/>
                <a:cs typeface="Aptos"/>
              </a:defRPr>
            </a:pPr>
            <a:r>
              <a:rPr sz="2025" b="0" i="0">
                <a:solidFill>
                  <a:srgbClr val="17242D"/>
                </a:solidFill>
                <a:latin typeface="Aptos"/>
                <a:ea typeface="Aptos"/>
                <a:cs typeface="Aptos"/>
              </a:rPr>
              <a:t>= $125 expected harm</a:t>
            </a:r>
          </a:p>
        </p:txBody>
      </p:sp>
      <p:sp>
        <p:nvSpPr>
          <p:cNvPr id="18" name="">
            <a:extLst xmlns:a="http://schemas.openxmlformats.org/drawingml/2006/main">
              <a:ext uri="{FF2B5EF4-FFF2-40B4-BE49-F238E27FC236}">
                <a16:creationId xmlns:a16="http://schemas.microsoft.com/office/drawing/2014/main" id="{3FF7FC28-1AD2-4F81-A7DF-D09647D9BB83}"/>
              </a:ext>
            </a:extLst>
          </p:cNvPr>
          <p:cNvSpPr>
            <a:spLocks xmlns:a="http://schemas.openxmlformats.org/drawingml/2006/main" noGrp="1"/>
          </p:cNvSpPr>
          <p:nvPr/>
        </p:nvSpPr>
        <p:spPr>
          <a:xfrm xmlns:a="http://schemas.openxmlformats.org/drawingml/2006/main">
            <a:off x="1733550" y="4819650"/>
            <a:ext cx="4000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24594E"/>
                </a:solidFill>
                <a:latin typeface="Aptos"/>
                <a:ea typeface="Aptos"/>
                <a:cs typeface="Aptos"/>
              </a:defRPr>
            </a:pPr>
            <a:r>
              <a:rPr sz="2025" b="1" i="0">
                <a:solidFill>
                  <a:srgbClr val="24594E"/>
                </a:solidFill>
                <a:latin typeface="Aptos"/>
                <a:ea typeface="Aptos"/>
                <a:cs typeface="Aptos"/>
              </a:rPr>
              <a:t>Expected harm avoided: $375</a:t>
            </a:r>
          </a:p>
        </p:txBody>
      </p:sp>
      <p:sp>
        <p:nvSpPr>
          <p:cNvPr id="19" name="">
            <a:extLst xmlns:a="http://schemas.openxmlformats.org/drawingml/2006/main">
              <a:ext uri="{FF2B5EF4-FFF2-40B4-BE49-F238E27FC236}">
                <a16:creationId xmlns:a16="http://schemas.microsoft.com/office/drawing/2014/main" id="{6C70266F-33C8-4869-A4E5-3AF170ED0D3E}"/>
              </a:ext>
            </a:extLst>
          </p:cNvPr>
          <p:cNvSpPr>
            <a:spLocks xmlns:a="http://schemas.openxmlformats.org/drawingml/2006/main" noGrp="1"/>
          </p:cNvSpPr>
          <p:nvPr/>
        </p:nvSpPr>
        <p:spPr>
          <a:xfrm xmlns:a="http://schemas.openxmlformats.org/drawingml/2006/main">
            <a:off x="6457950" y="4819650"/>
            <a:ext cx="4000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025" b="1" i="0">
                <a:solidFill>
                  <a:srgbClr val="9A462F"/>
                </a:solidFill>
                <a:latin typeface="Aptos"/>
                <a:ea typeface="Aptos"/>
                <a:cs typeface="Aptos"/>
              </a:defRPr>
            </a:pPr>
            <a:r>
              <a:rPr sz="2025" b="1" i="0">
                <a:solidFill>
                  <a:srgbClr val="9A462F"/>
                </a:solidFill>
                <a:latin typeface="Aptos"/>
                <a:ea typeface="Aptos"/>
                <a:cs typeface="Aptos"/>
              </a:rPr>
              <a:t>Minus precaution cost: $200</a:t>
            </a:r>
          </a:p>
        </p:txBody>
      </p:sp>
      <p:sp>
        <p:nvSpPr>
          <p:cNvPr id="20" name="">
            <a:extLst xmlns:a="http://schemas.openxmlformats.org/drawingml/2006/main">
              <a:ext uri="{FF2B5EF4-FFF2-40B4-BE49-F238E27FC236}">
                <a16:creationId xmlns:a16="http://schemas.microsoft.com/office/drawing/2014/main" id="{B8063846-9BF8-477B-8AD8-B87B4575C9EA}"/>
              </a:ext>
            </a:extLst>
          </p:cNvPr>
          <p:cNvSpPr>
            <a:spLocks xmlns:a="http://schemas.openxmlformats.org/drawingml/2006/main" noGrp="1"/>
          </p:cNvSpPr>
          <p:nvPr/>
        </p:nvSpPr>
        <p:spPr>
          <a:xfrm xmlns:a="http://schemas.openxmlformats.org/drawingml/2006/main">
            <a:off x="2381250" y="5562600"/>
            <a:ext cx="7429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100" b="1" i="0">
                <a:solidFill>
                  <a:srgbClr val="173F38"/>
                </a:solidFill>
                <a:latin typeface="Georgia"/>
                <a:ea typeface="Georgia"/>
                <a:cs typeface="Georgia"/>
              </a:defRPr>
            </a:pPr>
            <a:r>
              <a:rPr sz="2100" b="1" i="0">
                <a:solidFill>
                  <a:srgbClr val="173F38"/>
                </a:solidFill>
                <a:latin typeface="Georgia"/>
                <a:ea typeface="Georgia"/>
                <a:cs typeface="Georgia"/>
              </a:rPr>
              <a:t>Net expected gain: $175</a:t>
            </a:r>
          </a:p>
        </p:txBody>
      </p:sp>
    </p:spTree>
    <p:extLst>
      <p:ext uri="{BB962C8B-B14F-4D97-AF65-F5344CB8AC3E}">
        <p14:creationId xmlns:p14="http://schemas.microsoft.com/office/powerpoint/2010/main" val="834662725"/>
      </p:ext>
    </p:extLst>
  </p:cSld>
</p:sld>
</file>

<file path=ppt/slides/slide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032D11B7-F25F-440A-83B0-F9A95D86BF5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2B973D6-0282-4CF8-A159-7FC4CF518C3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B3D67E54-61F9-401E-A207-EB0092C5A1F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Efficient precaution minimizes total accident cost</a:t>
            </a:r>
          </a:p>
        </p:txBody>
      </p:sp>
      <p:sp>
        <p:nvSpPr>
          <p:cNvPr id="4" name="">
            <a:extLst xmlns:a="http://schemas.openxmlformats.org/drawingml/2006/main">
              <a:ext uri="{FF2B5EF4-FFF2-40B4-BE49-F238E27FC236}">
                <a16:creationId xmlns:a16="http://schemas.microsoft.com/office/drawing/2014/main" id="{0DBFFD7F-00C7-4BDD-9735-52EACC0265C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91D631D-A565-4477-B424-D13DBD48AD9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804337B-7AD5-440A-BA9E-40F5C0A9EAA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7</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74ca328db19f4a56"/>
          <a:stretch xmlns:a="http://schemas.openxmlformats.org/drawingml/2006/main"/>
        </p:blipFill>
        <p:spPr>
          <a:xfrm xmlns:a="http://schemas.openxmlformats.org/drawingml/2006/main">
            <a:off x="2713649" y="1314450"/>
            <a:ext cx="6764703" cy="453390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DB44768C-7ABC-436D-9BDF-FE15B5E008C0}"/>
              </a:ext>
            </a:extLst>
          </p:cNvPr>
          <p:cNvSpPr>
            <a:spLocks xmlns:a="http://schemas.openxmlformats.org/drawingml/2006/main" noGrp="1"/>
          </p:cNvSpPr>
          <p:nvPr/>
        </p:nvSpPr>
        <p:spPr>
          <a:xfrm xmlns:a="http://schemas.openxmlformats.org/drawingml/2006/main">
            <a:off x="1104900" y="5848350"/>
            <a:ext cx="99822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636"/>
          </a:bodyPr>
          <a:lstStyle xmlns:a="http://schemas.openxmlformats.org/drawingml/2006/main"/>
          <a:p xmlns:a="http://schemas.openxmlformats.org/drawingml/2006/main">
            <a:pPr algn="ctr">
              <a:lnSpc>
                <a:spcPct val="105000"/>
              </a:lnSpc>
              <a:buNone/>
              <a:defRPr sz="1575" b="1" i="0">
                <a:solidFill>
                  <a:srgbClr val="173F38"/>
                </a:solidFill>
                <a:latin typeface="Aptos"/>
                <a:ea typeface="Aptos"/>
                <a:cs typeface="Aptos"/>
              </a:defRPr>
            </a:pPr>
            <a:r>
              <a:rPr sz="1575" b="1" i="0">
                <a:solidFill>
                  <a:srgbClr val="173F38"/>
                </a:solidFill>
                <a:latin typeface="Aptos"/>
                <a:ea typeface="Aptos"/>
                <a:cs typeface="Aptos"/>
              </a:rPr>
              <a:t>Left of x*: another precaution prevents more expected harm than it costs. Right of x*: it costs more than it prevents.</a:t>
            </a:r>
          </a:p>
        </p:txBody>
      </p:sp>
    </p:spTree>
    <p:extLst>
      <p:ext uri="{BB962C8B-B14F-4D97-AF65-F5344CB8AC3E}">
        <p14:creationId xmlns:p14="http://schemas.microsoft.com/office/powerpoint/2010/main" val="227296474"/>
      </p:ext>
    </p:extLst>
  </p:cSld>
</p:sld>
</file>

<file path=ppt/slides/slide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381C5886-29F6-4DD8-BDD1-C977C1DECA9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5F5E014-FB3F-455F-ACC2-E16C2D270C0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576DD02E-451D-4A48-9B58-540BE520164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goal is not maximum safety</a:t>
            </a:r>
          </a:p>
        </p:txBody>
      </p:sp>
      <p:sp>
        <p:nvSpPr>
          <p:cNvPr id="4" name="">
            <a:extLst xmlns:a="http://schemas.openxmlformats.org/drawingml/2006/main">
              <a:ext uri="{FF2B5EF4-FFF2-40B4-BE49-F238E27FC236}">
                <a16:creationId xmlns:a16="http://schemas.microsoft.com/office/drawing/2014/main" id="{4AB9E1B4-9646-4507-88F8-1BA386A7B45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67AEDDF-4DE5-4681-A158-6F889A6AD6F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9378CFF-F502-4DB3-8DB1-5CEBA7384EA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8</a:t>
            </a:r>
          </a:p>
        </p:txBody>
      </p:sp>
      <p:sp>
        <p:nvSpPr>
          <p:cNvPr id="7" name="">
            <a:extLst xmlns:a="http://schemas.openxmlformats.org/drawingml/2006/main">
              <a:ext uri="{FF2B5EF4-FFF2-40B4-BE49-F238E27FC236}">
                <a16:creationId xmlns:a16="http://schemas.microsoft.com/office/drawing/2014/main" id="{D7990379-9832-42C1-A928-3640859AAA32}"/>
              </a:ext>
            </a:extLst>
          </p:cNvPr>
          <p:cNvSpPr>
            <a:spLocks xmlns:a="http://schemas.openxmlformats.org/drawingml/2006/main" noGrp="1"/>
          </p:cNvSpPr>
          <p:nvPr/>
        </p:nvSpPr>
        <p:spPr>
          <a:xfrm xmlns:a="http://schemas.openxmlformats.org/drawingml/2006/main">
            <a:off x="1809750" y="1562100"/>
            <a:ext cx="857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550" b="1" i="0">
                <a:solidFill>
                  <a:srgbClr val="173F38"/>
                </a:solidFill>
                <a:latin typeface="Georgia"/>
                <a:ea typeface="Georgia"/>
                <a:cs typeface="Georgia"/>
              </a:defRPr>
            </a:pPr>
            <a:r>
              <a:rPr sz="2550" b="1" i="0">
                <a:solidFill>
                  <a:srgbClr val="173F38"/>
                </a:solidFill>
                <a:latin typeface="Georgia"/>
                <a:ea typeface="Georgia"/>
                <a:cs typeface="Georgia"/>
              </a:rPr>
              <a:t>Total social cost of accidents</a:t>
            </a:r>
          </a:p>
        </p:txBody>
      </p:sp>
      <p:sp>
        <p:nvSpPr>
          <p:cNvPr id="8" name="">
            <a:extLst xmlns:a="http://schemas.openxmlformats.org/drawingml/2006/main">
              <a:ext uri="{FF2B5EF4-FFF2-40B4-BE49-F238E27FC236}">
                <a16:creationId xmlns:a16="http://schemas.microsoft.com/office/drawing/2014/main" id="{45AA3D11-DBAF-48DF-A628-A29513E0ECAC}"/>
              </a:ext>
            </a:extLst>
          </p:cNvPr>
          <p:cNvSpPr>
            <a:spLocks xmlns:a="http://schemas.openxmlformats.org/drawingml/2006/main" noGrp="1"/>
          </p:cNvSpPr>
          <p:nvPr/>
        </p:nvSpPr>
        <p:spPr>
          <a:xfrm xmlns:a="http://schemas.openxmlformats.org/drawingml/2006/main">
            <a:off x="514350" y="2857500"/>
            <a:ext cx="2571750" cy="121920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B0631044-B695-4E10-9B3E-641F382F1BAF}"/>
              </a:ext>
            </a:extLst>
          </p:cNvPr>
          <p:cNvSpPr>
            <a:spLocks xmlns:a="http://schemas.openxmlformats.org/drawingml/2006/main" noGrp="1"/>
          </p:cNvSpPr>
          <p:nvPr/>
        </p:nvSpPr>
        <p:spPr>
          <a:xfrm xmlns:a="http://schemas.openxmlformats.org/drawingml/2006/main">
            <a:off x="704850" y="32004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9A462F"/>
                </a:solidFill>
                <a:latin typeface="Aptos"/>
                <a:ea typeface="Aptos"/>
                <a:cs typeface="Aptos"/>
              </a:defRPr>
            </a:pPr>
            <a:r>
              <a:rPr sz="1800" b="1" i="0">
                <a:solidFill>
                  <a:srgbClr val="9A462F"/>
                </a:solidFill>
                <a:latin typeface="Aptos"/>
                <a:ea typeface="Aptos"/>
                <a:cs typeface="Aptos"/>
              </a:rPr>
              <a:t>Expected harm</a:t>
            </a:r>
          </a:p>
        </p:txBody>
      </p:sp>
      <p:sp>
        <p:nvSpPr>
          <p:cNvPr id="10" name="">
            <a:extLst xmlns:a="http://schemas.openxmlformats.org/drawingml/2006/main">
              <a:ext uri="{FF2B5EF4-FFF2-40B4-BE49-F238E27FC236}">
                <a16:creationId xmlns:a16="http://schemas.microsoft.com/office/drawing/2014/main" id="{76B6B674-1F4C-4B3D-BC84-44DDAAB25AE1}"/>
              </a:ext>
            </a:extLst>
          </p:cNvPr>
          <p:cNvSpPr>
            <a:spLocks xmlns:a="http://schemas.openxmlformats.org/drawingml/2006/main" noGrp="1"/>
          </p:cNvSpPr>
          <p:nvPr/>
        </p:nvSpPr>
        <p:spPr>
          <a:xfrm xmlns:a="http://schemas.openxmlformats.org/drawingml/2006/main">
            <a:off x="3143250" y="3238500"/>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250" b="1" i="0">
                <a:solidFill>
                  <a:srgbClr val="586A73"/>
                </a:solidFill>
                <a:latin typeface="Aptos"/>
                <a:ea typeface="Aptos"/>
                <a:cs typeface="Aptos"/>
              </a:defRPr>
            </a:pPr>
            <a:r>
              <a:rPr sz="2250" b="1" i="0">
                <a:solidFill>
                  <a:srgbClr val="586A73"/>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FD10A37F-1613-45AC-A66E-E17E0E5831EF}"/>
              </a:ext>
            </a:extLst>
          </p:cNvPr>
          <p:cNvSpPr>
            <a:spLocks xmlns:a="http://schemas.openxmlformats.org/drawingml/2006/main" noGrp="1"/>
          </p:cNvSpPr>
          <p:nvPr/>
        </p:nvSpPr>
        <p:spPr>
          <a:xfrm xmlns:a="http://schemas.openxmlformats.org/drawingml/2006/main">
            <a:off x="3429000" y="2857500"/>
            <a:ext cx="2571750" cy="121920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BE0A1A0A-A894-42AD-A4E4-8FBD0600E3EF}"/>
              </a:ext>
            </a:extLst>
          </p:cNvPr>
          <p:cNvSpPr>
            <a:spLocks xmlns:a="http://schemas.openxmlformats.org/drawingml/2006/main" noGrp="1"/>
          </p:cNvSpPr>
          <p:nvPr/>
        </p:nvSpPr>
        <p:spPr>
          <a:xfrm xmlns:a="http://schemas.openxmlformats.org/drawingml/2006/main">
            <a:off x="3619500" y="32004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24594E"/>
                </a:solidFill>
                <a:latin typeface="Aptos"/>
                <a:ea typeface="Aptos"/>
                <a:cs typeface="Aptos"/>
              </a:defRPr>
            </a:pPr>
            <a:r>
              <a:rPr sz="1800" b="1" i="0">
                <a:solidFill>
                  <a:srgbClr val="24594E"/>
                </a:solidFill>
                <a:latin typeface="Aptos"/>
                <a:ea typeface="Aptos"/>
                <a:cs typeface="Aptos"/>
              </a:rPr>
              <a:t>Precaution cost</a:t>
            </a:r>
          </a:p>
        </p:txBody>
      </p:sp>
      <p:sp>
        <p:nvSpPr>
          <p:cNvPr id="13" name="">
            <a:extLst xmlns:a="http://schemas.openxmlformats.org/drawingml/2006/main">
              <a:ext uri="{FF2B5EF4-FFF2-40B4-BE49-F238E27FC236}">
                <a16:creationId xmlns:a16="http://schemas.microsoft.com/office/drawing/2014/main" id="{57469A8B-B224-44D6-858D-7640212E1B1C}"/>
              </a:ext>
            </a:extLst>
          </p:cNvPr>
          <p:cNvSpPr>
            <a:spLocks xmlns:a="http://schemas.openxmlformats.org/drawingml/2006/main" noGrp="1"/>
          </p:cNvSpPr>
          <p:nvPr/>
        </p:nvSpPr>
        <p:spPr>
          <a:xfrm xmlns:a="http://schemas.openxmlformats.org/drawingml/2006/main">
            <a:off x="6057900" y="3238500"/>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250" b="1" i="0">
                <a:solidFill>
                  <a:srgbClr val="586A73"/>
                </a:solidFill>
                <a:latin typeface="Aptos"/>
                <a:ea typeface="Aptos"/>
                <a:cs typeface="Aptos"/>
              </a:defRPr>
            </a:pPr>
            <a:r>
              <a:rPr sz="2250" b="1" i="0">
                <a:solidFill>
                  <a:srgbClr val="586A73"/>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AA1FB68E-BD88-4985-B67D-4DE578F224C7}"/>
              </a:ext>
            </a:extLst>
          </p:cNvPr>
          <p:cNvSpPr>
            <a:spLocks xmlns:a="http://schemas.openxmlformats.org/drawingml/2006/main" noGrp="1"/>
          </p:cNvSpPr>
          <p:nvPr/>
        </p:nvSpPr>
        <p:spPr>
          <a:xfrm xmlns:a="http://schemas.openxmlformats.org/drawingml/2006/main">
            <a:off x="6343650" y="2857500"/>
            <a:ext cx="2571750" cy="121920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882DBC5E-2720-4113-A619-F66F1A3D7C4C}"/>
              </a:ext>
            </a:extLst>
          </p:cNvPr>
          <p:cNvSpPr>
            <a:spLocks xmlns:a="http://schemas.openxmlformats.org/drawingml/2006/main" noGrp="1"/>
          </p:cNvSpPr>
          <p:nvPr/>
        </p:nvSpPr>
        <p:spPr>
          <a:xfrm xmlns:a="http://schemas.openxmlformats.org/drawingml/2006/main">
            <a:off x="6534150" y="32004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75530D"/>
                </a:solidFill>
                <a:latin typeface="Aptos"/>
                <a:ea typeface="Aptos"/>
                <a:cs typeface="Aptos"/>
              </a:defRPr>
            </a:pPr>
            <a:r>
              <a:rPr sz="1800" b="1" i="0">
                <a:solidFill>
                  <a:srgbClr val="75530D"/>
                </a:solidFill>
                <a:latin typeface="Aptos"/>
                <a:ea typeface="Aptos"/>
                <a:cs typeface="Aptos"/>
              </a:rPr>
              <a:t>Lost useful activity</a:t>
            </a:r>
          </a:p>
        </p:txBody>
      </p:sp>
      <p:sp>
        <p:nvSpPr>
          <p:cNvPr id="16" name="">
            <a:extLst xmlns:a="http://schemas.openxmlformats.org/drawingml/2006/main">
              <a:ext uri="{FF2B5EF4-FFF2-40B4-BE49-F238E27FC236}">
                <a16:creationId xmlns:a16="http://schemas.microsoft.com/office/drawing/2014/main" id="{F8C9D5C9-B99D-4E39-B0C4-ED6CC0C098D8}"/>
              </a:ext>
            </a:extLst>
          </p:cNvPr>
          <p:cNvSpPr>
            <a:spLocks xmlns:a="http://schemas.openxmlformats.org/drawingml/2006/main" noGrp="1"/>
          </p:cNvSpPr>
          <p:nvPr/>
        </p:nvSpPr>
        <p:spPr>
          <a:xfrm xmlns:a="http://schemas.openxmlformats.org/drawingml/2006/main">
            <a:off x="8972550" y="3238500"/>
            <a:ext cx="22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2250" b="1" i="0">
                <a:solidFill>
                  <a:srgbClr val="586A73"/>
                </a:solidFill>
                <a:latin typeface="Aptos"/>
                <a:ea typeface="Aptos"/>
                <a:cs typeface="Aptos"/>
              </a:defRPr>
            </a:pPr>
            <a:r>
              <a:rPr sz="2250" b="1" i="0">
                <a:solidFill>
                  <a:srgbClr val="586A73"/>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C4231058-5ECF-4A05-9779-537B428C01CB}"/>
              </a:ext>
            </a:extLst>
          </p:cNvPr>
          <p:cNvSpPr>
            <a:spLocks xmlns:a="http://schemas.openxmlformats.org/drawingml/2006/main" noGrp="1"/>
          </p:cNvSpPr>
          <p:nvPr/>
        </p:nvSpPr>
        <p:spPr>
          <a:xfrm xmlns:a="http://schemas.openxmlformats.org/drawingml/2006/main">
            <a:off x="9258300" y="2857500"/>
            <a:ext cx="2571750" cy="121920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F66BF115-5FB3-4F5A-B2A4-B214B75774F4}"/>
              </a:ext>
            </a:extLst>
          </p:cNvPr>
          <p:cNvSpPr>
            <a:spLocks xmlns:a="http://schemas.openxmlformats.org/drawingml/2006/main" noGrp="1"/>
          </p:cNvSpPr>
          <p:nvPr/>
        </p:nvSpPr>
        <p:spPr>
          <a:xfrm xmlns:a="http://schemas.openxmlformats.org/drawingml/2006/main">
            <a:off x="9448800" y="32004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1" i="0">
                <a:solidFill>
                  <a:srgbClr val="315F75"/>
                </a:solidFill>
                <a:latin typeface="Aptos"/>
                <a:ea typeface="Aptos"/>
                <a:cs typeface="Aptos"/>
              </a:defRPr>
            </a:pPr>
            <a:r>
              <a:rPr sz="1800" b="1" i="0">
                <a:solidFill>
                  <a:srgbClr val="315F75"/>
                </a:solidFill>
                <a:latin typeface="Aptos"/>
                <a:ea typeface="Aptos"/>
                <a:cs typeface="Aptos"/>
              </a:rPr>
              <a:t>Administration</a:t>
            </a:r>
          </a:p>
        </p:txBody>
      </p:sp>
      <p:sp>
        <p:nvSpPr>
          <p:cNvPr id="19" name="">
            <a:extLst xmlns:a="http://schemas.openxmlformats.org/drawingml/2006/main">
              <a:ext uri="{FF2B5EF4-FFF2-40B4-BE49-F238E27FC236}">
                <a16:creationId xmlns:a16="http://schemas.microsoft.com/office/drawing/2014/main" id="{48BCA1BF-5939-40B1-A464-EB4466D254BF}"/>
              </a:ext>
            </a:extLst>
          </p:cNvPr>
          <p:cNvSpPr>
            <a:spLocks xmlns:a="http://schemas.openxmlformats.org/drawingml/2006/main" noGrp="1"/>
          </p:cNvSpPr>
          <p:nvPr/>
        </p:nvSpPr>
        <p:spPr>
          <a:xfrm xmlns:a="http://schemas.openxmlformats.org/drawingml/2006/main">
            <a:off x="1238250" y="4991100"/>
            <a:ext cx="9715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2102"/>
          </a:bodyPr>
          <a:lstStyle xmlns:a="http://schemas.openxmlformats.org/drawingml/2006/main"/>
          <a:p xmlns:a="http://schemas.openxmlformats.org/drawingml/2006/main">
            <a:pPr algn="ctr">
              <a:lnSpc>
                <a:spcPct val="105000"/>
              </a:lnSpc>
              <a:buNone/>
              <a:defRPr sz="2175" b="1" i="0">
                <a:solidFill>
                  <a:srgbClr val="9A462F"/>
                </a:solidFill>
                <a:latin typeface="Georgia"/>
                <a:ea typeface="Georgia"/>
                <a:cs typeface="Georgia"/>
              </a:defRPr>
            </a:pPr>
            <a:r>
              <a:rPr sz="2175" b="1" i="0">
                <a:solidFill>
                  <a:srgbClr val="9A462F"/>
                </a:solidFill>
                <a:latin typeface="Georgia"/>
                <a:ea typeface="Georgia"/>
                <a:cs typeface="Georgia"/>
              </a:rPr>
              <a:t>Some accidents remain efficient when eliminating them would destroy even more value.</a:t>
            </a:r>
          </a:p>
        </p:txBody>
      </p:sp>
    </p:spTree>
    <p:extLst>
      <p:ext uri="{BB962C8B-B14F-4D97-AF65-F5344CB8AC3E}">
        <p14:creationId xmlns:p14="http://schemas.microsoft.com/office/powerpoint/2010/main" val="995069710"/>
      </p:ext>
    </p:extLst>
  </p:cSld>
</p:sld>
</file>

<file path=ppt/slides/slide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6FD0BB3E-3FBF-4AE1-9993-CBA9F1FF30F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0E6A7EC-9EDB-4000-8673-81988CABD3F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7</a:t>
            </a:r>
          </a:p>
        </p:txBody>
      </p:sp>
      <p:sp>
        <p:nvSpPr>
          <p:cNvPr id="3" name="">
            <a:extLst xmlns:a="http://schemas.openxmlformats.org/drawingml/2006/main">
              <a:ext uri="{FF2B5EF4-FFF2-40B4-BE49-F238E27FC236}">
                <a16:creationId xmlns:a16="http://schemas.microsoft.com/office/drawing/2014/main" id="{F18A18E0-D7F6-4F2D-BD1A-B71F048671D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Who bears the loss determines who sees the incentive</a:t>
            </a:r>
          </a:p>
        </p:txBody>
      </p:sp>
      <p:sp>
        <p:nvSpPr>
          <p:cNvPr id="4" name="">
            <a:extLst xmlns:a="http://schemas.openxmlformats.org/drawingml/2006/main">
              <a:ext uri="{FF2B5EF4-FFF2-40B4-BE49-F238E27FC236}">
                <a16:creationId xmlns:a16="http://schemas.microsoft.com/office/drawing/2014/main" id="{BFF5040F-1E9E-4788-9B54-2410702B27C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5CD94B9-21DB-4F3A-9672-C224C5118DB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9674BE7-1732-477E-B1F8-D041F52C400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9</a:t>
            </a:r>
          </a:p>
        </p:txBody>
      </p:sp>
      <p:sp>
        <p:nvSpPr>
          <p:cNvPr id="7" name="">
            <a:extLst xmlns:a="http://schemas.openxmlformats.org/drawingml/2006/main">
              <a:ext uri="{FF2B5EF4-FFF2-40B4-BE49-F238E27FC236}">
                <a16:creationId xmlns:a16="http://schemas.microsoft.com/office/drawing/2014/main" id="{3C890FBC-6FE9-4128-89D6-E2243D89F465}"/>
              </a:ext>
            </a:extLst>
          </p:cNvPr>
          <p:cNvSpPr>
            <a:spLocks xmlns:a="http://schemas.openxmlformats.org/drawingml/2006/main" noGrp="1"/>
          </p:cNvSpPr>
          <p:nvPr/>
        </p:nvSpPr>
        <p:spPr>
          <a:xfrm xmlns:a="http://schemas.openxmlformats.org/drawingml/2006/main">
            <a:off x="971550" y="1752600"/>
            <a:ext cx="436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NO LIABILITY</a:t>
            </a:r>
          </a:p>
        </p:txBody>
      </p:sp>
      <p:sp>
        <p:nvSpPr>
          <p:cNvPr id="8" name="">
            <a:extLst xmlns:a="http://schemas.openxmlformats.org/drawingml/2006/main">
              <a:ext uri="{FF2B5EF4-FFF2-40B4-BE49-F238E27FC236}">
                <a16:creationId xmlns:a16="http://schemas.microsoft.com/office/drawing/2014/main" id="{7890121F-C19D-45C9-968C-E6CAB94CA23D}"/>
              </a:ext>
            </a:extLst>
          </p:cNvPr>
          <p:cNvSpPr>
            <a:spLocks xmlns:a="http://schemas.openxmlformats.org/drawingml/2006/main" noGrp="1"/>
          </p:cNvSpPr>
          <p:nvPr/>
        </p:nvSpPr>
        <p:spPr>
          <a:xfrm xmlns:a="http://schemas.openxmlformats.org/drawingml/2006/main">
            <a:off x="971550" y="2190750"/>
            <a:ext cx="4362450" cy="2571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6DB047FE-62D5-40DE-B844-D5400A55C48F}"/>
              </a:ext>
            </a:extLst>
          </p:cNvPr>
          <p:cNvSpPr>
            <a:spLocks xmlns:a="http://schemas.openxmlformats.org/drawingml/2006/main" noGrp="1"/>
          </p:cNvSpPr>
          <p:nvPr/>
        </p:nvSpPr>
        <p:spPr>
          <a:xfrm xmlns:a="http://schemas.openxmlformats.org/drawingml/2006/main">
            <a:off x="1200150" y="2438400"/>
            <a:ext cx="3905250" cy="2114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Car owner bears the loss</a:t>
            </a:r>
          </a:p>
          <a:p xmlns:a="http://schemas.openxmlformats.org/drawingml/2006/main">
            <a:r>
              <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Truck firm does not save damages by installing the $200 monitor</a:t>
            </a:r>
          </a:p>
        </p:txBody>
      </p:sp>
      <p:sp>
        <p:nvSpPr>
          <p:cNvPr id="10" name="">
            <a:extLst xmlns:a="http://schemas.openxmlformats.org/drawingml/2006/main">
              <a:ext uri="{FF2B5EF4-FFF2-40B4-BE49-F238E27FC236}">
                <a16:creationId xmlns:a16="http://schemas.microsoft.com/office/drawing/2014/main" id="{B2B8A7BB-107E-4FF0-AEDF-E1B5051A25BD}"/>
              </a:ext>
            </a:extLst>
          </p:cNvPr>
          <p:cNvSpPr>
            <a:spLocks xmlns:a="http://schemas.openxmlformats.org/drawingml/2006/main" noGrp="1"/>
          </p:cNvSpPr>
          <p:nvPr/>
        </p:nvSpPr>
        <p:spPr>
          <a:xfrm xmlns:a="http://schemas.openxmlformats.org/drawingml/2006/main">
            <a:off x="6096000" y="1676400"/>
            <a:ext cx="9525" cy="327660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C09A2B3B-957B-456C-84B2-C7250B5CA688}"/>
              </a:ext>
            </a:extLst>
          </p:cNvPr>
          <p:cNvSpPr>
            <a:spLocks xmlns:a="http://schemas.openxmlformats.org/drawingml/2006/main" noGrp="1"/>
          </p:cNvSpPr>
          <p:nvPr/>
        </p:nvSpPr>
        <p:spPr>
          <a:xfrm xmlns:a="http://schemas.openxmlformats.org/drawingml/2006/main">
            <a:off x="6858000" y="1752600"/>
            <a:ext cx="436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STRICT LIABILITY</a:t>
            </a:r>
          </a:p>
        </p:txBody>
      </p:sp>
      <p:sp>
        <p:nvSpPr>
          <p:cNvPr id="12" name="">
            <a:extLst xmlns:a="http://schemas.openxmlformats.org/drawingml/2006/main">
              <a:ext uri="{FF2B5EF4-FFF2-40B4-BE49-F238E27FC236}">
                <a16:creationId xmlns:a16="http://schemas.microsoft.com/office/drawing/2014/main" id="{F4FF59CC-61DC-4E0F-9B16-181978294516}"/>
              </a:ext>
            </a:extLst>
          </p:cNvPr>
          <p:cNvSpPr>
            <a:spLocks xmlns:a="http://schemas.openxmlformats.org/drawingml/2006/main" noGrp="1"/>
          </p:cNvSpPr>
          <p:nvPr/>
        </p:nvSpPr>
        <p:spPr>
          <a:xfrm xmlns:a="http://schemas.openxmlformats.org/drawingml/2006/main">
            <a:off x="6858000" y="2190750"/>
            <a:ext cx="4362450" cy="2571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306E33DB-9F6D-488F-8C36-ECA404E38763}"/>
              </a:ext>
            </a:extLst>
          </p:cNvPr>
          <p:cNvSpPr>
            <a:spLocks xmlns:a="http://schemas.openxmlformats.org/drawingml/2006/main" noGrp="1"/>
          </p:cNvSpPr>
          <p:nvPr/>
        </p:nvSpPr>
        <p:spPr>
          <a:xfrm xmlns:a="http://schemas.openxmlformats.org/drawingml/2006/main">
            <a:off x="7086600" y="2438400"/>
            <a:ext cx="3905250" cy="2114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Truck firm bears the loss</a:t>
            </a:r>
          </a:p>
          <a:p xmlns:a="http://schemas.openxmlformats.org/drawingml/2006/main">
            <a:r>
              <a:t/>
            </a:r>
          </a:p>
          <a:p xmlns:a="http://schemas.openxmlformats.org/drawingml/2006/main">
            <a:pPr algn="ctr">
              <a:lnSpc>
                <a:spcPct val="105000"/>
              </a:lnSpc>
              <a:buNone/>
              <a:defRPr sz="1875" b="0" i="0">
                <a:solidFill>
                  <a:srgbClr val="17242D"/>
                </a:solidFill>
                <a:latin typeface="Aptos"/>
                <a:ea typeface="Aptos"/>
                <a:cs typeface="Aptos"/>
              </a:defRPr>
            </a:pPr>
            <a:r>
              <a:rPr sz="1875" b="0" i="0">
                <a:solidFill>
                  <a:srgbClr val="17242D"/>
                </a:solidFill>
                <a:latin typeface="Aptos"/>
                <a:ea typeface="Aptos"/>
                <a:cs typeface="Aptos"/>
              </a:rPr>
              <a:t>The $200 monitor saves $375 in expected damages</a:t>
            </a:r>
          </a:p>
        </p:txBody>
      </p:sp>
      <p:sp>
        <p:nvSpPr>
          <p:cNvPr id="14" name="">
            <a:extLst xmlns:a="http://schemas.openxmlformats.org/drawingml/2006/main">
              <a:ext uri="{FF2B5EF4-FFF2-40B4-BE49-F238E27FC236}">
                <a16:creationId xmlns:a16="http://schemas.microsoft.com/office/drawing/2014/main" id="{3F14DA72-A934-4AFE-8478-1B7C9F10F171}"/>
              </a:ext>
            </a:extLst>
          </p:cNvPr>
          <p:cNvSpPr>
            <a:spLocks xmlns:a="http://schemas.openxmlformats.org/drawingml/2006/main" noGrp="1"/>
          </p:cNvSpPr>
          <p:nvPr/>
        </p:nvSpPr>
        <p:spPr>
          <a:xfrm xmlns:a="http://schemas.openxmlformats.org/drawingml/2006/main">
            <a:off x="1390650" y="5295900"/>
            <a:ext cx="94107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394"/>
          </a:bodyPr>
          <a:lstStyle xmlns:a="http://schemas.openxmlformats.org/drawingml/2006/main"/>
          <a:p xmlns:a="http://schemas.openxmlformats.org/drawingml/2006/main">
            <a:pPr algn="ctr">
              <a:lnSpc>
                <a:spcPct val="105000"/>
              </a:lnSpc>
              <a:buNone/>
              <a:defRPr sz="1950" b="1" i="0">
                <a:solidFill>
                  <a:srgbClr val="173F38"/>
                </a:solidFill>
                <a:latin typeface="Aptos"/>
                <a:ea typeface="Aptos"/>
                <a:cs typeface="Aptos"/>
              </a:defRPr>
            </a:pPr>
            <a:r>
              <a:rPr sz="1950" b="1" i="0">
                <a:solidFill>
                  <a:srgbClr val="173F38"/>
                </a:solidFill>
                <a:latin typeface="Aptos"/>
                <a:ea typeface="Aptos"/>
                <a:cs typeface="Aptos"/>
              </a:rPr>
              <a:t>In the one-sided model, strict liability internalizes the firm's preventable accident cost.</a:t>
            </a:r>
          </a:p>
        </p:txBody>
      </p:sp>
    </p:spTree>
    <p:extLst>
      <p:ext uri="{BB962C8B-B14F-4D97-AF65-F5344CB8AC3E}">
        <p14:creationId xmlns:p14="http://schemas.microsoft.com/office/powerpoint/2010/main" val="52276641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2026-08-02T14:15:30.6980000Z</dcterms:created>
  <dcterms:modified xsi:type="dcterms:W3CDTF">2026-08-02T14:15:30.6980000Z</dcterms:modified>
</coreProperties>
</file>