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41b68c852c743a7" /><Relationship Type="http://schemas.openxmlformats.org/officeDocument/2006/relationships/extended-properties" Target="/docProps/app.xml" Id="Rb0041e9cf52a4d98" /><Relationship Type="http://schemas.openxmlformats.org/officeDocument/2006/relationships/officeDocument" Target="/ppt/presentation.xml" Id="R0ffc0fe6b5934b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44bb3be87348b5"/>
  </p:sldMasterIdLst>
  <p:notesMasterIdLst>
    <p:notesMasterId xmlns:r="http://schemas.openxmlformats.org/officeDocument/2006/relationships" r:id="R4de6164a38e44a62"/>
  </p:notesMasterIdLst>
  <p:sldIdLst>
    <p:sldId xmlns:r="http://schemas.openxmlformats.org/officeDocument/2006/relationships" id="256" r:id="R8584c421225049d4"/>
    <p:sldId xmlns:r="http://schemas.openxmlformats.org/officeDocument/2006/relationships" id="257" r:id="Rb1da8b722e804f40"/>
    <p:sldId xmlns:r="http://schemas.openxmlformats.org/officeDocument/2006/relationships" id="258" r:id="Rf1e5e93502a544ae"/>
    <p:sldId xmlns:r="http://schemas.openxmlformats.org/officeDocument/2006/relationships" id="259" r:id="Ra4fc0a2ac1fb4d99"/>
    <p:sldId xmlns:r="http://schemas.openxmlformats.org/officeDocument/2006/relationships" id="260" r:id="Rfd38878238ab47b9"/>
    <p:sldId xmlns:r="http://schemas.openxmlformats.org/officeDocument/2006/relationships" id="261" r:id="R5a7bac3e310542e2"/>
    <p:sldId xmlns:r="http://schemas.openxmlformats.org/officeDocument/2006/relationships" id="262" r:id="Rdc24e0b212a74d68"/>
    <p:sldId xmlns:r="http://schemas.openxmlformats.org/officeDocument/2006/relationships" id="263" r:id="R1ce72e984e33401f"/>
    <p:sldId xmlns:r="http://schemas.openxmlformats.org/officeDocument/2006/relationships" id="264" r:id="R175e1a56d7c24b6b"/>
    <p:sldId xmlns:r="http://schemas.openxmlformats.org/officeDocument/2006/relationships" id="265" r:id="Rc2a1a857879149ef"/>
    <p:sldId xmlns:r="http://schemas.openxmlformats.org/officeDocument/2006/relationships" id="266" r:id="R7ba33ffc3cec432d"/>
    <p:sldId xmlns:r="http://schemas.openxmlformats.org/officeDocument/2006/relationships" id="267" r:id="R5beccd2fe46d4a0f"/>
    <p:sldId xmlns:r="http://schemas.openxmlformats.org/officeDocument/2006/relationships" id="268" r:id="Re5472fd9e1854680"/>
    <p:sldId xmlns:r="http://schemas.openxmlformats.org/officeDocument/2006/relationships" id="269" r:id="R203d73691b9c4c85"/>
    <p:sldId xmlns:r="http://schemas.openxmlformats.org/officeDocument/2006/relationships" id="270" r:id="R5f1bfa57b57a49d8"/>
    <p:sldId xmlns:r="http://schemas.openxmlformats.org/officeDocument/2006/relationships" id="271" r:id="R28fbafae0b274760"/>
    <p:sldId xmlns:r="http://schemas.openxmlformats.org/officeDocument/2006/relationships" id="272" r:id="R12f43183606d4aa3"/>
    <p:sldId xmlns:r="http://schemas.openxmlformats.org/officeDocument/2006/relationships" id="273" r:id="Rc21dc3075aae4f45"/>
    <p:sldId xmlns:r="http://schemas.openxmlformats.org/officeDocument/2006/relationships" id="274" r:id="Rab40f8ed47f14edd"/>
    <p:sldId xmlns:r="http://schemas.openxmlformats.org/officeDocument/2006/relationships" id="275" r:id="Rd9a494fbe4f84b38"/>
    <p:sldId xmlns:r="http://schemas.openxmlformats.org/officeDocument/2006/relationships" id="276" r:id="Rec7cb8befed64b76"/>
    <p:sldId xmlns:r="http://schemas.openxmlformats.org/officeDocument/2006/relationships" id="277" r:id="Re2164d96126646b1"/>
    <p:sldId xmlns:r="http://schemas.openxmlformats.org/officeDocument/2006/relationships" id="278" r:id="Ra13570a305214776"/>
    <p:sldId xmlns:r="http://schemas.openxmlformats.org/officeDocument/2006/relationships" id="279" r:id="Rc909b3c31fe446d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ba6fd2721cd4675" /><Relationship Type="http://schemas.openxmlformats.org/officeDocument/2006/relationships/slideMaster" Target="/ppt/slideMasters/slideMaster1.xml" Id="Rba44bb3be87348b5" /><Relationship Type="http://schemas.openxmlformats.org/officeDocument/2006/relationships/notesMaster" Target="/ppt/notesMasters/notesMaster1.xml" Id="R4de6164a38e44a62" /><Relationship Type="http://schemas.openxmlformats.org/officeDocument/2006/relationships/presProps" Target="/ppt/presProps.xml" Id="Rc068b8f17b414c7d" /><Relationship Type="http://schemas.openxmlformats.org/officeDocument/2006/relationships/tableStyles" Target="/ppt/tableStyles.xml" Id="R3e8ca836097849a7" /><Relationship Type="http://schemas.openxmlformats.org/officeDocument/2006/relationships/slide" Target="/ppt/slides/slide1.xml" Id="R8584c421225049d4" /><Relationship Type="http://schemas.openxmlformats.org/officeDocument/2006/relationships/slide" Target="/ppt/slides/slide2.xml" Id="Rb1da8b722e804f40" /><Relationship Type="http://schemas.openxmlformats.org/officeDocument/2006/relationships/slide" Target="/ppt/slides/slide3.xml" Id="Rf1e5e93502a544ae" /><Relationship Type="http://schemas.openxmlformats.org/officeDocument/2006/relationships/slide" Target="/ppt/slides/slide4.xml" Id="Ra4fc0a2ac1fb4d99" /><Relationship Type="http://schemas.openxmlformats.org/officeDocument/2006/relationships/slide" Target="/ppt/slides/slide5.xml" Id="Rfd38878238ab47b9" /><Relationship Type="http://schemas.openxmlformats.org/officeDocument/2006/relationships/slide" Target="/ppt/slides/slide6.xml" Id="R5a7bac3e310542e2" /><Relationship Type="http://schemas.openxmlformats.org/officeDocument/2006/relationships/slide" Target="/ppt/slides/slide7.xml" Id="Rdc24e0b212a74d68" /><Relationship Type="http://schemas.openxmlformats.org/officeDocument/2006/relationships/slide" Target="/ppt/slides/slide8.xml" Id="R1ce72e984e33401f" /><Relationship Type="http://schemas.openxmlformats.org/officeDocument/2006/relationships/slide" Target="/ppt/slides/slide9.xml" Id="R175e1a56d7c24b6b" /><Relationship Type="http://schemas.openxmlformats.org/officeDocument/2006/relationships/slide" Target="/ppt/slides/slide10.xml" Id="Rc2a1a857879149ef" /><Relationship Type="http://schemas.openxmlformats.org/officeDocument/2006/relationships/slide" Target="/ppt/slides/slide11.xml" Id="R7ba33ffc3cec432d" /><Relationship Type="http://schemas.openxmlformats.org/officeDocument/2006/relationships/slide" Target="/ppt/slides/slide12.xml" Id="R5beccd2fe46d4a0f" /><Relationship Type="http://schemas.openxmlformats.org/officeDocument/2006/relationships/slide" Target="/ppt/slides/slide13.xml" Id="Re5472fd9e1854680" /><Relationship Type="http://schemas.openxmlformats.org/officeDocument/2006/relationships/slide" Target="/ppt/slides/slide14.xml" Id="R203d73691b9c4c85" /><Relationship Type="http://schemas.openxmlformats.org/officeDocument/2006/relationships/slide" Target="/ppt/slides/slide15.xml" Id="R5f1bfa57b57a49d8" /><Relationship Type="http://schemas.openxmlformats.org/officeDocument/2006/relationships/slide" Target="/ppt/slides/slide16.xml" Id="R28fbafae0b274760" /><Relationship Type="http://schemas.openxmlformats.org/officeDocument/2006/relationships/slide" Target="/ppt/slides/slide17.xml" Id="R12f43183606d4aa3" /><Relationship Type="http://schemas.openxmlformats.org/officeDocument/2006/relationships/slide" Target="/ppt/slides/slide18.xml" Id="Rc21dc3075aae4f45" /><Relationship Type="http://schemas.openxmlformats.org/officeDocument/2006/relationships/slide" Target="/ppt/slides/slide19.xml" Id="Rab40f8ed47f14edd" /><Relationship Type="http://schemas.openxmlformats.org/officeDocument/2006/relationships/slide" Target="/ppt/slides/slide20.xml" Id="Rd9a494fbe4f84b38" /><Relationship Type="http://schemas.openxmlformats.org/officeDocument/2006/relationships/slide" Target="/ppt/slides/slide21.xml" Id="Rec7cb8befed64b76" /><Relationship Type="http://schemas.openxmlformats.org/officeDocument/2006/relationships/slide" Target="/ppt/slides/slide22.xml" Id="Re2164d96126646b1" /><Relationship Type="http://schemas.openxmlformats.org/officeDocument/2006/relationships/slide" Target="/ppt/slides/slide23.xml" Id="Ra13570a305214776" /><Relationship Type="http://schemas.openxmlformats.org/officeDocument/2006/relationships/slide" Target="/ppt/slides/slide24.xml" Id="Rc909b3c31fe446d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dc122445575441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7f2a2ecf5f2403e" /><Relationship Type="http://schemas.openxmlformats.org/officeDocument/2006/relationships/notesMaster" Target="/ppt/notesMasters/notesMaster1.xml" Id="R4e067c7f0b964fa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00a9483a9d44a5a" /><Relationship Type="http://schemas.openxmlformats.org/officeDocument/2006/relationships/notesMaster" Target="/ppt/notesMasters/notesMaster1.xml" Id="R2f31bbc1fdfc485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c8a35486a46461c" /><Relationship Type="http://schemas.openxmlformats.org/officeDocument/2006/relationships/notesMaster" Target="/ppt/notesMasters/notesMaster1.xml" Id="R52b299deaa7f438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dfc1b0128ba4157" /><Relationship Type="http://schemas.openxmlformats.org/officeDocument/2006/relationships/notesMaster" Target="/ppt/notesMasters/notesMaster1.xml" Id="Re16b87c2c94a493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11883b16bc64a49" /><Relationship Type="http://schemas.openxmlformats.org/officeDocument/2006/relationships/notesMaster" Target="/ppt/notesMasters/notesMaster1.xml" Id="R410828a47925471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70a34f718424093" /><Relationship Type="http://schemas.openxmlformats.org/officeDocument/2006/relationships/notesMaster" Target="/ppt/notesMasters/notesMaster1.xml" Id="Re714c7022e9d49e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5f3ab4701ea4893" /><Relationship Type="http://schemas.openxmlformats.org/officeDocument/2006/relationships/notesMaster" Target="/ppt/notesMasters/notesMaster1.xml" Id="R419d4d687d394cc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68ce597a93041f6" /><Relationship Type="http://schemas.openxmlformats.org/officeDocument/2006/relationships/notesMaster" Target="/ppt/notesMasters/notesMaster1.xml" Id="Re4984d0811fa445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0ee8d349a4bd40d0" /><Relationship Type="http://schemas.openxmlformats.org/officeDocument/2006/relationships/notesMaster" Target="/ppt/notesMasters/notesMaster1.xml" Id="R0c35dbe921b84bd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1a4cf7670794f37" /><Relationship Type="http://schemas.openxmlformats.org/officeDocument/2006/relationships/notesMaster" Target="/ppt/notesMasters/notesMaster1.xml" Id="Rcc86fbdda2344d5c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eb5b9c08620546db" /><Relationship Type="http://schemas.openxmlformats.org/officeDocument/2006/relationships/notesMaster" Target="/ppt/notesMasters/notesMaster1.xml" Id="R99fd78d0c3fc499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bfe915bb1df4f58" /><Relationship Type="http://schemas.openxmlformats.org/officeDocument/2006/relationships/notesMaster" Target="/ppt/notesMasters/notesMaster1.xml" Id="R720773701fc1466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5cd11a1020e14c2b" /><Relationship Type="http://schemas.openxmlformats.org/officeDocument/2006/relationships/notesMaster" Target="/ppt/notesMasters/notesMaster1.xml" Id="Rfcc9921a0f994f91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3523a00494d647cf" /><Relationship Type="http://schemas.openxmlformats.org/officeDocument/2006/relationships/notesMaster" Target="/ppt/notesMasters/notesMaster1.xml" Id="Ra1dfb28f264242d3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931ed159b7b3469b" /><Relationship Type="http://schemas.openxmlformats.org/officeDocument/2006/relationships/notesMaster" Target="/ppt/notesMasters/notesMaster1.xml" Id="R04249ca495b04adc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b59a23d6d877491c" /><Relationship Type="http://schemas.openxmlformats.org/officeDocument/2006/relationships/notesMaster" Target="/ppt/notesMasters/notesMaster1.xml" Id="R08edf8907e794dbb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faae146cbfc6424d" /><Relationship Type="http://schemas.openxmlformats.org/officeDocument/2006/relationships/notesMaster" Target="/ppt/notesMasters/notesMaster1.xml" Id="R8b96cafe9dc943f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0735bc1df494ddd" /><Relationship Type="http://schemas.openxmlformats.org/officeDocument/2006/relationships/notesMaster" Target="/ppt/notesMasters/notesMaster1.xml" Id="R34da4eaa94534cf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2fa5521f27f41b4" /><Relationship Type="http://schemas.openxmlformats.org/officeDocument/2006/relationships/notesMaster" Target="/ppt/notesMasters/notesMaster1.xml" Id="R289daa2e263243a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4c6dbf3313e4a9e" /><Relationship Type="http://schemas.openxmlformats.org/officeDocument/2006/relationships/notesMaster" Target="/ppt/notesMasters/notesMaster1.xml" Id="R6a9d0ecace0e446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84cdb37e84d41d9" /><Relationship Type="http://schemas.openxmlformats.org/officeDocument/2006/relationships/notesMaster" Target="/ppt/notesMasters/notesMaster1.xml" Id="R492d53f23ca0464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c3596bec33e4dda" /><Relationship Type="http://schemas.openxmlformats.org/officeDocument/2006/relationships/notesMaster" Target="/ppt/notesMasters/notesMaster1.xml" Id="Ra77f451495724f6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589cf0d5c4f4afa" /><Relationship Type="http://schemas.openxmlformats.org/officeDocument/2006/relationships/notesMaster" Target="/ppt/notesMasters/notesMaster1.xml" Id="Rc3ed604e3ed04c9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861c8e6ec174b94" /><Relationship Type="http://schemas.openxmlformats.org/officeDocument/2006/relationships/notesMaster" Target="/ppt/notesMasters/notesMaster1.xml" Id="R5350b5c63ebb4f7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copying technology, then treat intellectual property as a problem of designing incentives and boundaries rather than maximizing exclusion.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reduce fair use to free educational use or a mechanical checklist. It is a standard that trades flexibility against uncertainty.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digital rights management, subscription access, or platform terms. The stack can support new business models while raising competition, notice, and circumvention issues.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optimal-characteristics framing the user wanted. Do not isolate patent length from the other dimensions of the institution.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students how the optimal breadth changes when R&amp;D cost rises, design-around is easy, or downstream inventions require many licenses.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illustration briefly and carefully. The teaching point is optimal scope, not a detailed patent-history lesson or categorical legal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Introduce patent thickets and bargaining leverage. When many complementary permissions are needed, fragmentation can create an intellectual-property anticommons.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not a claim that one industry deserves patents and the other does not. It shows why innovation cost, product life, boundary notice, and cumulative dependence matter.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Trademark can be socially valuable without giving rights over the underlying product. Trade secret can substitute for patent and may preserve information that public disclosure would spread.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Add prizes, patronage, advertising, crowdfunding, or public funding verbally if time permits. The right mix depends on verifiability and how value is delivered.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Stress that open-source licenses use copyright to structure access and reciprocity. Participants may contribute for many reasons, and governance still allocates authority over versions and inclusion.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stronger opening. Digital copying changed the practical value of exclusion and disrupted older business models; streaming became one partial institutional adaptation.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this at the mechanism level and avoid unstable predictions. AI can discover compact patterns or ‘reduced forms’ of styles and methods, challenging boundaries that were already fuzzy.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 generic style example rather than the earlier Ghibli reference. The point is to separate economic effect from current doctrinal categories and then analyze the consequences of changing the boundary.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Students should be able to move from the innovation problem to a bounded institution without saying merely ‘more protection’ or ‘information should be free.’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an invitation to students with economics backgrounds. The field rewards careful distinction among incentives, boundaries, business models, and institutional capacity.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Return to the internet as copying technology. The objective is neither zero exclusion nor maximum control, but a workable innovation system.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this in words. The tension is between ex post pricing for efficient use and ex ante revenue sufficient to motivate creation.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equate nonrivalry with zero production cost or a complete policy answer. Exclusion can be technologically or legally constructed.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aim is not to select one side. Stronger rights can increase expected returns and also raise prices, licensing costs, and obstacles to follow-on work.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chapter's central rule. Intellectual property resembles other property only after specifying the institution's purpose and the unusual nature of information.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Prevent a common confusion. Patent or copyright exclusion can create market power, but the economic market may be broader than the protected object.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categories clean. Trademark primarily supports information and reputation; trade secret relies on secrecy and relational duties rather than public disclosure.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doctrine at principles level. Copyright needs enough scope to prevent simple appropriation without granting ownership over general ideas or functional methods.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Rules, Rights, and Runtimes, Chapter 6: Intellectual Property, Innovation, and Information Goods (canonical project draft).</a:t>
            </a:r>
          </a:p>
          <a:p xmlns:a="http://schemas.openxmlformats.org/drawingml/2006/main">
            <a:r>
              <a:t>- Law and Economics project evidence ledger: evidence/ch06_intellectual_property_innovation_and_information_goods.md.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e0ef82a4e4ac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c2b2707c82c4d65" /><Relationship Type="http://schemas.openxmlformats.org/officeDocument/2006/relationships/slideLayout" Target="/ppt/slideLayouts/slideLayout1.xml" Id="R126c36dd1391425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6c36dd1391425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32c4973cb45d6" /><Relationship Type="http://schemas.openxmlformats.org/officeDocument/2006/relationships/notesSlide" Target="/ppt/notesSlides/notesSlide1.xml" Id="Rdf0fe4b2d8ba43b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55110d1b54eab" /><Relationship Type="http://schemas.openxmlformats.org/officeDocument/2006/relationships/notesSlide" Target="/ppt/notesSlides/notesSlide10.xml" Id="R722b5cccec37447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b56ba2ee84f91" /><Relationship Type="http://schemas.openxmlformats.org/officeDocument/2006/relationships/notesSlide" Target="/ppt/notesSlides/notesSlide11.xml" Id="R92eb2d28eb534c9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ac8c3941a4769" /><Relationship Type="http://schemas.openxmlformats.org/officeDocument/2006/relationships/notesSlide" Target="/ppt/notesSlides/notesSlide12.xml" Id="R128ed795dff1494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df7ce5c8b4914" /><Relationship Type="http://schemas.openxmlformats.org/officeDocument/2006/relationships/notesSlide" Target="/ppt/notesSlides/notesSlide13.xml" Id="R167dbff7ae254d3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6d9755d864632" /><Relationship Type="http://schemas.openxmlformats.org/officeDocument/2006/relationships/notesSlide" Target="/ppt/notesSlides/notesSlide14.xml" Id="R5080d618d7d9442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fb6e2858e4d04" /><Relationship Type="http://schemas.openxmlformats.org/officeDocument/2006/relationships/notesSlide" Target="/ppt/notesSlides/notesSlide15.xml" Id="R1ea4e7cdce8a4b4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c50d03e394200" /><Relationship Type="http://schemas.openxmlformats.org/officeDocument/2006/relationships/notesSlide" Target="/ppt/notesSlides/notesSlide16.xml" Id="Re7b06b58680f498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8f3f31a2d41c0" /><Relationship Type="http://schemas.openxmlformats.org/officeDocument/2006/relationships/notesSlide" Target="/ppt/notesSlides/notesSlide17.xml" Id="R4cc65b2f4a19433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4d2b7bde74428" /><Relationship Type="http://schemas.openxmlformats.org/officeDocument/2006/relationships/notesSlide" Target="/ppt/notesSlides/notesSlide18.xml" Id="R08566e32a03c463b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9dd746938484e" /><Relationship Type="http://schemas.openxmlformats.org/officeDocument/2006/relationships/notesSlide" Target="/ppt/notesSlides/notesSlide19.xml" Id="R536c04e57fc04e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a9740147f4fd1" /><Relationship Type="http://schemas.openxmlformats.org/officeDocument/2006/relationships/notesSlide" Target="/ppt/notesSlides/notesSlide2.xml" Id="R6323319934a54ed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bc4c587264ef3" /><Relationship Type="http://schemas.openxmlformats.org/officeDocument/2006/relationships/notesSlide" Target="/ppt/notesSlides/notesSlide20.xml" Id="R93c868c0c2404a18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ddd509be44db7" /><Relationship Type="http://schemas.openxmlformats.org/officeDocument/2006/relationships/notesSlide" Target="/ppt/notesSlides/notesSlide21.xml" Id="R9cb530440f514d51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54e30f3084bf0" /><Relationship Type="http://schemas.openxmlformats.org/officeDocument/2006/relationships/notesSlide" Target="/ppt/notesSlides/notesSlide22.xml" Id="R67097524569f489d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b4dca26954881" /><Relationship Type="http://schemas.openxmlformats.org/officeDocument/2006/relationships/notesSlide" Target="/ppt/notesSlides/notesSlide23.xml" Id="R8ad6487af3694025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0c3facb494089" /><Relationship Type="http://schemas.openxmlformats.org/officeDocument/2006/relationships/notesSlide" Target="/ppt/notesSlides/notesSlide24.xml" Id="Rce7788be955442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aa3b25ab043ec" /><Relationship Type="http://schemas.openxmlformats.org/officeDocument/2006/relationships/notesSlide" Target="/ppt/notesSlides/notesSlide3.xml" Id="Ra31f695577ec49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ecbd568c04c5c" /><Relationship Type="http://schemas.openxmlformats.org/officeDocument/2006/relationships/notesSlide" Target="/ppt/notesSlides/notesSlide4.xml" Id="R32ef8b7e03be48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470d340dd4d85" /><Relationship Type="http://schemas.openxmlformats.org/officeDocument/2006/relationships/notesSlide" Target="/ppt/notesSlides/notesSlide5.xml" Id="R87f6dab237134b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6176586ca450f" /><Relationship Type="http://schemas.openxmlformats.org/officeDocument/2006/relationships/notesSlide" Target="/ppt/notesSlides/notesSlide6.xml" Id="Rff3b131f33e84f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b51ef3bd4461c" /><Relationship Type="http://schemas.openxmlformats.org/officeDocument/2006/relationships/notesSlide" Target="/ppt/notesSlides/notesSlide7.xml" Id="R9e07c38d320149e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85f2470c1495d" /><Relationship Type="http://schemas.openxmlformats.org/officeDocument/2006/relationships/notesSlide" Target="/ppt/notesSlides/notesSlide8.xml" Id="R3b1870e2638d428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44daf29424722" /><Relationship Type="http://schemas.openxmlformats.org/officeDocument/2006/relationships/notesSlide" Target="/ppt/notesSlides/notesSlide9.xml" Id="R968709910f9649a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601194C-E1D4-4F1E-9E62-3075D9C5C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95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97E08E2-B4F9-461A-A43B-30D2CBBC7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71600"/>
            <a:ext cx="6762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405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Intellectual Property, Innovation, and Information Goods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92BD944-DA4A-496C-9792-AE8B34A88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84AD2F-385A-403D-88BF-80032E13C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Rules, Rights, and Runtimes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2709E7-5EB6-4F69-A4C4-A0CF90845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Law and Economics in the Age of AI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E38ADE4-B4EA-462D-AA74-D3DBE4AFD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A71D355-C167-4A63-8DF7-14D25D773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819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CREATION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2158579-690F-4FC5-8D33-21A750DFD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286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2DD8448-6CC9-4CED-A94C-3975A89CC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105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COPYING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CFFC61-220E-4864-BFD1-E1169C95B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572000"/>
            <a:ext cx="4114800" cy="228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0288D9D-9911-430C-A2CD-14FA6477D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5391150"/>
            <a:ext cx="361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50" b="1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BOUNDARIES</a:t>
            </a:r>
          </a:p>
        </p:txBody>
      </p:sp>
    </p:spTree>
    <p:extLst>
      <p:ext uri="{BB962C8B-B14F-4D97-AF65-F5344CB8AC3E}">
        <p14:creationId xmlns:p14="http://schemas.microsoft.com/office/powerpoint/2010/main" val="171007403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3024291-1552-4FBD-AD04-BBC29D131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0F54DB-D31C-48E6-84E9-945EA09A8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4CA105-173E-4783-86CD-FE9648A59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Fair use supplies breathing room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C2500DD-B1C4-4635-A712-ECB13D57A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CAE080F-03DF-4776-9839-BEB60F7DC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2984257-BE9D-4559-81B7-9D76E863F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B33C77-5F1F-4A59-B8C3-4C8797C0F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Some unlicensed uses can be lawful because context, purpose, amount, and market effect matter.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3B3C4C-5E7A-460D-BBFB-32D030AC6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The doctrine preserves criticism, teaching, transformation, and other uses where transaction costs or follow-on value complicate blanket exclusion.</a:t>
            </a:r>
          </a:p>
        </p:txBody>
      </p:sp>
    </p:spTree>
    <p:extLst>
      <p:ext uri="{BB962C8B-B14F-4D97-AF65-F5344CB8AC3E}">
        <p14:creationId xmlns:p14="http://schemas.microsoft.com/office/powerpoint/2010/main" val="198225733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9377B30-66C4-4A87-952A-1C139E15D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A5748C-A33D-439E-A7CE-978FE3EB1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997632-146A-44A8-9D13-EA331C388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Law, contract, and code can stack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57C63F-2246-40C6-9097-28D3CA63A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E7F6B5-53AE-446F-A209-A21041129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8C4A71F-C9FC-46EF-9BF1-E3D7535CD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95A13BE-02D6-47CC-AEB1-2035F6918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LAW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B22D28-F95C-442E-B764-E5B2527A4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47E5BA1-4D94-4A52-8073-CE8B0EFD8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Defines baseline rights, limits, and remedies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5F3E750-3FCF-470D-8DF8-6B2FC68C1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CONTRACT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F420A3B-3B93-4049-9223-7FAEFB8DD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F7E2D79-9161-4ADB-942F-F56AEFC5A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Adds license terms and access conditions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318D3DB-5EFA-47E3-9333-72FAE1BA3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CODE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823FCB0-BD8F-4C90-A849-DE5E38BD9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B59A8F8-D63F-49B0-B97D-C90DB649F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Controls copying, access, interoperability, and execution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3A64699-B889-49BE-BA32-E0492F1F4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02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Private control can become broader in practice than the underlying legal right.</a:t>
            </a:r>
          </a:p>
        </p:txBody>
      </p:sp>
    </p:spTree>
    <p:extLst>
      <p:ext uri="{BB962C8B-B14F-4D97-AF65-F5344CB8AC3E}">
        <p14:creationId xmlns:p14="http://schemas.microsoft.com/office/powerpoint/2010/main" val="90554174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0C163F3-8B2A-4554-89F3-BE5AFA2F8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73BD5D9-E967-4F04-84B3-76E5F6007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11FD9C3-B64A-47B2-9A0B-2352BE62E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Patent boundaries are economic instruments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E1B98B3-B0AE-4CB6-80F5-1C7D03465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0F7F62-7C4A-44C4-9A00-B9DD50D71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B52DBBA-24A8-4FFB-B5D3-320179796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C37D92D-2B3B-4377-A163-DA8E37F0E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patent must be broad enough to protect an invention but not so broad that it captures remote substitutes and follow-on improvements.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ECCDD43-E4BD-4D7C-B09F-14892A704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Duration, breadth, novelty, disclosure, remedies, and notice form one policy bundle.</a:t>
            </a:r>
          </a:p>
        </p:txBody>
      </p:sp>
    </p:spTree>
    <p:extLst>
      <p:ext uri="{BB962C8B-B14F-4D97-AF65-F5344CB8AC3E}">
        <p14:creationId xmlns:p14="http://schemas.microsoft.com/office/powerpoint/2010/main" val="130608949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86E3A58-B605-40B6-A0FC-D76FAAB51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3F58710-BF6A-4AB2-B2DC-1BD115761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74ED88-C004-4204-9D7F-673E40D63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Breadth creates a recurring tradeoff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0A0352-9BAD-4389-8997-C5C696EAF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15645C3-70BF-42E6-AC99-FE7BFD122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CD77C7-C106-402D-AA82-27E984603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EAAEEF-36CD-441B-A170-F27798774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TOO NARROW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831AF0-476E-42E5-AA1C-721989803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221B2A-B157-47FB-A463-95B55598F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Easy design-around may erase expected reward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F921182-30B3-4788-8721-8A7101856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USEFUL RANGE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FA6DCF1-A175-40FD-9B3B-22F8D7123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3B07ECA-3FCE-4789-B128-79A7E12B7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Protects the inventive contribution while preserving alternatives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B516207-7666-4539-9D37-104AF0D8B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TOO BROAD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ACE8FA6-A893-4F02-9077-5D9FFB2EF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41C790F-2FB4-4077-87A0-54C0F0A86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Blocks substitutes and follow-on innovation beyond the contribution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03DD74-D45E-4A0F-B866-E07576C9F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4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proper boundary depends on inventive cost, substitutes, notice, and cumulative innovation.</a:t>
            </a:r>
          </a:p>
        </p:txBody>
      </p:sp>
    </p:spTree>
    <p:extLst>
      <p:ext uri="{BB962C8B-B14F-4D97-AF65-F5344CB8AC3E}">
        <p14:creationId xmlns:p14="http://schemas.microsoft.com/office/powerpoint/2010/main" val="85803944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8057AAB-A04B-4A40-86AC-2C07BDA08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9C55F0-691D-4FD9-98B9-9F5DA3EED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32400F-A294-43F7-B17C-E21CB348D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Amazon's one-click claim makes breadth visible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4A489F7-446A-4C9A-BFAD-171A33399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A46145-96D1-4708-B7C0-4565500B9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404AFD7-8687-47A2-AEE2-6194CC354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E5EB2CD-09F8-409C-937C-C152DAA7E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Should one firm control the general idea of completing an online purchase with one action?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B582315-BBE1-4089-853B-88038DD54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REWARD ARGUMENT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B48DF6B-693E-4FD8-8E28-FB1921CE4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B3458C-E306-44DF-9A3F-70EF49D17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Implementation investment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CD29EBB-0817-4037-AF35-492247982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0A2A54A-299A-492E-99AF-7E6304C64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Commercial adoption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F733BD5-D0A1-48EF-BA52-0CD5A21CC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0973B96-8F9D-4606-80A7-53A220EC9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Disclosure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3777A7E-A889-4944-8E6B-368DDB2CB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80A7DB1-DB21-4ABD-A297-83E54CFB9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BOUNDARY CONCERN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9AD63CC-3072-4A08-9B09-B82281579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804C512-E827-4EA2-BD9A-C192CC012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Broad functional idea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5F9714E-C23B-44A7-BD24-83CC8A70D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AD8136F-00D8-4C4B-8A47-045C50528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Many alternative implementations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64F0C3A-7091-476D-851C-5D8C43318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5D07C76-0989-4102-A6E0-6E723001B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Large downstream reach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AB783FC-AA1F-435F-9F83-035F6754B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Protect the contribution without owning the entire transaction concept.</a:t>
            </a:r>
          </a:p>
        </p:txBody>
      </p:sp>
    </p:spTree>
    <p:extLst>
      <p:ext uri="{BB962C8B-B14F-4D97-AF65-F5344CB8AC3E}">
        <p14:creationId xmlns:p14="http://schemas.microsoft.com/office/powerpoint/2010/main" val="73066308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8B8D603-1C45-4DC8-8AAF-966BEDC68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68760F0-8D2A-44FE-9C32-5F37ED115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4A0A44-ABCF-48AA-8E85-30E0E5163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Cumulative innovation creates a chain of claims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7E7A11D-B409-4AE4-8281-9ECE05406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C00176-4C58-4F86-81F1-F61D88CE6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58FD8CD-9C52-4864-93D0-E15063814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41A50B1-BC65-4829-91CB-84DF1718C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8DEBEA8-2B50-49E3-9180-252CA72AA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FOUNDATION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AF11D0-DBB9-40D2-B802-48796C57C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Earlier discovery or platform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2A0E2F2-AB87-4C2E-95E4-F0763F7B7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0262C9E-39BD-404E-8E33-3E60910F6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9AD7D1-EE84-429C-8BF7-9C1D604DA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IMPROVEMENT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009827F-1B5E-4C93-98AB-2DD10EB15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Follow-on inventor adds value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B333840-3F61-4303-8ED9-FCFD8BF6B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65308C-9083-4AF2-8D7B-ECDF4EED2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8B90FBB-DB3E-4819-ADB0-EF0D57F7D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LICENSE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62B1212-5962-406D-B5F1-3E5325012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Rights must be found and combined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2CF1BEC-F80C-40BE-88C5-72110BDB4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CF0F6F0-A731-40F8-9A4A-396FCCA67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12ED708-9106-4F1F-A82B-8DD59D02A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PRODUCT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3DC60F4-6DD0-43C2-A69D-47CC57D11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Complementary claims reach users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44AA734-22BD-48C4-ABDA-F2EC306BA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Every additional right can reward an input and increase coordination cost.</a:t>
            </a:r>
          </a:p>
        </p:txBody>
      </p:sp>
    </p:spTree>
    <p:extLst>
      <p:ext uri="{BB962C8B-B14F-4D97-AF65-F5344CB8AC3E}">
        <p14:creationId xmlns:p14="http://schemas.microsoft.com/office/powerpoint/2010/main" val="59929662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36E85A4-C1ED-4FF3-8069-D5577FE92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E197AA1-3874-4D60-9046-DEB2E8BF3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9C05BD-AA23-45A0-8E77-6A8D4ED94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Industries can require different institutional mixes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6C1A01-37A9-44F3-960F-277608D54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E44FC1B-718B-4B61-855C-757D83645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ED8F39E-9CD9-49EE-9DE0-EDE4CD994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D05AB4-F78A-476E-A071-1EE9A06F9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PHARMACEUTICALS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63AFFA-C965-46F5-A227-47EA6760A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6E39F3-9B7D-43D8-9F44-F13B26BDD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High trial and regulatory costs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7C7E6D4-1792-448B-ABB6-E758AF9FA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BE7190-BFD9-4F68-96D4-B17D92388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Relatively legible product boundaries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5713912-B866-4E2B-80F4-D4BBD29EC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3EB1AB-5359-4783-814E-BE3E2D587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Imitation may be fast after disclosure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BCD4915-0A6B-4FB9-A6CF-B3D687884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B81BF0C-2161-428F-8C39-FF32701A3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SOFTWARE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904C6FF-13E4-4A86-8022-272B017FC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973E435-18F1-4D31-A139-549FE81A5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Rapid cumulative iteration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8299EF4-8707-420C-86A6-1B3067AF6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1372F53-245F-4035-BEA7-EA7028565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Complex and overlapping functions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64764DE-CD37-484B-A11C-E676034C7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E3D17F3-52B5-47E9-BF59-39E10D041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162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Copyright, patent, contract, and open source interact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8A30969-4C1E-4EAF-AA10-392CC515A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25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uniform formal right can produce different economic effects across industries.</a:t>
            </a:r>
          </a:p>
        </p:txBody>
      </p:sp>
    </p:spTree>
    <p:extLst>
      <p:ext uri="{BB962C8B-B14F-4D97-AF65-F5344CB8AC3E}">
        <p14:creationId xmlns:p14="http://schemas.microsoft.com/office/powerpoint/2010/main" val="130054540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EE95E78-890F-4664-870F-E10F29C29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428917A-E783-450E-B094-D72607E13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107B064-9215-4F07-852C-2EBBEB115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Trademark and trade secret solve different failures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DABD1D6-27C9-4446-962F-CDC7D6070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DE69FF-E47F-4737-A3D8-5CEA77B68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1E435DA-880B-4812-8825-C33850EE7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AC7227-F227-403E-9077-5673F7C86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TRADEMARK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DA76D0-6C6B-4130-B9AA-11E7C6D37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5F8791C-38A0-4B23-8FEE-CE12ED84E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Identifies source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63EA401-6E76-4AB4-B87D-496EDC11D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3039F5B-E21E-404C-9E18-04D8CF4B1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Protects reputation signals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35D2A7-293F-4BDA-9D0B-2918B4146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5761242-F656-4735-9C38-506596C4C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Reduces consumer search and confusion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0897864-31AE-40A4-9B4E-CAC77AD8B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24A07B-0C57-48EC-923B-096B75CE7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TRADE SECRET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248CF5F-A3DF-4FD7-BD54-16C10FA60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2C5C359-B6B8-4944-A5C9-7AE9443FC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Protects valuable secrecy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F620F44-5526-4C76-8267-8391E0CAD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D5041B1-1F0B-493E-A165-D3D6EC771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Encourages controlled sharing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90B6680-4C93-49E9-A9F4-E824206B6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1FF6946-9112-49DD-9D0F-8125F5A63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01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Can discourage disclosure and employee mobility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4F6230E-1267-48A3-8249-E7B4B8D26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Not every intellectual-property institution is an invention reward.</a:t>
            </a:r>
          </a:p>
        </p:txBody>
      </p:sp>
    </p:spTree>
    <p:extLst>
      <p:ext uri="{BB962C8B-B14F-4D97-AF65-F5344CB8AC3E}">
        <p14:creationId xmlns:p14="http://schemas.microsoft.com/office/powerpoint/2010/main" val="180908593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6761C86-4725-4B4C-BEA3-6475ABA1B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52EF331-7F5E-40DC-A36D-7CF3F2C3F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A844529-7017-4ABE-91B8-610A53A72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Creators can earn returns without maximum exclusion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670B5E2-8A88-4507-9DCD-B5E160F4B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98BE268-43E4-4E3B-873E-C2C227BEF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08F0EF-74E2-450A-859A-4B62120BB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2B3DAF1-E963-4CFE-9A9C-28A564092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LICENSING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32A09F-DF7C-4256-BAB6-AF1338E45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566C93-D3FC-4C17-9CE5-32C20AC03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Price differentiated uses and combine complements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FC96329-8E92-4F9B-ACB3-0C3A3C9EA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SERVICES AND COMPLEMENTS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5222B32-5A58-423C-8AA8-FD54B36FA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4E5127B-E55F-43CE-AB73-84F1E4EDF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Earn from support, performance, hardware, or reputation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8ACF77C-4191-4A5D-8898-FA655F67E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FIRST MOVER AND SECRECY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6B6211D-CE3C-4CCC-9EDC-0C8743C71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A2A0910-6E1B-4125-BC77-8A9DF1B4F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Use lead time, learning, and controlled disclosure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133E60-E2A0-4578-A2D3-CC1190F1D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Appropriation is an institutional portfolio, not a single legal switch.</a:t>
            </a:r>
          </a:p>
        </p:txBody>
      </p:sp>
    </p:spTree>
    <p:extLst>
      <p:ext uri="{BB962C8B-B14F-4D97-AF65-F5344CB8AC3E}">
        <p14:creationId xmlns:p14="http://schemas.microsoft.com/office/powerpoint/2010/main" val="43725170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BAE03F-E6FA-4621-9080-921EDB965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195F4FB-9D3D-4774-872F-D7CCAC018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7FA90C-F4E0-4670-AA31-25DAAD012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Open source is an innovation institution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469746-7314-4273-9587-41B5713E8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F84756-488F-42E5-919C-1F7928995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B25CAB-9BCA-4B7D-B2A5-4922CE4C5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31202B-1525-4027-9A04-0CA764E74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Shared code can be produced through licenses, reputation, complementary services, community governance, and distributed problem solving.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F9B01B-F429-4F42-9FA6-561E4752C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Openness changes the revenue model and the governance problem; it does not eliminate incentives or property rules.</a:t>
            </a:r>
          </a:p>
        </p:txBody>
      </p:sp>
    </p:spTree>
    <p:extLst>
      <p:ext uri="{BB962C8B-B14F-4D97-AF65-F5344CB8AC3E}">
        <p14:creationId xmlns:p14="http://schemas.microsoft.com/office/powerpoint/2010/main" val="143040724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69112C0-B5F4-48CE-9F09-B1FED9297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A43FC37-38AA-4838-B578-3ABA079FC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3360988-4D6A-4B69-A29C-8F727B519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The internet became an enormous copying technology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B6C5CB5-925D-4C73-A383-E169EAAEE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44C734-B807-4250-B3EB-899F431B7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E73E9E-60F1-4D7C-9C1E-3E2D66864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F079C3-BEF9-4BAB-B208-2BB6D272A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Music, software, text, and images can be reproduced and distributed at near-zero marginal cost.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DE43A7-79B8-4C24-AED5-C7A096BFB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ECONOMIC PROMISE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36B1BAA-D6E5-4E0F-8ABB-E4253298A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CC45638-2A00-4C60-A93D-5D4567418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Cheap access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2F9DEA-204A-4654-9128-BAFD04DAC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B66DD37-4A00-4558-8CF7-E5C1517F6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Rapid diffusion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7C94E45-A116-4619-9A0E-8D927B6D6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D0E84EF-0E45-4CBC-9F9F-65E693086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Cumulative creation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4457B1A-9E21-47BB-AEF3-A401B3342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A428628-EAD5-46C5-9F48-CE9C3B957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INCENTIVE PROBLEM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20A9C06-F92E-46DE-BEE5-8E907E07C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79BBD89-FF00-4377-AB18-45958F468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Costly first copy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8AC2EF0-7C46-4DFC-A451-667572240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E7903FD-23A2-4B0B-A23F-F5640DB7D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Easy imitation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17D39FB-C864-499E-AC53-D8ABF5DE0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73F37DB-294F-4D91-88AC-7472A6994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Harder return on investment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EF32CCE-E61A-4484-BC7D-76238BF6B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How can institutions encourage creation without suppressing reuse?</a:t>
            </a:r>
          </a:p>
        </p:txBody>
      </p:sp>
    </p:spTree>
    <p:extLst>
      <p:ext uri="{BB962C8B-B14F-4D97-AF65-F5344CB8AC3E}">
        <p14:creationId xmlns:p14="http://schemas.microsoft.com/office/powerpoint/2010/main" val="21463379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9230FB0-F1AD-4C57-97F0-93DC370E3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97E33AF-E706-4067-BE79-090E6B77E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D3B454-6107-4FAB-99C8-106A615F5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AI makes boundary problems more important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82B0EA-D4DF-4CDC-90FF-8760EA3AC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AD7460A-0707-49BB-B52D-9D850E5FB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D39F03-1B2C-48B1-A7B7-0C0AA5BFB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44C3D6F-0494-45CE-99ED-136C1DD3A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504950"/>
            <a:ext cx="10058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424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model can learn patterns across enormous bodies of protected and unprotected material, then generate outputs without reproducing an obvious source.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E66A4D3-AD47-46F3-924E-567F49266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POTENTIAL GAINS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9E1434-F0F2-4521-9D1F-F3481BCD7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C53DDE-AF9A-4902-9E2C-753F13F10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Lower creation cost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FC64E61-A816-4D84-B26D-96FECA66E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6854E81-D950-41E4-A7D2-CCE97F882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New recombination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02427B2-C47B-4EF9-BC40-54FA86DE7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2637203-F4DB-412A-9417-2259BEC14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Broader access to tools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CCF8C66-C9B4-43D8-984B-3FD06E1EC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952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B6F6E66-D0EB-4256-A0B2-BA4D9AABA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241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INSTITUTIONAL QUESTIONS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1CE70C9-CD48-42C4-B4EB-9FD214A8B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1467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E276A52-1804-415D-8E25-AF65396B9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2420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Training inputs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C582C75-A3A1-4640-AF85-020079637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5689493-BB85-4077-8DA0-68BAA61BB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609975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Output similarity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55376F0-AE70-4427-A1F8-E1ED4821E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86225"/>
            <a:ext cx="228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8098415-11AC-412A-9F23-2B40CCD36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95750"/>
            <a:ext cx="40576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Attribution and market substitution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B78C546-1AA4-4BED-94AE-6C0BA1271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054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What exactly should be controlled, compensated, disclosed, or left open?</a:t>
            </a:r>
          </a:p>
        </p:txBody>
      </p:sp>
    </p:spTree>
    <p:extLst>
      <p:ext uri="{BB962C8B-B14F-4D97-AF65-F5344CB8AC3E}">
        <p14:creationId xmlns:p14="http://schemas.microsoft.com/office/powerpoint/2010/main" val="1027642595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6B08BB-AA64-4E6E-8B5D-1382986F7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577BE16-5CA8-4CDA-B339-E4ADC8F00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BFB50D7-D462-47D2-BC48-8055BF18B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Style illustrates the limits of ownership categories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8446CDC-4855-4DE1-A88C-07F9218D9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9793EF-6C3E-490C-8D90-2B1813C63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225744-1A04-43B6-B41D-A28D4A2C2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59D871-26AF-4A77-9238-A2BBF87A5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recognizable visual or musical style can have economic value even when copyright does not ordinarily grant a broad right over style itself.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99CDFE-6C5C-49D4-B3F4-920FE8076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Extending control could protect creators and also fence off general artistic vocabularies and independent learning.</a:t>
            </a:r>
          </a:p>
        </p:txBody>
      </p:sp>
    </p:spTree>
    <p:extLst>
      <p:ext uri="{BB962C8B-B14F-4D97-AF65-F5344CB8AC3E}">
        <p14:creationId xmlns:p14="http://schemas.microsoft.com/office/powerpoint/2010/main" val="819309745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109662F-8E02-49E6-808B-89AB4D299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5CD831B-F041-40BB-9307-098DD4868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F8BA31-8913-4447-AF7E-1A1A0BF2F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Design an intellectual-property regime as a system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40FA22-6984-4303-93A8-0345C0C5B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302CAD-239F-428A-80C0-B9A0D5173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A33B91F-8F6B-4B27-96BD-1D9C6C6E1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7CA02F9-1DC7-4E34-B850-DAB469764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9C57E26-26AC-404B-92B5-646326BE2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INCENTIVE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81CB30B-8251-4E7C-8A64-206AB47CB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What creation needs support?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AE10358-779A-4349-A9A0-D6AC3EB5D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17A81B0-95BC-457C-BA1C-8731C134A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565A072-8E0F-4176-AF88-01E211B03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BOUNDARY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43D9EBF-7542-486A-9AEC-B3C6F6736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8617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What conduct is controlled?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7D4A7A-59FF-40E9-9B63-6F88733F0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53CF869-9A88-4D86-91B8-E8A8F387F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37AF876-37F6-4B10-B1B3-5B611DB30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ACCESS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DD6C9B3-74A9-474A-8F7C-F2B8C1677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Which reuse should remain cheap?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D72C7A-392B-49AC-B1ED-F30A26470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2857500"/>
            <a:ext cx="41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BF18709-860E-4F83-9227-ED3DECEFF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71700"/>
            <a:ext cx="2352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1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79E1C67-B6D6-4429-ACAD-AB067DC30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400300"/>
            <a:ext cx="21240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315F7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315F75"/>
                </a:solidFill>
                <a:latin typeface="Aptos"/>
                <a:ea typeface="Aptos"/>
                <a:cs typeface="Aptos"/>
              </a:rPr>
              <a:t>GOVERNANCE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5F8A813-E599-4DDB-BA97-05DB19E23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9725" y="2857500"/>
            <a:ext cx="2047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Who decides errors and remedies?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B5EE0FB-39F2-4ECD-82C9-E4FB1F1E5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87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Evaluate the full bundle, including licensing, notice, enforcement, and industry structure.</a:t>
            </a:r>
          </a:p>
        </p:txBody>
      </p:sp>
    </p:spTree>
    <p:extLst>
      <p:ext uri="{BB962C8B-B14F-4D97-AF65-F5344CB8AC3E}">
        <p14:creationId xmlns:p14="http://schemas.microsoft.com/office/powerpoint/2010/main" val="1451425461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E2CDBC5-2262-4FE6-A8A8-4BB7EF370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4E826C-40C5-4C51-9208-D029FD414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293EDC9-D923-4CDF-8791-C49EFF292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Law and economics is unusually useful in this field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D833FF0-A951-47A0-AEFD-2F98596A3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0F7FD9-3D68-4B2D-AC69-7EFFBD2D3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ACDEC6-AC3A-472A-A6DC-19ACE2DDF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9C60BFE-688C-4B94-9ABC-F02E4C9B3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907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0B53F8-9DBF-4EE2-BDDA-444BE6CD1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0002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Technology changes copying, search, verification, and bargaining costs.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B92B358-45FD-442D-89F6-34DB505DC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5622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747468-D196-43D8-BB66-91FA3785A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5717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Rights affect invention, access, entry, competition, and cumulative reuse.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15C507D-CCA0-4B10-9F5C-36B37B821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1337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7303EF6-1E46-4CFB-BE79-0D1533088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1432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Formal categories may lag the economic mechanisms they govern.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2E97C4D-3EB1-4EFF-B0C3-FEE485D04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705225"/>
            <a:ext cx="228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E48FBF1-4C24-4162-83E8-249175F75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714750"/>
            <a:ext cx="935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86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Institutional alternatives can combine law, contract, code, markets, and open production.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515C537-C706-490F-985C-90F3AD25B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626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17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Future lawyers need economic reasoning precisely where doctrine is unsettled.</a:t>
            </a:r>
          </a:p>
        </p:txBody>
      </p:sp>
    </p:spTree>
    <p:extLst>
      <p:ext uri="{BB962C8B-B14F-4D97-AF65-F5344CB8AC3E}">
        <p14:creationId xmlns:p14="http://schemas.microsoft.com/office/powerpoint/2010/main" val="940668092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173F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7F2602B-3B65-4236-ABC3-01C0757AE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A7EEE6-DEFD-4728-BE94-B49E5E8CF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A0DFAEF-EAD0-4F0E-A78D-C9A933FDC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Reward creation without enclosing the future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E05E1C-9BC9-4888-83E6-6419ECA4E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F77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B6B98C-93E5-45CD-B02B-FC8B764F4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CFD1D0-B981-4B8B-B45F-03EB95CA6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C8D9D5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C8D9D5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9D52476-C987-4115-8E65-809B4C567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4954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F73B089-C976-4CB8-9A6B-589D5B447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15049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is costly to create and cheap to copy?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35ED061-911D-4FDF-9B11-B428FC886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0097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1B86E8-942F-4116-B0A6-6634B1F1C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0193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Which failure limits expected returns?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0656F60-56EE-4419-B273-39586E37C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5241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DE2D64-6B0E-4A16-B340-F47D181E8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5336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scope and duration address that failure?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53240C5-CA8D-4CCF-9E67-03E0A723C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0384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131F6D0-07DB-408C-8AEC-986FCF50D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0480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Which access, notice, and cumulative costs follow?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41A98D5-F8B5-49B4-B68E-7AACEE5F3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55282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213068A-8B37-4957-A827-735BA6671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56235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What licensing or alternative business model exists?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010D55F-0D60-4FF8-BC93-890620B1A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067175"/>
            <a:ext cx="228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0836B6C-721C-4DAA-BD7C-E513F8A6B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076700"/>
            <a:ext cx="9201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Which institution can revise boundaries as technology changes?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6EC3DFF-05ED-40F0-9FAF-6E64C03F4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6388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B88424"/>
                </a:solidFill>
                <a:latin typeface="Georgia"/>
                <a:ea typeface="Georgia"/>
                <a:cs typeface="Georgia"/>
              </a:rPr>
              <a:t>Intellectual property is the design of a moving boundary.</a:t>
            </a:r>
          </a:p>
        </p:txBody>
      </p:sp>
    </p:spTree>
    <p:extLst>
      <p:ext uri="{BB962C8B-B14F-4D97-AF65-F5344CB8AC3E}">
        <p14:creationId xmlns:p14="http://schemas.microsoft.com/office/powerpoint/2010/main" val="209478173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D24DD28-D160-4D3B-B940-5382E8B7D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376440A-9240-4719-A47B-B3270E7C0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299A13E-FB30-4A46-95BB-B906AD5BB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Information goods have an unusual cost structure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B981000-CEA2-4753-AEC0-2E1767427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D55A689-DA58-4A32-AD43-9AFFC2EA0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196CB9-A546-4E6C-AE2F-A0FEEF067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369416-94FD-4F13-BAAD-E33BB224A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1504950"/>
            <a:ext cx="7239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645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60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High first-copy cost + low next-copy cost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B5ADC3-27C2-4FB5-991C-DEE3EDB85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24150"/>
            <a:ext cx="4791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FIRST COPY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D882977-BBEA-4DF5-A273-BDF8ECE40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162300"/>
            <a:ext cx="4791075" cy="1276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B88864B-6D07-421B-9E20-D097BAF6C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371850"/>
            <a:ext cx="44100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Research, writing, recording, design, testing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E6C794-0929-4750-A805-68C95EC9C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724150"/>
            <a:ext cx="4791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NEXT COPY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9E2169-5E4C-4923-AB5D-E4E7D56AE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162300"/>
            <a:ext cx="4791075" cy="1276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FE2994-72C7-423A-BF39-5D3DB7E8D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8425" y="3371850"/>
            <a:ext cx="44100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Reproduction and distribution may cost almost nothing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65B29A-3284-416E-9B8C-1A98D5FDC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724400"/>
            <a:ext cx="8953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00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025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Price near marginal cost promotes access but may not recover creation cost.</a:t>
            </a:r>
          </a:p>
        </p:txBody>
      </p:sp>
    </p:spTree>
    <p:extLst>
      <p:ext uri="{BB962C8B-B14F-4D97-AF65-F5344CB8AC3E}">
        <p14:creationId xmlns:p14="http://schemas.microsoft.com/office/powerpoint/2010/main" val="5544318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4F0DD7A-FB1A-405A-A383-DA84E8EE8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C0C1D35-479A-4CA1-B00F-F7ADC08ED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C42D4A-0E3C-4450-808E-163029778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Information is often nonrival but not naturally free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7C0162-67F2-4C32-A72A-1A335CCA6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0E52C26-14DF-4E77-819B-43161B399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D21E807-8950-4D8A-AD6C-CF2F32CE3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296B46-F12D-4D63-90D1-8FCB5D29D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NONRIVALRY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380C2F5-05B4-4388-A77A-061F42F33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AFEE36-CB85-4CAE-9B28-1ADE854B0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One person's use need not reduce another's use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DF72284-52DF-4DE4-982B-900AE7FC7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EXCLUDABILITY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A319520-7F50-44AB-B1B6-F04445129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FE7A227-A215-4CB1-A12C-0B334DAD2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Law, secrecy, contract, or code can restrict access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8A428BC-EA2F-4DD4-98B7-3988EE0FD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CUMULATIVENESS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C88C08-B94C-4EDA-9F57-63C755223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694BBD7-8990-4973-950E-20724BA24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New creators build on earlier knowledge and expression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CC37A6F-28EA-4C84-942B-BA596BD3E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Institutional design affects both access today and invention tomorrow.</a:t>
            </a:r>
          </a:p>
        </p:txBody>
      </p:sp>
    </p:spTree>
    <p:extLst>
      <p:ext uri="{BB962C8B-B14F-4D97-AF65-F5344CB8AC3E}">
        <p14:creationId xmlns:p14="http://schemas.microsoft.com/office/powerpoint/2010/main" val="174949594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392DE6C-5A62-4DDA-BDDC-9B7525D64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120F92-1C39-429C-8EB6-B218B126B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570BE34-69A4-40F7-B84E-7C9BEC388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7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Static and dynamic efficiency pull in different directions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B26A997-6B7E-496D-82CE-CBF499A22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BBA09D-BCFE-4DB0-8074-E5D36F077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A2CEC2-0310-462E-A276-8AFE6DB6A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F45E055-2203-4D68-B08F-9D40A2831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STATIC ACCESS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541E9D-558D-4F1D-8004-14F32B260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949B7E6-585D-41F9-A5EF-6674F62C7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Broad use of existing works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6243FC6-A6F5-4867-962F-6595D5359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08E45A6-4746-4241-998B-B7DAFB467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Price closer to copying cost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FBE8AA0-A375-4216-8E42-0F86467EB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999CED-BC87-477C-8BE0-2087660A8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More diffusion and follow-on use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C155468-B1BE-432C-BDF5-4F60C725F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9525" cy="3409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06F1030-B74B-4A43-9A3E-1988646BB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4572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DYNAMIC INCENTIVES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1ABF1D0-BF10-42C0-8C87-1618C48D1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050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EFDA44A-A3FD-4511-8CE5-B22F8D9FE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145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Recover fixed creation cost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5D53B1A-F2CA-4495-86C8-274DA284C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384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F09BFEA-EFA5-4BF8-8528-25250C837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479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Finance experimentation and disclosure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FBDFC1C-F675-4315-8C04-6654FECAF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171825"/>
            <a:ext cx="228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B8842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B88424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B04F2BA-4E94-4E4B-AC2F-B22E62DA9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181350"/>
            <a:ext cx="424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Reward successful investment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A97F37D-FD01-4BBA-B5A5-FEB823AB8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102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Optimal policy balances creation, access, and cumulative innovation.</a:t>
            </a:r>
          </a:p>
        </p:txBody>
      </p:sp>
    </p:spTree>
    <p:extLst>
      <p:ext uri="{BB962C8B-B14F-4D97-AF65-F5344CB8AC3E}">
        <p14:creationId xmlns:p14="http://schemas.microsoft.com/office/powerpoint/2010/main" val="146822457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96B78C-608C-4E7C-A0C3-4A08FA322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8FB6794-FDCA-43B8-A0FB-40E4144DC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0DD762-AD93-49E1-B952-A7ECF8CF7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Design rights; do not maximize them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0E7B424-A30E-4914-806F-E198ABE91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5F149A-8A7E-4EC3-814E-18C01A9CC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3FAFAA-1523-4D51-BB73-829352D88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8A0FD7-CC8D-4356-B4C2-ECD575560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More breadth, duration, remedies, and control are not automatically better.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051250E-1E59-4E7D-9755-90984DB7C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Each dimension can increase appropriation while also increasing access cost, boundary uncertainty, bargaining leverage, and cumulative blockage.</a:t>
            </a:r>
          </a:p>
        </p:txBody>
      </p:sp>
    </p:spTree>
    <p:extLst>
      <p:ext uri="{BB962C8B-B14F-4D97-AF65-F5344CB8AC3E}">
        <p14:creationId xmlns:p14="http://schemas.microsoft.com/office/powerpoint/2010/main" val="161774252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0202277-2836-4A24-8E8D-09BA80BA9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49CEEE4-DC99-47DD-B024-8D26D6233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E1563B-58A0-4430-9CD1-03C94861C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028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An intellectual-property right is not automatically a market monopoly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5EAE9CF-5ECD-43DE-83C7-82C70F6F2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49F797-F9C4-481A-AD0F-0B79B0423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4542E2-4BB7-4173-B122-1E111943E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58996B9-D4F3-4711-9D81-2FEA25F81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52650"/>
            <a:ext cx="97917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A legal right may cover one work, invention, mark, or secret while substitutes continue to discipline price.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198B1D-A238-4279-A395-6AB4B74A3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629150"/>
            <a:ext cx="90678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Market power depends on demand substitution, alternatives, scope, and bargaining conditions, not on the word ‘exclusive.’</a:t>
            </a:r>
          </a:p>
        </p:txBody>
      </p:sp>
    </p:spTree>
    <p:extLst>
      <p:ext uri="{BB962C8B-B14F-4D97-AF65-F5344CB8AC3E}">
        <p14:creationId xmlns:p14="http://schemas.microsoft.com/office/powerpoint/2010/main" val="97695413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9958318-E603-4D23-81E0-0A54B4B94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DF8A820-95E8-4054-9205-E71FF2DAC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284BA15-AE92-47FD-9372-EE00823A3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Four institutions solve different information problems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27CFC67-EFC6-4890-92D5-773A56373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61A5FB-DCCE-45AB-93EA-A0AFFCBC3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7D5FE6-79B5-4FEE-AF7F-F7AE3A7B5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E16FBE-98CF-46DD-86DE-6E025CB4D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676400"/>
            <a:ext cx="2190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FC20C4-CD49-4530-94AF-22694C9D2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1733550"/>
            <a:ext cx="2038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Institution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984B6D2-AC3F-4471-9273-9DF354627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1676400"/>
            <a:ext cx="3619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A4FF6B4-1D5A-4695-988B-270B8BC92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1733550"/>
            <a:ext cx="3467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Protects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AAFCF56-F53E-4992-A3AF-672171EA9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1676400"/>
            <a:ext cx="4762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38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4E8AA93-B944-48DA-9CD9-0409361ED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6075" y="1733550"/>
            <a:ext cx="4610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Primary mechanism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010301-5117-442E-92E1-02BAE9ED6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362200"/>
            <a:ext cx="2190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BCA749-6AF4-4437-A323-D9E722031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419350"/>
            <a:ext cx="2038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Copyright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345A38B-09F4-44D5-9C3C-D5D30CC51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2362200"/>
            <a:ext cx="3619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FB3F92C-85A3-4256-BD00-C51112CFD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2419350"/>
            <a:ext cx="3467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Original expression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2F10AF4-A6AD-4B6D-9F4A-D533E0F7E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2362200"/>
            <a:ext cx="4762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1DA7447-F997-4556-8B1A-3D1A238C8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6075" y="2419350"/>
            <a:ext cx="4610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Rights over copying and selected uses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CC28D8C-4C45-4B61-9D6C-43048F6A6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048000"/>
            <a:ext cx="2190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7D9E02A-0EF5-4A42-B260-D454E06CC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105150"/>
            <a:ext cx="2038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Patent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49001C3-54A4-44D6-ADB0-F8585D7D2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3048000"/>
            <a:ext cx="3619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DB84F72-AC94-443A-8403-400F1273E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105150"/>
            <a:ext cx="3467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Novel useful invention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B31F53B-EB33-43A1-A8C6-42D281310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3048000"/>
            <a:ext cx="4762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EAFF4A0-EDDF-4221-829F-C40CD700F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6075" y="3105150"/>
            <a:ext cx="4610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Time-limited exclusion for disclosure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607422C-C5BF-42AE-8D99-DEA31FAC9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733800"/>
            <a:ext cx="2190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A1597D7-2051-4920-9229-D50F1ACE5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790950"/>
            <a:ext cx="2038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Trademark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005518E-94B8-4A00-A0A4-A246AE8A2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3733800"/>
            <a:ext cx="3619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A9C8EC1-5198-4CBB-A15C-10BF37349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3790950"/>
            <a:ext cx="3467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Source identification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757D3F3-D812-4642-A8F9-2DECAFF9E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3733800"/>
            <a:ext cx="4762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3050192-68DB-4486-8755-49431E9FA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6075" y="3790950"/>
            <a:ext cx="4610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Reduces consumer confusion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2341CF6-BDDC-4B00-9297-A2CA7D3CE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419600"/>
            <a:ext cx="21907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99DF8B8-D306-4ADB-818E-71C0310AD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476750"/>
            <a:ext cx="20383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Trade secret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0FF1E53-6C3C-4947-9747-FF2FCE95F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4419600"/>
            <a:ext cx="3619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17BE9E7-4083-4C51-810A-088A86C12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4476750"/>
            <a:ext cx="3467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Valuable secret information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D9B1D32-242E-424B-AF86-E8DFDA8EE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4419600"/>
            <a:ext cx="4762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7F5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C1EC0BA-5CED-4D62-B06E-B4257B288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6075" y="4476750"/>
            <a:ext cx="46101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Liability for wrongful acquisition or use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D41FEA6-2CFF-4128-9B9D-30CE0A4CD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715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Different subject matter calls for different boundaries and durations.</a:t>
            </a:r>
          </a:p>
        </p:txBody>
      </p:sp>
    </p:spTree>
    <p:extLst>
      <p:ext uri="{BB962C8B-B14F-4D97-AF65-F5344CB8AC3E}">
        <p14:creationId xmlns:p14="http://schemas.microsoft.com/office/powerpoint/2010/main" val="157515547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C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B70218A-B61D-4C49-9B5E-35C865F04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4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609C02-84F9-4739-B1DE-53744D7F5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CHAPTER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9FE4997-A889-4B93-AE12-EE8CD9A3E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17242D"/>
                </a:solidFill>
                <a:latin typeface="Georgia"/>
                <a:ea typeface="Georgia"/>
                <a:cs typeface="Georgia"/>
              </a:rPr>
              <a:t>Copyright divides expression from ideas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E5C5A5-0FA5-4950-A085-7E60A85EE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5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B77709-DFDF-4879-9698-0821606B9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RULES, RIGHTS, AND RUNTIMES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E4F1DF-E2D0-4DB6-8AE7-ECEC43144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825" b="0" i="0">
                <a:solidFill>
                  <a:srgbClr val="586A73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86A73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BECDF7-02D5-4195-86C3-100A85192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24594E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4594E"/>
                </a:solidFill>
                <a:latin typeface="Aptos"/>
                <a:ea typeface="Aptos"/>
                <a:cs typeface="Aptos"/>
              </a:rPr>
              <a:t>PROTECTED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75F44E0-8340-42F5-966D-2D90C2CF9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1ED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120380E-2FAF-4F80-A8EA-2111682F3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Original expression fixed in a work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1914806-7B56-453D-8E96-837144624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75530D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75530D"/>
                </a:solidFill>
                <a:latin typeface="Aptos"/>
                <a:ea typeface="Aptos"/>
                <a:cs typeface="Aptos"/>
              </a:rPr>
              <a:t>UNPROTECTED CORE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0CB296-035E-4AE4-8DD2-57281166D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0DF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EADEFD6-3B7C-471A-AA89-75521A51C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550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Ideas, facts, systems, and methods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13EE49E-4E60-465B-B14E-A5A7007D5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1790700"/>
            <a:ext cx="330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9A46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9A462F"/>
                </a:solidFill>
                <a:latin typeface="Aptos"/>
                <a:ea typeface="Aptos"/>
                <a:cs typeface="Aptos"/>
              </a:rPr>
              <a:t>BOUNDARY PROBLEM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00B5C3D-7309-419C-99FC-7D65B0078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50" y="2228850"/>
            <a:ext cx="3302000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AE6"/>
          </a:solidFill>
          <a:ln xmlns:a="http://schemas.openxmlformats.org/drawingml/2006/main" w="9525">
            <a:solidFill>
              <a:srgbClr val="CCD5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7C7BC2-181C-4D16-994F-2F0F37AD2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3750" y="2438400"/>
            <a:ext cx="29210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00" b="0" i="0">
                <a:solidFill>
                  <a:srgbClr val="17242D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7242D"/>
                </a:solidFill>
                <a:latin typeface="Aptos"/>
                <a:ea typeface="Aptos"/>
                <a:cs typeface="Aptos"/>
              </a:rPr>
              <a:t>How much similarity counts as copying protected expression?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849B4E4-8641-4B2D-9B94-2108518BA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661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defRPr>
            </a:pPr>
            <a:r>
              <a:rPr sz="1950" b="1" i="0">
                <a:solidFill>
                  <a:srgbClr val="173F38"/>
                </a:solidFill>
                <a:latin typeface="Georgia"/>
                <a:ea typeface="Georgia"/>
                <a:cs typeface="Georgia"/>
              </a:rPr>
              <a:t>The idea-expression boundary protects both incentives and a shared creative vocabulary.</a:t>
            </a:r>
          </a:p>
        </p:txBody>
      </p:sp>
    </p:spTree>
    <p:extLst>
      <p:ext uri="{BB962C8B-B14F-4D97-AF65-F5344CB8AC3E}">
        <p14:creationId xmlns:p14="http://schemas.microsoft.com/office/powerpoint/2010/main" val="197390109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2026-08-02T15:11:09.2770000Z</dcterms:created>
  <dcterms:modified xsi:type="dcterms:W3CDTF">2026-08-02T15:11:09.2770000Z</dcterms:modified>
</coreProperties>
</file>