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8eabe276f1346ec" /><Relationship Type="http://schemas.openxmlformats.org/officeDocument/2006/relationships/extended-properties" Target="/docProps/app.xml" Id="R77ff1348d8474474" /><Relationship Type="http://schemas.openxmlformats.org/officeDocument/2006/relationships/officeDocument" Target="/ppt/presentation.xml" Id="R1e8192e04a5b4c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9a86906644455"/>
  </p:sldMasterIdLst>
  <p:notesMasterIdLst>
    <p:notesMasterId xmlns:r="http://schemas.openxmlformats.org/officeDocument/2006/relationships" r:id="R86ccdbcb38b04493"/>
  </p:notesMasterIdLst>
  <p:sldIdLst>
    <p:sldId xmlns:r="http://schemas.openxmlformats.org/officeDocument/2006/relationships" id="256" r:id="Rb55133438fb74301"/>
    <p:sldId xmlns:r="http://schemas.openxmlformats.org/officeDocument/2006/relationships" id="257" r:id="R418502333a5c4a6b"/>
    <p:sldId xmlns:r="http://schemas.openxmlformats.org/officeDocument/2006/relationships" id="258" r:id="R7a4d55e06d1a40ba"/>
    <p:sldId xmlns:r="http://schemas.openxmlformats.org/officeDocument/2006/relationships" id="259" r:id="R525c2532760d475c"/>
    <p:sldId xmlns:r="http://schemas.openxmlformats.org/officeDocument/2006/relationships" id="260" r:id="R860dffa80c944aad"/>
    <p:sldId xmlns:r="http://schemas.openxmlformats.org/officeDocument/2006/relationships" id="261" r:id="Rb7a6103fe7d645ba"/>
    <p:sldId xmlns:r="http://schemas.openxmlformats.org/officeDocument/2006/relationships" id="262" r:id="R330f3e8e2def41da"/>
    <p:sldId xmlns:r="http://schemas.openxmlformats.org/officeDocument/2006/relationships" id="263" r:id="R238f9bef087946e9"/>
    <p:sldId xmlns:r="http://schemas.openxmlformats.org/officeDocument/2006/relationships" id="264" r:id="Rb7a4003e2cb34980"/>
    <p:sldId xmlns:r="http://schemas.openxmlformats.org/officeDocument/2006/relationships" id="265" r:id="R9a23175b366e4998"/>
    <p:sldId xmlns:r="http://schemas.openxmlformats.org/officeDocument/2006/relationships" id="266" r:id="R08fc7099e8124a9f"/>
    <p:sldId xmlns:r="http://schemas.openxmlformats.org/officeDocument/2006/relationships" id="267" r:id="R0394e680de984968"/>
    <p:sldId xmlns:r="http://schemas.openxmlformats.org/officeDocument/2006/relationships" id="268" r:id="R4ac5dee53b3c49ad"/>
    <p:sldId xmlns:r="http://schemas.openxmlformats.org/officeDocument/2006/relationships" id="269" r:id="R83111256f4fe4e14"/>
    <p:sldId xmlns:r="http://schemas.openxmlformats.org/officeDocument/2006/relationships" id="270" r:id="R7e44f1a9813b4527"/>
    <p:sldId xmlns:r="http://schemas.openxmlformats.org/officeDocument/2006/relationships" id="271" r:id="R6fed824c2ab34723"/>
    <p:sldId xmlns:r="http://schemas.openxmlformats.org/officeDocument/2006/relationships" id="272" r:id="R7f9fe989fd934c7a"/>
    <p:sldId xmlns:r="http://schemas.openxmlformats.org/officeDocument/2006/relationships" id="273" r:id="Rc99bf523d0554a88"/>
    <p:sldId xmlns:r="http://schemas.openxmlformats.org/officeDocument/2006/relationships" id="274" r:id="Rcc276f42f8c84c29"/>
    <p:sldId xmlns:r="http://schemas.openxmlformats.org/officeDocument/2006/relationships" id="275" r:id="Rb5bda2f3d3e241c0"/>
    <p:sldId xmlns:r="http://schemas.openxmlformats.org/officeDocument/2006/relationships" id="276" r:id="R68528410fade48a3"/>
    <p:sldId xmlns:r="http://schemas.openxmlformats.org/officeDocument/2006/relationships" id="277" r:id="Rbd3c193f6ff44b3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0545e24cea84474" /><Relationship Type="http://schemas.openxmlformats.org/officeDocument/2006/relationships/slideMaster" Target="/ppt/slideMasters/slideMaster1.xml" Id="R21c9a86906644455" /><Relationship Type="http://schemas.openxmlformats.org/officeDocument/2006/relationships/notesMaster" Target="/ppt/notesMasters/notesMaster1.xml" Id="R86ccdbcb38b04493" /><Relationship Type="http://schemas.openxmlformats.org/officeDocument/2006/relationships/presProps" Target="/ppt/presProps.xml" Id="R2fa38b4fbb244991" /><Relationship Type="http://schemas.openxmlformats.org/officeDocument/2006/relationships/tableStyles" Target="/ppt/tableStyles.xml" Id="R0be7257e52da49ca" /><Relationship Type="http://schemas.openxmlformats.org/officeDocument/2006/relationships/slide" Target="/ppt/slides/slide1.xml" Id="Rb55133438fb74301" /><Relationship Type="http://schemas.openxmlformats.org/officeDocument/2006/relationships/slide" Target="/ppt/slides/slide2.xml" Id="R418502333a5c4a6b" /><Relationship Type="http://schemas.openxmlformats.org/officeDocument/2006/relationships/slide" Target="/ppt/slides/slide3.xml" Id="R7a4d55e06d1a40ba" /><Relationship Type="http://schemas.openxmlformats.org/officeDocument/2006/relationships/slide" Target="/ppt/slides/slide4.xml" Id="R525c2532760d475c" /><Relationship Type="http://schemas.openxmlformats.org/officeDocument/2006/relationships/slide" Target="/ppt/slides/slide5.xml" Id="R860dffa80c944aad" /><Relationship Type="http://schemas.openxmlformats.org/officeDocument/2006/relationships/slide" Target="/ppt/slides/slide6.xml" Id="Rb7a6103fe7d645ba" /><Relationship Type="http://schemas.openxmlformats.org/officeDocument/2006/relationships/slide" Target="/ppt/slides/slide7.xml" Id="R330f3e8e2def41da" /><Relationship Type="http://schemas.openxmlformats.org/officeDocument/2006/relationships/slide" Target="/ppt/slides/slide8.xml" Id="R238f9bef087946e9" /><Relationship Type="http://schemas.openxmlformats.org/officeDocument/2006/relationships/slide" Target="/ppt/slides/slide9.xml" Id="Rb7a4003e2cb34980" /><Relationship Type="http://schemas.openxmlformats.org/officeDocument/2006/relationships/slide" Target="/ppt/slides/slide10.xml" Id="R9a23175b366e4998" /><Relationship Type="http://schemas.openxmlformats.org/officeDocument/2006/relationships/slide" Target="/ppt/slides/slide11.xml" Id="R08fc7099e8124a9f" /><Relationship Type="http://schemas.openxmlformats.org/officeDocument/2006/relationships/slide" Target="/ppt/slides/slide12.xml" Id="R0394e680de984968" /><Relationship Type="http://schemas.openxmlformats.org/officeDocument/2006/relationships/slide" Target="/ppt/slides/slide13.xml" Id="R4ac5dee53b3c49ad" /><Relationship Type="http://schemas.openxmlformats.org/officeDocument/2006/relationships/slide" Target="/ppt/slides/slide14.xml" Id="R83111256f4fe4e14" /><Relationship Type="http://schemas.openxmlformats.org/officeDocument/2006/relationships/slide" Target="/ppt/slides/slide15.xml" Id="R7e44f1a9813b4527" /><Relationship Type="http://schemas.openxmlformats.org/officeDocument/2006/relationships/slide" Target="/ppt/slides/slide16.xml" Id="R6fed824c2ab34723" /><Relationship Type="http://schemas.openxmlformats.org/officeDocument/2006/relationships/slide" Target="/ppt/slides/slide17.xml" Id="R7f9fe989fd934c7a" /><Relationship Type="http://schemas.openxmlformats.org/officeDocument/2006/relationships/slide" Target="/ppt/slides/slide18.xml" Id="Rc99bf523d0554a88" /><Relationship Type="http://schemas.openxmlformats.org/officeDocument/2006/relationships/slide" Target="/ppt/slides/slide19.xml" Id="Rcc276f42f8c84c29" /><Relationship Type="http://schemas.openxmlformats.org/officeDocument/2006/relationships/slide" Target="/ppt/slides/slide20.xml" Id="Rb5bda2f3d3e241c0" /><Relationship Type="http://schemas.openxmlformats.org/officeDocument/2006/relationships/slide" Target="/ppt/slides/slide21.xml" Id="R68528410fade48a3" /><Relationship Type="http://schemas.openxmlformats.org/officeDocument/2006/relationships/slide" Target="/ppt/slides/slide22.xml" Id="Rbd3c193f6ff44b3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3c231fcc55e4b6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7d6a7e5fac4425e" /><Relationship Type="http://schemas.openxmlformats.org/officeDocument/2006/relationships/notesMaster" Target="/ppt/notesMasters/notesMaster1.xml" Id="R14434b5d4222423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ac68bb386b249e2" /><Relationship Type="http://schemas.openxmlformats.org/officeDocument/2006/relationships/notesMaster" Target="/ppt/notesMasters/notesMaster1.xml" Id="R20629baaff8a496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352b5579b964266" /><Relationship Type="http://schemas.openxmlformats.org/officeDocument/2006/relationships/notesMaster" Target="/ppt/notesMasters/notesMaster1.xml" Id="Rd6d2f2e599f64e4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2586a2bb0fb424e" /><Relationship Type="http://schemas.openxmlformats.org/officeDocument/2006/relationships/notesMaster" Target="/ppt/notesMasters/notesMaster1.xml" Id="R12f4f195e1db4e2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00a3326a2504219" /><Relationship Type="http://schemas.openxmlformats.org/officeDocument/2006/relationships/notesMaster" Target="/ppt/notesMasters/notesMaster1.xml" Id="R87fb9fb53b0147b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72f021090b74001" /><Relationship Type="http://schemas.openxmlformats.org/officeDocument/2006/relationships/notesMaster" Target="/ppt/notesMasters/notesMaster1.xml" Id="R01b8b34600d24c3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e3bbd1e43de421c" /><Relationship Type="http://schemas.openxmlformats.org/officeDocument/2006/relationships/notesMaster" Target="/ppt/notesMasters/notesMaster1.xml" Id="R6f8ad03c8c5241d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1d8adfe8dbe4e96" /><Relationship Type="http://schemas.openxmlformats.org/officeDocument/2006/relationships/notesMaster" Target="/ppt/notesMasters/notesMaster1.xml" Id="R3b3d2c0bc3674ec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bae3cd7e16349f0" /><Relationship Type="http://schemas.openxmlformats.org/officeDocument/2006/relationships/notesMaster" Target="/ppt/notesMasters/notesMaster1.xml" Id="R81e969562ed643f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96b95fc0b61b49aa" /><Relationship Type="http://schemas.openxmlformats.org/officeDocument/2006/relationships/notesMaster" Target="/ppt/notesMasters/notesMaster1.xml" Id="R627d3e455add4e5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9985ef69d5f42eb" /><Relationship Type="http://schemas.openxmlformats.org/officeDocument/2006/relationships/notesMaster" Target="/ppt/notesMasters/notesMaster1.xml" Id="R12413eb40054412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0d980c3c3644609" /><Relationship Type="http://schemas.openxmlformats.org/officeDocument/2006/relationships/notesMaster" Target="/ppt/notesMasters/notesMaster1.xml" Id="R8c720c2b31c443f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93577a7a5604441" /><Relationship Type="http://schemas.openxmlformats.org/officeDocument/2006/relationships/notesMaster" Target="/ppt/notesMasters/notesMaster1.xml" Id="Rf804c2166a404583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ce64700b218a43a5" /><Relationship Type="http://schemas.openxmlformats.org/officeDocument/2006/relationships/notesMaster" Target="/ppt/notesMasters/notesMaster1.xml" Id="R49b55f3e52dc4d82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d83729d6d1114333" /><Relationship Type="http://schemas.openxmlformats.org/officeDocument/2006/relationships/notesMaster" Target="/ppt/notesMasters/notesMaster1.xml" Id="Ra2bd44155f1e4ea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61d2e43fcf34704" /><Relationship Type="http://schemas.openxmlformats.org/officeDocument/2006/relationships/notesMaster" Target="/ppt/notesMasters/notesMaster1.xml" Id="Rc083fa1cc6db47b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142369554904d90" /><Relationship Type="http://schemas.openxmlformats.org/officeDocument/2006/relationships/notesMaster" Target="/ppt/notesMasters/notesMaster1.xml" Id="Ra321e3837e5544b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6a097dbc1aa4752" /><Relationship Type="http://schemas.openxmlformats.org/officeDocument/2006/relationships/notesMaster" Target="/ppt/notesMasters/notesMaster1.xml" Id="R6f3ec5f65729441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b6bc61840404d02" /><Relationship Type="http://schemas.openxmlformats.org/officeDocument/2006/relationships/notesMaster" Target="/ppt/notesMasters/notesMaster1.xml" Id="R390e316519ca4d8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c16f4ce9c8d45a8" /><Relationship Type="http://schemas.openxmlformats.org/officeDocument/2006/relationships/notesMaster" Target="/ppt/notesMasters/notesMaster1.xml" Id="R766c5f62337a4ce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619fcf3b1e04a28" /><Relationship Type="http://schemas.openxmlformats.org/officeDocument/2006/relationships/notesMaster" Target="/ppt/notesMasters/notesMaster1.xml" Id="R6d1e3763806845f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4efcfb8014143a9" /><Relationship Type="http://schemas.openxmlformats.org/officeDocument/2006/relationships/notesMaster" Target="/ppt/notesMasters/notesMaster1.xml" Id="R45b9d046f892426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Treat property as institutional design, not as a list of things people own. The shared oil reservoir reveals how legal boundaries can fit resources poorly and induce waste.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Trace the move from separate wells to coordinated reservoir management. Owners exchange unilateral drilling rights for shares in jointly optimized production.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- Project-original accepted TikZ figure and QA asset: figures/ch05_property_rights_and_institutional_evolution/.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a concrete Coasean institution. Agreement may still be blocked by holdouts, heterogeneous claims, measurement disputes, or distrust, which can motivate compulsory-unitization rules.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Treat title systems as public information technologies. Verification supports transfer and collateral while errors, fraud, and registration costs remain governance problems.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to connect Calabresi and Melamed to property design. Property rules use owner valuation but risk holdout; liability rules overcome holdout but require institutional valuation.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Nuisance makes property boundaries relational. A landowner's use right and a neighbor's security cannot both be absolute when physical effects cross the line.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Separate a genuine assembly problem from ordinary bargaining. Compensation rules, public purpose, process, and review constrain a powerful institutional response.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invented EPA-style example to make excessive investment concrete. Compensation can constrain opportunistic regulation while also encouraging owners to increase the amount later compensated.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a pro- or anti-zoning verdict. Ask which externality is being addressed, whether a less restrictive instrument exists, and who gains from exclusion.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Contrast commons overuse with anticommons underuse. Both arise from the structure of decision rights, not from a simple strong-versus-weak property scale.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table is a compact reasoning map. A reform that fixes one margin may worsen another, such as stronger exclusion increasing holdout or fragmentation.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Frame the opening as a prisoner's-dilemma-like structure. Individually sensible drilling can generate collectively excessive investment and destroy reservoir value.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Challenge a simple efficiency story. Institutions respond to value and cost, but selection processes operate through politics, litigation, custom, organization, and unequal resources.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Apply the audit to oil, fisheries, spectrum, land, data, or a student example. Include information, monitoring, bargaining, enforcement, and political costs.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Return to the oil pool. The chapter's lasting insight is that the content and scale of rights determine behavior, and rights themselves require costly institutions.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defining property as a relationship between a person and a thing. It is a set of legally recognized relations among people concerning a resource.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Compress the philosophical origin story into an economic sequence. Property is one response to recurring conflict, not an inevitable or costless solution.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why legal entitlement is often more precise than simply saying property right. Components can be separated and assigned to different parties.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 fishery, pasture, or data resource. Ostrom-style governance belongs conceptually on the common-property side, not as proof that exclusion is unnecessary.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rank the rows. Compare exclusion cost, monitoring technology, group size, mobility, spillovers, and the value of local information.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 this as a conditional theory, not a deterministic law. Distribution, politics, path dependence, and existing power influence which rights emerge and whose costs count.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directly to the oil reservoir. The rule of capture clarifies ownership of extracted oil while encouraging excessive wells and rapid withdrawal.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5: Property Rights and Institutional Evolution (canonical project draft).</a:t>
            </a:r>
          </a:p>
          <a:p xmlns:a="http://schemas.openxmlformats.org/drawingml/2006/main">
            <a:r>
              <a:t>- Law and Economics project evidence ledger: evidence/ch05_property_rights_and_institutional_evolution.md.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3d14df2c24ba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09f4d8ca34b4ebe" /><Relationship Type="http://schemas.openxmlformats.org/officeDocument/2006/relationships/slideLayout" Target="/ppt/slideLayouts/slideLayout1.xml" Id="Re18de26ab3f748d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8de26ab3f748d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b4cedcf6546fb" /><Relationship Type="http://schemas.openxmlformats.org/officeDocument/2006/relationships/notesSlide" Target="/ppt/notesSlides/notesSlide1.xml" Id="R9d1d6cc0c98c428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2cf4bca8e4051" /><Relationship Type="http://schemas.openxmlformats.org/officeDocument/2006/relationships/image" Target="/ppt/media/image.png" Id="Raea08b40e6d84152" /><Relationship Type="http://schemas.openxmlformats.org/officeDocument/2006/relationships/notesSlide" Target="/ppt/notesSlides/notesSlide10.xml" Id="Red687d46f0464f8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914ac4b244fe0" /><Relationship Type="http://schemas.openxmlformats.org/officeDocument/2006/relationships/notesSlide" Target="/ppt/notesSlides/notesSlide11.xml" Id="R04762ee252c94dd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7a18cc4ab4d1a" /><Relationship Type="http://schemas.openxmlformats.org/officeDocument/2006/relationships/notesSlide" Target="/ppt/notesSlides/notesSlide12.xml" Id="R661e95376a33466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1509bf7c547a4" /><Relationship Type="http://schemas.openxmlformats.org/officeDocument/2006/relationships/notesSlide" Target="/ppt/notesSlides/notesSlide13.xml" Id="R04c180cbc880430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c5b4d05234ff9" /><Relationship Type="http://schemas.openxmlformats.org/officeDocument/2006/relationships/notesSlide" Target="/ppt/notesSlides/notesSlide14.xml" Id="Rc3f2597a3e344aa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3001b2ed740b3" /><Relationship Type="http://schemas.openxmlformats.org/officeDocument/2006/relationships/notesSlide" Target="/ppt/notesSlides/notesSlide15.xml" Id="R31f4a93671c947ed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f8b10cbce4000" /><Relationship Type="http://schemas.openxmlformats.org/officeDocument/2006/relationships/notesSlide" Target="/ppt/notesSlides/notesSlide16.xml" Id="Rc80fc9f837a7453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3f8260df34d16" /><Relationship Type="http://schemas.openxmlformats.org/officeDocument/2006/relationships/notesSlide" Target="/ppt/notesSlides/notesSlide17.xml" Id="Rf9ef2f21cb5d49d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bbcfe975846c2" /><Relationship Type="http://schemas.openxmlformats.org/officeDocument/2006/relationships/notesSlide" Target="/ppt/notesSlides/notesSlide18.xml" Id="Rd20b4d6e961146c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888a7442541aa" /><Relationship Type="http://schemas.openxmlformats.org/officeDocument/2006/relationships/notesSlide" Target="/ppt/notesSlides/notesSlide19.xml" Id="R0896e64a330343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3d71f62a647d5" /><Relationship Type="http://schemas.openxmlformats.org/officeDocument/2006/relationships/notesSlide" Target="/ppt/notesSlides/notesSlide2.xml" Id="R2faba2d7acef44d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23bcf021c45f1" /><Relationship Type="http://schemas.openxmlformats.org/officeDocument/2006/relationships/notesSlide" Target="/ppt/notesSlides/notesSlide20.xml" Id="R140761801bc244af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a04ea332c4bb0" /><Relationship Type="http://schemas.openxmlformats.org/officeDocument/2006/relationships/notesSlide" Target="/ppt/notesSlides/notesSlide21.xml" Id="Rcc94bc5600e8400a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5d00f97c045f3" /><Relationship Type="http://schemas.openxmlformats.org/officeDocument/2006/relationships/notesSlide" Target="/ppt/notesSlides/notesSlide22.xml" Id="R1f185ae9873445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9716f3bc64373" /><Relationship Type="http://schemas.openxmlformats.org/officeDocument/2006/relationships/notesSlide" Target="/ppt/notesSlides/notesSlide3.xml" Id="Rbc812f51e93645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ad6d508e04bbc" /><Relationship Type="http://schemas.openxmlformats.org/officeDocument/2006/relationships/notesSlide" Target="/ppt/notesSlides/notesSlide4.xml" Id="R0879db2fed7a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eb90c7e7f4b2e" /><Relationship Type="http://schemas.openxmlformats.org/officeDocument/2006/relationships/notesSlide" Target="/ppt/notesSlides/notesSlide5.xml" Id="R15ae6c3e88af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9b719307a4bb8" /><Relationship Type="http://schemas.openxmlformats.org/officeDocument/2006/relationships/notesSlide" Target="/ppt/notesSlides/notesSlide6.xml" Id="R00490e9b5df048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dd95dd4fa4a72" /><Relationship Type="http://schemas.openxmlformats.org/officeDocument/2006/relationships/notesSlide" Target="/ppt/notesSlides/notesSlide7.xml" Id="R5c5500b1813a40c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16584416e47f1" /><Relationship Type="http://schemas.openxmlformats.org/officeDocument/2006/relationships/notesSlide" Target="/ppt/notesSlides/notesSlide8.xml" Id="Rdfc174f6fc9543c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68b8947484026" /><Relationship Type="http://schemas.openxmlformats.org/officeDocument/2006/relationships/notesSlide" Target="/ppt/notesSlides/notesSlide9.xml" Id="R360469382ab8418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F858ACE-3C76-4B30-B64A-7E0E78A57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95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4109AAC-57D6-4CA5-A0DC-F4A8B2695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71600"/>
            <a:ext cx="6762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Property Rights and Institutional Evolution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3BBE56-4E52-4FD4-AE92-7EC3A3611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4BE8C4-3681-4085-B45E-A4CE7F6B3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Rules, Rights, and Runtimes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B06F8D-7503-42C3-B06A-0697094DD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Law and Economics in the Age of AI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D59DBC7-3502-436C-A6BF-AF3D7C245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ED6E8F-0588-4596-A3E4-88F10C517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819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CONTROL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D071F1-AFB1-434E-A644-C5CBAB288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86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20A520-D540-4BE6-8129-4829201D4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105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EXCHANGE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363F50-51CC-4F34-A5A3-763C9E702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572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6BB363-1566-434C-A473-0EC7F058B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5391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GOVERNANCE</a:t>
            </a:r>
          </a:p>
        </p:txBody>
      </p:sp>
    </p:spTree>
    <p:extLst>
      <p:ext uri="{BB962C8B-B14F-4D97-AF65-F5344CB8AC3E}">
        <p14:creationId xmlns:p14="http://schemas.microsoft.com/office/powerpoint/2010/main" val="9674194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5B5A446-DA98-4D5A-AC3A-24F38D891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E79160D-B37A-45EF-AFB6-45989C3C2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FFE46D5-8383-4B35-A8F5-10F21FC1D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Unitization rebundles rights around the reservoir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548DA5-7A1A-4457-9340-B9FDEFD92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4A58CF-367A-4F05-9786-332DEC6F6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81130E-D2F8-4E8E-B27E-31E0025B0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a08b40e6d84152"/>
          <a:stretch xmlns:a="http://schemas.openxmlformats.org/drawingml/2006/main"/>
        </p:blipFill>
        <p:spPr>
          <a:xfrm xmlns:a="http://schemas.openxmlformats.org/drawingml/2006/main">
            <a:off x="2334286" y="1352550"/>
            <a:ext cx="7523427" cy="44767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0348CC-3F10-47C5-BE70-A2B036FB3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102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73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Governance works better when the legal decision unit fits the economic resource.</a:t>
            </a:r>
          </a:p>
        </p:txBody>
      </p:sp>
    </p:spTree>
    <p:extLst>
      <p:ext uri="{BB962C8B-B14F-4D97-AF65-F5344CB8AC3E}">
        <p14:creationId xmlns:p14="http://schemas.microsoft.com/office/powerpoint/2010/main" val="99173313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B415B44-17AD-4FBF-BD8B-3977B6B33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6D100B-CE93-4C17-A141-62462EB90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4FC9E9-835F-42B3-86B8-227C81F0D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Unitization changes the game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9F67CD-5B6A-4686-B4FF-66B3E5AF1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E9CF18B-F2A9-4269-8FD1-2C4669470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D02C7BC-E351-4618-9DBA-6148ED6A2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080A75-ED23-436A-BBD9-2973792DE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BEFORE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9F5AB7-8B17-4D7B-A934-6C686394D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0F9C20-AC6D-46AF-8054-B1CBA9D86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Each owner races to extract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More wells than needed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853753-9704-442F-97D2-3BE55009E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REBUNDLE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CE2243-EFAE-40FA-A502-4D0157075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1F866C9-97C4-4DC3-9A56-05824FFEE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Owners pool operating control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Shares replace capture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04513E5-97AD-47B6-BE8F-9456D57C9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AFTER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324DBF8-8E9A-4228-A713-198251F45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4029C4-A332-4F3E-B9F7-6510D509B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Production follows reservoir value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Fewer wasteful wells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FC1C86B-BFD7-4305-A655-8A96AF321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solution is not weaker rights; it is a different configuration of rights.</a:t>
            </a:r>
          </a:p>
        </p:txBody>
      </p:sp>
    </p:spTree>
    <p:extLst>
      <p:ext uri="{BB962C8B-B14F-4D97-AF65-F5344CB8AC3E}">
        <p14:creationId xmlns:p14="http://schemas.microsoft.com/office/powerpoint/2010/main" val="175816541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8BD4191-360C-4569-B28F-A24E2FD6D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1B239E-1436-4512-9025-C2B232A06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17E3F6-6EE4-4618-A9D9-DCD996F9B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Title is information infrastructure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57FE43-470D-4EA2-A764-359433C3F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ACEA58-67A3-425E-B231-EA9D313AF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5C329B-E6E3-4736-B752-684C31BDE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ACDFE0-4C59-4974-BC6E-5E4839CAD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right is more valuable when outsiders can cheaply verify what exists, who holds it, and what limits burden it.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C9FFD26-B9A1-4315-A909-A32F4D566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Recording, surveying, priority rules, and standardized forms lower search and lending costs.</a:t>
            </a:r>
          </a:p>
        </p:txBody>
      </p:sp>
    </p:spTree>
    <p:extLst>
      <p:ext uri="{BB962C8B-B14F-4D97-AF65-F5344CB8AC3E}">
        <p14:creationId xmlns:p14="http://schemas.microsoft.com/office/powerpoint/2010/main" val="140094131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57DF6A-49AE-4939-8D00-6B9A940C1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6CA5D07-3B0E-4A22-A0A5-77ED2D26F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4F5F0F-C1E5-4594-A2C7-FD2A9859C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Entitlements can be protected in different ways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42DF9D-60F5-4DAA-9222-9E8CF6F5A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6CF78C-AC8A-4869-B4B9-A033EE781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94E5FE-51EE-4138-841D-57B9C160A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106546-EB31-4675-A0ED-E6B9972B6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PROPERTY RULE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45E4E2-0BD8-4DB5-BB40-B69B88B45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147B6C8-BEE8-4BA8-8E44-BA41E6B1F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Transfer requires the holder's consent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7894FAE-3DE0-44BE-B8B7-CA949EF1F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LIABILITY RULE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DB2DE6-3BA7-4540-A7C1-0211EAB49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D05760-5D09-4232-B88A-8A55EFAA9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Another may take or interfere by paying a legally set amount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4967BF-6CB7-46BA-8886-05792BBB3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INALIENABILITY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D9E48E6-960C-4FB9-8420-F35868FB2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FECF519-D3C5-495B-9B50-5CE5A02EA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Some transfers are forbidden or restricted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D70E59-A4C8-42B1-981C-44E8BE519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remedy determines bargaining power, valuation, and error risk.</a:t>
            </a:r>
          </a:p>
        </p:txBody>
      </p:sp>
    </p:spTree>
    <p:extLst>
      <p:ext uri="{BB962C8B-B14F-4D97-AF65-F5344CB8AC3E}">
        <p14:creationId xmlns:p14="http://schemas.microsoft.com/office/powerpoint/2010/main" val="213943898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95ADA93-BEE6-498D-B334-863E67BB8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3A8FD10-C978-46D8-90CB-A42EBE525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56B1AD0-1845-4D5E-BF9E-D3224CD1B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Nuisance manages incompatible neighboring uses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B8DD49-92DB-4C4D-8EEA-466558ABF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E54A62-BA2B-429E-8F84-DA26964E5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F48A61E-1802-4A59-89C7-BBD08A77A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0961F1-8F86-4BC3-BAE7-298F9CFF4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lawful activity on one parcel can impose smoke, noise, odor, vibration, or light on another.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57B8DEA-7E71-4E7C-AF21-AC863AFC9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POSSIBLE RESPONSES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335312-6C47-4C47-8E30-6AECDDFDF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3876BE-D4D6-4189-8D5A-2F0300FC1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Injunction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19B171B-4BA5-4C06-925E-710F6BA03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B3F5D2F-55AC-4DF5-882C-207D4E879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Damages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281EAFB-C797-4E59-B9C2-10D5AA82D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DD6740A-CDC8-42BE-83A7-0184F74BE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Purchased easement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2BCAAE-D961-4496-B80B-97AA1F017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7421A5-E76A-4420-8C96-BAF728B18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QUESTIONS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DC2635-C7F9-40C2-85E2-CA86FCC52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A1CB52F-1C53-4A28-816D-34F1CA01F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Who can avoid harm?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A5C27F-FB6E-4F40-8676-166665F54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BE7CD2F-DD3C-45E2-875F-B22D7F2BC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Is bargaining feasible?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E515348-B763-4B99-8741-EE36F858B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0491502-EF4B-4DC3-A70C-06DB83E7A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remedy uses information best?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D9FE512-6A92-4E19-B6D3-D04B95B0B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Protect the entitlement, but choose the remedy comparatively.</a:t>
            </a:r>
          </a:p>
        </p:txBody>
      </p:sp>
    </p:spTree>
    <p:extLst>
      <p:ext uri="{BB962C8B-B14F-4D97-AF65-F5344CB8AC3E}">
        <p14:creationId xmlns:p14="http://schemas.microsoft.com/office/powerpoint/2010/main" val="82243948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D8A0A15-A769-402E-81D9-83849F1C0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8D9487-628F-48B3-9D7D-77FF02DFC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81380A-A8FF-4417-8655-E052CAD9C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8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Eminent domain addresses assembly and creates abuse risk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C32468-1283-46A8-9B84-9BFC2AF35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DE3A75-E92F-4F42-9459-A7D5673CE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E0A2C98-8E0C-41D1-A65C-B0A84F066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11F4C3-4930-4840-AEE0-3DD3E52E3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ASSEMBLY PROBLEM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E16522-4ED4-47B9-AD75-5F08FCB7F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27712D-7030-4B7B-885F-860141301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One holdout can block a road or infrastructure corridor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8DDEB50-534D-463A-B5B1-34844D99B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PUBLIC POWER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3E8387-61F6-4BCD-BCD4-E5EE032AD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45DC71-EA8D-4191-99D0-8CE4D4180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Compulsory acquisition can complete the project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3C593C1-DE43-4DD9-9D3E-737CC11C6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GOVERNANCE RISK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676B581-24EB-4B00-99E1-F06EF364D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8374FE4-62B0-40FB-831D-22D20D44B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Officials may take for low-value or politically favored uses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3389D7-770E-47D0-9F93-2CC3AD2EF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Solving holdout transfers valuation and legitimacy problems to government.</a:t>
            </a:r>
          </a:p>
        </p:txBody>
      </p:sp>
    </p:spTree>
    <p:extLst>
      <p:ext uri="{BB962C8B-B14F-4D97-AF65-F5344CB8AC3E}">
        <p14:creationId xmlns:p14="http://schemas.microsoft.com/office/powerpoint/2010/main" val="91370929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ABC658A-A4E6-4C97-86DC-980461EDF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E6AA4E-704D-4AD1-8ACD-0F2C5AF84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1DDA90-9022-4D83-A214-499C17150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Regulatory takings can induce excessive investment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DB96BE2-36D0-44FA-AB06-1E3AF61A8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A9782A-1726-47FB-B592-83F1C27C4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36DC7B-3879-4E28-BDC8-280C54A6D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6168D6-2829-4C21-976C-239C1FED7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factory expects a future environmental restriction and rushes to expand the polluting facility before the rule arrives.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2B202E-38A5-4BD0-B394-ACBAEBA42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NO COMPENSATION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995A81-9B11-4FE4-9F38-CE3E2D26D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E19048-AEDA-445D-A530-169ED93B0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Regulation may strand investment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1E07AB9-3975-4405-BA6A-B1F29E35F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4273AD2-4FFF-4BB3-B4F7-2ACAFD500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Owners bear policy-change risk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2C5CB1-1AEF-47D0-B77F-F53DFF2C0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C0FCDA-08CD-4FDD-8205-E1D1E40AB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Government may regulate more readily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772477-58F8-40EF-91A0-FD4F79540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4FF4209-620B-4D9C-BE02-DD7F9504C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FULL COMPENSATION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F75E27-E626-4F19-B801-A281AB53A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091F2EC-70EC-487E-B8AE-E0187C97A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Owners may overinvest before regulation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5D5CF57-36C3-48A8-96C8-6D78E41A0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52AFBAD-10B8-4607-BC3B-ADF66D202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Taxpayers bear fiscal cost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CF8FB42-B763-4943-BA54-20F1C6363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A0E154D-C5E5-487F-B099-B34E5F2D5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Government faces a budget signal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6EF2FC1-66F2-4E83-BEC2-16E4ED0E7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How should law balance investment security and regulatory flexibility?</a:t>
            </a:r>
          </a:p>
        </p:txBody>
      </p:sp>
    </p:spTree>
    <p:extLst>
      <p:ext uri="{BB962C8B-B14F-4D97-AF65-F5344CB8AC3E}">
        <p14:creationId xmlns:p14="http://schemas.microsoft.com/office/powerpoint/2010/main" val="25232908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14AA8F6-F6E2-4D59-AF1F-0B07CFB84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833C64-5526-46F1-A00D-D124C3DC0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79DDE69-4959-4D00-9FBF-2B3E54616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Zoning coordinates space and restricts adaptation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C19238-6430-4BB3-9C99-8807B1B77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C90370-60C1-4B0E-A7E0-340626378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AE0BF2E-8C07-4EC7-AE35-2F661D352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AA7AE2A-5A14-4111-8E74-C84BC2633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COORDINATION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F52CA4-61B4-4744-9C1F-24A959E35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54986F2-48F4-4E65-9ADA-2034F3148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Separate incompatible uses and support infrastructure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BF4F56-F630-40D3-92B9-D0128BF8D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INFORMATION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F1C947A-C8EC-4A86-9279-F0EE9AC08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60592D-B61B-4F6F-AC15-209DA75E0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Officials must predict local effects and future demand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09ABCFD-175F-42E7-91EA-0D92E0FE1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POLITICAL ECONOMY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B5F179-1E21-4702-8235-393CD117F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17FDAD7-2EE6-4EDB-968A-E87152BA7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Incumbents may exclude entrants or protect property values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0BE93F6-34D3-4BCB-8000-B5EA8A677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Land-use control can internalize externalities and create artificial scarcity.</a:t>
            </a:r>
          </a:p>
        </p:txBody>
      </p:sp>
    </p:spTree>
    <p:extLst>
      <p:ext uri="{BB962C8B-B14F-4D97-AF65-F5344CB8AC3E}">
        <p14:creationId xmlns:p14="http://schemas.microsoft.com/office/powerpoint/2010/main" val="58579338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EA64BA-B7C8-4BDB-9D37-F35022650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4916143-F54E-424A-AAF8-15A13573C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F3FE6AA-0653-4051-BC48-8BBB36362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Too many veto rights create an anticommons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0D0FDA-3FA0-4956-A2BD-D05DB1CBD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F477DA-B1AD-4346-8049-A90A85020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A4E0FF-932F-4E07-AE80-6E9C404B5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01C4A8B-06E2-4A18-BBAB-A1F0328F2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resource can be underused when valuable action requires consent from too many independent right holders.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503408A-FED7-4171-A3C0-DD56073C0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Fragmented patents, divided heirs, permitting layers, or small land parcels can block assembly even when cooperation creates value.</a:t>
            </a:r>
          </a:p>
        </p:txBody>
      </p:sp>
    </p:spTree>
    <p:extLst>
      <p:ext uri="{BB962C8B-B14F-4D97-AF65-F5344CB8AC3E}">
        <p14:creationId xmlns:p14="http://schemas.microsoft.com/office/powerpoint/2010/main" val="30397503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330413F-B0DD-4FF6-9758-52EA2BF2A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A1B02A-034F-4371-9885-1DE14B68E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182533-B7BC-4386-9E9E-4B64A7FD5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Property problems occur on several margins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4F405C-D630-466A-9627-740E09C0D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30BAED6-E5B2-4377-95E4-18431AFFD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2F4260-089E-47A8-A81F-9C4CA20FA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17ECF2-7141-4894-81A8-9004A56E7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676400"/>
            <a:ext cx="23812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8CF0D2-6CD3-46EB-BEC4-E91B4D4C1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1733550"/>
            <a:ext cx="22288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Problem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DF3B7E-574E-4A06-8914-B395672A2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676400"/>
            <a:ext cx="40005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9ADCA4-1D30-4BFA-926F-B97DC7DB9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1733550"/>
            <a:ext cx="38481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Institutional source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BCD1C4-5509-4F45-9337-EBCC86387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1676400"/>
            <a:ext cx="41910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FA1A46-892B-447E-869B-E0DCA8581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1733550"/>
            <a:ext cx="40386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Possible response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D290F1-8B84-4423-8D29-241254D7F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319338"/>
            <a:ext cx="23812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8DE337-4994-497B-9DA3-ECAEBC966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376488"/>
            <a:ext cx="22288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Overuse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0572A7-6208-4946-9A29-F73BB9197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2319338"/>
            <a:ext cx="40005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D4D9F9E-EE55-42DF-886E-70DF3EFD4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2376488"/>
            <a:ext cx="38481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Users ignore depletion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6C49DB2-7542-487F-8682-4DC02DA1D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2319338"/>
            <a:ext cx="41910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CE0C100-62F9-459A-B901-99F194EF7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376488"/>
            <a:ext cx="40386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Exclusion or group governance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B36E9D1-1099-445E-AE38-97BD500F1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962275"/>
            <a:ext cx="23812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18BDB87-9076-412B-9968-26A01EFE9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019425"/>
            <a:ext cx="22288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Underinvestment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9DF78E2-EC9E-4B34-9D35-5ECBF3BF0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2962275"/>
            <a:ext cx="40005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F2573C3-E224-4578-8E0F-47F916AFC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3019425"/>
            <a:ext cx="38481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Returns cannot be captured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010B1AE-3A50-4E77-94BE-91B2F8623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2962275"/>
            <a:ext cx="41910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D75CD62-FBD1-433F-A144-B32C05CB2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019425"/>
            <a:ext cx="40386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More secure or durable claims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FCF0D78-A67F-426B-9540-7FFEE4454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605213"/>
            <a:ext cx="23812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FB8D847-81D9-4E3E-B6D8-8BF0E480E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662363"/>
            <a:ext cx="22288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Holdout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5A99899-39F8-4B39-8172-B9070D4CD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3605213"/>
            <a:ext cx="40005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5C893E2-920C-4D84-9DE9-48CCE9C7E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3662363"/>
            <a:ext cx="38481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Consent needed from a pivotal owner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247287D-5013-46B8-9EA5-FEECE9C78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3605213"/>
            <a:ext cx="41910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10607E2-6899-4B6E-B64A-11030FC7B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662363"/>
            <a:ext cx="40386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Assembly rule or liability rule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F613C3F-68E2-43D5-9BC9-9317B2900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248150"/>
            <a:ext cx="23812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46EC8D1-BC1C-4C07-95A2-B735E95C1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305300"/>
            <a:ext cx="22288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Fragmentation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9739D69-AF5C-42B9-A8D1-275BEFA7F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4248150"/>
            <a:ext cx="40005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08F7D8A-6286-4F90-B5B1-A77F0935D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4305300"/>
            <a:ext cx="38481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Too many complementary rights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B79129D-6955-4E9F-8C16-82E57E5CC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4248150"/>
            <a:ext cx="41910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571FA9F-DB98-4AB8-B830-FEC029A53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305300"/>
            <a:ext cx="40386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Standardization or rebundling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726872D-BE3E-4F8D-843D-8BAB7D895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891088"/>
            <a:ext cx="23812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514BC49-49A1-42D0-BC3A-E81542051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948238"/>
            <a:ext cx="22288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Boundary spillover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840A6E4-B17C-4F69-A298-65B085EC7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4891088"/>
            <a:ext cx="40005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4D86E06-89A8-4824-826C-AA7E3F82F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4948238"/>
            <a:ext cx="38481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Effects cross legal lines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3489FBC-9957-4854-B0C3-4759EE69C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4891088"/>
            <a:ext cx="41910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970288E-516A-40D0-A76F-8DF4C4217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948238"/>
            <a:ext cx="40386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Nuisance, covenant, zoning, tax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437A66A-7AA2-421D-BE52-490EAC28E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715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Diagnose the margin before prescribing stronger rights.</a:t>
            </a:r>
          </a:p>
        </p:txBody>
      </p:sp>
    </p:spTree>
    <p:extLst>
      <p:ext uri="{BB962C8B-B14F-4D97-AF65-F5344CB8AC3E}">
        <p14:creationId xmlns:p14="http://schemas.microsoft.com/office/powerpoint/2010/main" val="13854091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E71ED6F-E5AA-47BE-A678-D302EAD9D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7182A22-31B3-465C-8236-CB601DEF2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22CB9E-1ECB-4213-BB7D-1DE27D784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Four parcels sit above one oil reservoir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DE4D5E1-F407-4971-8BCE-85FAC4E63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7F5F7A9-6391-4A72-8A5C-97AAF653A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11D915-EA36-4E96-8CE4-D698DE6D4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7ED3DC-E400-4B97-A56E-DE41EBC3D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Each surface owner can drill, but underground pressure and oil move across parcel lines.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8DD7F1-CECF-4E37-BE84-3833D1D44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PRIVATE INCENTIVE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FD1CBC-F369-4525-9284-57618F0F7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AB6380-3DBD-436C-A9DD-0226063BC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Drill before neighbors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D26B702-2695-4251-90FD-93DFC6EFF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9DCDC0-E484-4B7C-ADB2-8CCE1D27C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Capture migrating oil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869C0BA-9EC9-4071-A0D5-69912A9D1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3A0210-B725-4CD8-A127-9BC5BE4A4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Protect one's own claim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D7F7465-1721-4B6C-8734-BE8B08BC6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B605F2F-B62A-4D82-857C-95163BD20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JOINT CONSEQUENCE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C632874-53FB-40DA-9365-149246F69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AA2AB2F-2C19-4EC6-95F5-8F4063B83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Too many wells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4C12A35-7CC8-4F0F-A476-9ABD384C3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C3E2F65-4630-4CF5-9942-88CA4E421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Pressure loss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3A0D7DC-A2BA-42DD-A5E8-C1197621C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B8DD1B8-3381-4E08-9144-64D32C875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Lower total recovery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E2EA29F-1729-46D8-B9E3-544875B66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How should rights be defined when the resource ignores the map?</a:t>
            </a:r>
          </a:p>
        </p:txBody>
      </p:sp>
    </p:spTree>
    <p:extLst>
      <p:ext uri="{BB962C8B-B14F-4D97-AF65-F5344CB8AC3E}">
        <p14:creationId xmlns:p14="http://schemas.microsoft.com/office/powerpoint/2010/main" val="55968141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6DD6AD-EB8F-47D5-955A-1D163B53D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3E24764-DB74-40B8-BFF2-AE170D334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080014-0509-4B21-836B-C60250516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Institutional evolution is conditional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B75114-8772-4D07-8B4E-A2C00CCEE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6BA513-C8ED-4BBC-87FE-20700A72C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962247-5191-4E2F-92F8-15C01FF66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BCF06C-C910-41C6-A6DB-95282EB75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907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E2E1CB-E417-40BA-A4A9-4ED8E3FA6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0002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New scarcity can increase the gain from defining rights.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87DC85B-BAC0-46A7-A501-554DB3B66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5622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A169AF-DB6C-4EC4-9C29-025CC2C13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5717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Measurement technology can lower boundary and monitoring costs.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CA06CD6-1499-4D40-AB94-237048E9A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1337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7F1422A-3808-4449-8E96-811403784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1432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Political power influences whose claims become protected.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45B250-CA86-4DA7-A2A3-DB12283D7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7052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D0C4671-24D9-4774-B64A-8BAEE090D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7147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Path dependence can preserve obsolete categories.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C0DDAF8-37EB-4985-8762-25C5366DA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2767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8056484-683D-4D50-83EB-806EB2F0C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2862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Legal change can create new transaction and enforcement costs.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B87D470-5089-4E69-88A4-4308DF569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626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Evolution can be adaptive without being automatic or efficient.</a:t>
            </a:r>
          </a:p>
        </p:txBody>
      </p:sp>
    </p:spTree>
    <p:extLst>
      <p:ext uri="{BB962C8B-B14F-4D97-AF65-F5344CB8AC3E}">
        <p14:creationId xmlns:p14="http://schemas.microsoft.com/office/powerpoint/2010/main" val="1363125142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136AFB1-5A68-4785-AC72-A98952743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E3B276B-E665-42DF-8458-DAC741BD8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49BA28-C0A5-47B0-9D45-B9EB2A42D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 property-governance audit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4E63D8-57E4-4327-875D-86E3A3F06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48CC04-4DE4-464D-856E-558395190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855782-8332-4A4E-B0A0-BE10777EB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3C116F-3548-403C-B017-07DE7E445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5C89E1-5F0B-4085-9950-7B7AC4DC7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RESOURCE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AD6C0E-367D-4B18-A8AA-36D19C47D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What is scarce and how does it move?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3AC3AE-3A00-4DA3-9929-D06D13F96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9D5684-E824-4873-B30B-E566FD56C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7D5C1F-7916-4243-87C8-1696DD314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RIGHTS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68CDA8-FDD8-4B47-920D-4CD6679FD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Who may use, exclude, transfer, or veto?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E9C12B-C3DE-4F1C-8AC4-B9AB7658D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98D9810-677C-4776-BFC4-B792D587A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BA66A1-1C61-4ACE-946F-BAED32682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MARGINS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D6557B-0FE4-488A-9F85-243EFF283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What choices do current rights induce?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1F15A4E-A1D7-4B26-9745-B0A2431EF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3E98756-3058-479A-B578-0E86418C1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33A473F-421D-4D8D-8128-15DD2FCAD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ALTERNATIVES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807A23F-7C12-4C83-8D4E-0C0FDD890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Which feasible regime improves the fit?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F78BDAA-6B8C-4C32-83DA-45218CD7C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Match legal boundaries to the economically relevant resource and decision.</a:t>
            </a:r>
          </a:p>
        </p:txBody>
      </p:sp>
    </p:spTree>
    <p:extLst>
      <p:ext uri="{BB962C8B-B14F-4D97-AF65-F5344CB8AC3E}">
        <p14:creationId xmlns:p14="http://schemas.microsoft.com/office/powerpoint/2010/main" val="194467493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DBA3826-B2D7-47D9-B129-241CD092D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14FBF1-8D73-4B72-B079-3054DDB0D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65F04F-AFBF-478F-900F-520233286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26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Property creates coordination by assigning decision rights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4B29D6-D357-4C95-A91E-28E5F62CC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7CFBCAF-D769-4B5E-8FA5-2BF5E90A7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95AE00-131B-4F6C-A275-22241FA74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F179B6-E835-4CBA-B572-50BAFA5C2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4954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F9C17F-CD58-4CC8-BBF2-CB1051EA3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15049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Why is the resource scarce or conflict-prone?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91EAA11-0523-47B0-8401-B2ABC677D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0097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0EBE41-FD99-49C6-83A8-AEB6D64FE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0193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entitlements exist, and how are they protected?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FF331B-95E3-4FAD-A904-554F80C4E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5241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B7645C2-6704-4160-9BCD-F0D0FD6B3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5336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investment, use, transfer, or capture margin changes?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B57720E-2691-47BA-81C7-A846A14E2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0384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853BBE1-9A7C-4D7F-8081-58AF882ED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0480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Does the legal boundary fit the resource?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A41B895-4071-433C-A71B-A12D602E7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5528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41C2BD5-A8D2-44A6-8B3B-FA52D5EB6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5623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commons, anticommons, holdout, or spillover remains?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02678D7-E5F1-4046-B041-1B664D728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0671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1F5F6B4-BFE3-4243-A6CF-6C4917B88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0767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governance regime performs best under realistic costs?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C3D2F37-34A7-4C96-B842-59CA915AA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6388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The objective is not maximum exclusion; it is better coordination.</a:t>
            </a:r>
          </a:p>
        </p:txBody>
      </p:sp>
    </p:spTree>
    <p:extLst>
      <p:ext uri="{BB962C8B-B14F-4D97-AF65-F5344CB8AC3E}">
        <p14:creationId xmlns:p14="http://schemas.microsoft.com/office/powerpoint/2010/main" val="52018957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50063BB-3ACF-4478-A0B4-547C334F0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E7BD45-85E6-4FFA-A6CB-BBB4C0C4F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F5E04E9-35C8-4906-9FCB-CD083F1E2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Property is a governance system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8457F3-2A1B-4C97-9EE0-E567658A3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D0E275-9F85-469D-914A-471A836F7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E154B4-5C9D-4E5B-BD3D-71C7BF442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24BB545-4D05-4CC6-9681-41486E0F0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Property assigns decision rights over scarce resources.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3E8D13-C9A8-4BAB-9CA9-27486972C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It supports exclusion, use, investment, transfer, coordination, and conflict resolution, but every boundary also creates costs.</a:t>
            </a:r>
          </a:p>
        </p:txBody>
      </p:sp>
    </p:spTree>
    <p:extLst>
      <p:ext uri="{BB962C8B-B14F-4D97-AF65-F5344CB8AC3E}">
        <p14:creationId xmlns:p14="http://schemas.microsoft.com/office/powerpoint/2010/main" val="15308373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9E0BD30-9FAA-4B40-AEC9-F575155E3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FC2D52-BE94-4395-B780-3CC1EE7FA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9D8872-46CF-44F2-A9DD-320E1E522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Why property institutions emerge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E153AA-65E9-4A46-88EA-4633CE593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D97E1D-29FB-40EA-B5B4-287806077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7F2C64-0BEA-4E5A-B662-BF5313317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36D86D-86DE-46C1-978A-7C2F8D85C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C1E9FC1-757C-4C7C-8BA9-046E10329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SCARCITY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07D2ED-E287-484C-83F4-F36D25456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Uses become incompatible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91F080C-328A-4B52-AC35-0CD2B4DA3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FF2812-CBC2-47C9-8FB2-15121D34C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360381F-8DFB-4931-AA8D-95E402AD5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CONFLICT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4B1208-40C2-48A1-9A7A-D48B67BE4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Capture and defense consume resources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A9B87FB-7084-4DFB-83D1-58190AFA6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6713E1-C302-44C8-87BA-92CAE2423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A1F9F3D-8A7E-4903-AFB0-CD664E8D4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DEFINITION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828F6F2-4E6F-4A1B-BC02-EAA679AB3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Rights identify who decides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D0E832B-6DA9-4AD5-AD23-A933FA65D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4CFC9FB-2D04-4392-98A6-37F6E6761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52FBFCC-8DC2-4C97-8216-E7D0E6D7C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EXCHANGE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23900CE-CCDE-4595-B79C-55DE9493E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Claims can move to higher-valued uses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09F993F-6EB7-438B-9979-FF61B332A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4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Rights become more valuable when the gains from coordination exceed the cost of defining them.</a:t>
            </a:r>
          </a:p>
        </p:txBody>
      </p:sp>
    </p:spTree>
    <p:extLst>
      <p:ext uri="{BB962C8B-B14F-4D97-AF65-F5344CB8AC3E}">
        <p14:creationId xmlns:p14="http://schemas.microsoft.com/office/powerpoint/2010/main" val="208613187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B03492A-C38C-4F1E-8E32-29D7D408D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763088-A676-401F-B95F-4ECB09506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C70789D-6555-450D-8957-04185E2AF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 property right is a bundle of entitlements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362914-6E76-4FBB-98F8-EC4065DF4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9FA8FF-7EAC-4450-8B78-E1A9B3172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0262998-154F-426B-AF0E-E4094DE1B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901B9A-338A-46A9-99C1-7EE4EC7A6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USE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BBB066-D01B-4CD1-B5CC-7CE3031D2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CA582C-6D28-42AF-A323-09D206F43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Possess, consume, develop, or conserve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E4DE96-C1F5-4345-9250-7AFBEE40F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288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EXCLUDE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C89D4B-92E5-4804-A1D7-BF69F18D4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288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2B5E93-8878-44A2-88A9-80E3439BC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3788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Control access within legal limits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DFFF52-769E-4B28-8566-DDE4DFD6F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TRANSFER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ECF6E69-A81E-4A30-B2CA-BA484C86E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2AA0ABC-9F1C-4ADF-9DDD-7AC90C8A9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Sell, lease, license, divide, or pledge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CA2724C-8E2E-44F2-A757-410C6B8C3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6363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REMEDY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A544BA-C367-4CBE-87AC-AD3739E36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6363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A5BC4D2-830A-4FBD-8B1F-17B046A2B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6863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Obtain damages, injunction, or public enforcement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EBD49EE-03A6-45CF-836D-DC19497C2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Different resources require different bundles and boundaries.</a:t>
            </a:r>
          </a:p>
        </p:txBody>
      </p:sp>
    </p:spTree>
    <p:extLst>
      <p:ext uri="{BB962C8B-B14F-4D97-AF65-F5344CB8AC3E}">
        <p14:creationId xmlns:p14="http://schemas.microsoft.com/office/powerpoint/2010/main" val="60916547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B4BDF1B-D12F-4CE2-9791-754E8D8FF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A34DC6-0417-4F53-B494-A61A53B1C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656BF1B-5815-400C-966F-8FE653A4D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Open access is not common property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C53284-9534-407E-8C8E-383165AE0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B137E6-172E-4A39-9373-403BD1099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DCC2C83-79A4-486C-AECA-83706FDE1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5FC980E-A2E8-4461-AA59-093F1D53F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OPEN ACCESS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96B37C-42AE-44BB-B5F4-B11140549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8D4396-4894-41F9-A982-0090C19FF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No effective exclusion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EC936F-0BC1-4716-B381-941FBF0B7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F8A140C-CED5-4E30-BA81-B23F7E3E5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04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Each user ignores depletion imposed on others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B9571D-B00A-4E6D-9E07-CA6831287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7D3A3E2-9561-4256-B471-70694F57A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Overuse and rent dissipation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B5223D4-9BBB-40F2-AFAA-5EB43039C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3EE4C3-FD8F-4BB3-80A1-B6B2A6BD0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COMMON PROPERTY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BB78927-7799-4AEA-A8A4-645AB75D6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8DE50A-F1CA-4183-83D4-5F1A81B1E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Defined group membership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3C4B023-7448-46F7-8B94-977324F3E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807A0FB-6634-4A5E-A55E-6E0CEC720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Rules for use and monitoring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7446821-7320-4668-9425-8DE4A2B72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31742E0-101C-414A-B848-246FA0C61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Collective sanctions and adaptation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A3AE28A-9CF6-41B0-851E-ADB334C5C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12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commons can be governed; open access is the absence of effective governance.</a:t>
            </a:r>
          </a:p>
        </p:txBody>
      </p:sp>
    </p:spTree>
    <p:extLst>
      <p:ext uri="{BB962C8B-B14F-4D97-AF65-F5344CB8AC3E}">
        <p14:creationId xmlns:p14="http://schemas.microsoft.com/office/powerpoint/2010/main" val="174288550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36163C3-56B7-4242-B095-A84274F01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332DE2-7CD0-4D98-B678-351DB2765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273EA27-D0B3-4508-AE6B-536FC8B3D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Governance regimes solve different problems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F076241-13EB-409B-8489-278243260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41D401-7728-4D10-A107-E3CA08024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27D1288-DD3F-498C-A4C9-69745453D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53C8A8-DE63-4BD3-AD73-650A874DE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676400"/>
            <a:ext cx="2286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982F00-C37E-4028-90B1-5C430046B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1733550"/>
            <a:ext cx="2133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Regime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16266A-3026-4F42-A899-43CF4721E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1676400"/>
            <a:ext cx="4286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FDBAEEB-6244-4520-B227-07D00925F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1733550"/>
            <a:ext cx="4133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Main decision process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49DACA2-5FD8-4B1C-A584-E7C6DAB98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1676400"/>
            <a:ext cx="4000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29B65B1-02D8-49FA-8B6C-EEF1A6A49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1733550"/>
            <a:ext cx="3848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Characteristic risk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4ED926-721E-4F1D-B12E-231191590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362200"/>
            <a:ext cx="2286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A3F808-12E9-4CF1-AFDF-6F5F45332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419350"/>
            <a:ext cx="2133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Private property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F5C1C7-5205-42A4-8BA0-3B26B7AC1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2362200"/>
            <a:ext cx="4286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26EFCB-DF7E-48F2-875C-3F9646D06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2419350"/>
            <a:ext cx="4133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Owner choice and exchange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9427F7-AFB4-4449-A287-0547FB815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2362200"/>
            <a:ext cx="4000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13BAA8D-D7E8-431D-8FB2-60D019ABC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2419350"/>
            <a:ext cx="3848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Fragmentation or spillovers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CD2BAC1-3192-411B-90F3-C72945CA8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048000"/>
            <a:ext cx="2286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B6ADF0B-4F03-42AD-BAA2-A53C466E0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105150"/>
            <a:ext cx="2133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Common property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08C4294-A409-4AAA-8F4D-4EB6B947A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3048000"/>
            <a:ext cx="4286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0A6E9DA-3EAC-4125-BA03-99F2B241E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3105150"/>
            <a:ext cx="4133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Group rules and monitoring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EC329B3-E898-4515-86ED-7C44C1B44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048000"/>
            <a:ext cx="4000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E728CAB-33A9-463B-950F-762658701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3105150"/>
            <a:ext cx="3848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Collective-action failure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0D30298-9545-450A-9E41-D5B01D839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733800"/>
            <a:ext cx="2286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0E96284-4AB3-4CAA-B3D8-07E8DFDC4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790950"/>
            <a:ext cx="2133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State property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0B33F43-5589-4677-9182-FC34525D2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3733800"/>
            <a:ext cx="4286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BC2D968-F560-495D-B1E6-9118E2FA5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3790950"/>
            <a:ext cx="4133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Administrative allocation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F0322B9-85C2-4400-9CA1-867214598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733800"/>
            <a:ext cx="4000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0060101-897B-4511-B2FB-7E16751C4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3790950"/>
            <a:ext cx="3848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Information and political failure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995138F-219F-4044-A65A-2866634AB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419600"/>
            <a:ext cx="2286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AD6B95F-3D3D-4866-8D71-99CEC6180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476750"/>
            <a:ext cx="2133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Open access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139BB3A-72F6-4DEC-B9A4-CC39D9954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4419600"/>
            <a:ext cx="4286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0E51E3C-8B2F-4E65-B4E2-4151B621E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4476750"/>
            <a:ext cx="4133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Capture by users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2D1AEDA-DBA0-413D-ADDA-B4A6A93BF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4419600"/>
            <a:ext cx="4000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38A2347-19FF-437A-B6CA-00F63DA49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4476750"/>
            <a:ext cx="3848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Overuse and rent dissipation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D1AEE22-CED7-408A-A0FA-2596E5773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715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Choose a regime by matching institutions to the resource and user group.</a:t>
            </a:r>
          </a:p>
        </p:txBody>
      </p:sp>
    </p:spTree>
    <p:extLst>
      <p:ext uri="{BB962C8B-B14F-4D97-AF65-F5344CB8AC3E}">
        <p14:creationId xmlns:p14="http://schemas.microsoft.com/office/powerpoint/2010/main" val="196335370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32396C-583A-4458-9A1A-5A16FAB93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C1500D-73FD-44F5-8AD3-2F8F0F7B0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1EF142-297E-4010-B647-AC54947FD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Demsetz offers an evolutionary hypothesis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D13A662-2EC4-4F0C-9919-FDBD09BCC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3CDD4B-36E0-458E-B4E1-C4CD244E5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F8B83A-6BF1-4D21-AE41-33828817E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6E7D35-9162-4280-957A-0175DA7E3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Property rights tend to change when new benefits of internalization exceed the costs of defining and enforcing them.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7EB406-1475-4632-9AE7-DF74CFD06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A higher-value resource or cheaper measurement can make previously uneconomic boundaries worthwhile.</a:t>
            </a:r>
          </a:p>
        </p:txBody>
      </p:sp>
    </p:spTree>
    <p:extLst>
      <p:ext uri="{BB962C8B-B14F-4D97-AF65-F5344CB8AC3E}">
        <p14:creationId xmlns:p14="http://schemas.microsoft.com/office/powerpoint/2010/main" val="192807673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A5A556E-9FE1-414C-BFEC-F8D74159B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03FB67-0234-4AFB-9C9F-BFE325169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20AA3F-D58D-4959-90CB-D65B8E752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First possession can create both clarity and waste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A4ECB9-73C2-48B2-AE58-EE0A161DC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5D57C4E-6472-4F52-BB93-BF00CA1E5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1A643B-801E-4617-AC54-C912BABD4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F8A14F-374A-4C94-8E66-6D1B960C3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907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2B6011-B246-4629-93F7-992FA33ED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0002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 simple race can identify an initial owner quickly.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5C63B8-49B0-44B1-99C9-261407759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5622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47D663-9E54-43C8-AD63-9F4B04465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5717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The race may induce premature harvesting, drilling, or investment.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40C0D4-9EF3-441C-97E0-DD831BC07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1337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A908A8B-B35A-4B09-ADA4-D0A25D9AC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1432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Capture technology can become privately valuable but socially duplicative.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9A9B09-BDF1-4C00-8EC4-7263F5CB7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7052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1F51048-0009-48EE-BC79-9F24CA59C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7147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Later transfer can help only if the asset survives and bargaining is feasible.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47B003B-76A4-4BCD-8F07-4B22D87B4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626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clear rule can still create inefficient competition at the acquisition margin.</a:t>
            </a:r>
          </a:p>
        </p:txBody>
      </p:sp>
    </p:spTree>
    <p:extLst>
      <p:ext uri="{BB962C8B-B14F-4D97-AF65-F5344CB8AC3E}">
        <p14:creationId xmlns:p14="http://schemas.microsoft.com/office/powerpoint/2010/main" val="1062478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2026-08-02T15:10:52.4870000Z</dcterms:created>
  <dcterms:modified xsi:type="dcterms:W3CDTF">2026-08-02T15:10:52.4870000Z</dcterms:modified>
</coreProperties>
</file>