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4679f9f72b54f0b" /><Relationship Type="http://schemas.openxmlformats.org/officeDocument/2006/relationships/extended-properties" Target="/docProps/app.xml" Id="Ra5e18f9b973445db" /><Relationship Type="http://schemas.openxmlformats.org/officeDocument/2006/relationships/officeDocument" Target="/ppt/presentation.xml" Id="R9f2d7b4bf635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dd2ebb54641ca"/>
  </p:sldMasterIdLst>
  <p:notesMasterIdLst>
    <p:notesMasterId xmlns:r="http://schemas.openxmlformats.org/officeDocument/2006/relationships" r:id="Rc44b15568deb4f5c"/>
  </p:notesMasterIdLst>
  <p:sldIdLst>
    <p:sldId xmlns:r="http://schemas.openxmlformats.org/officeDocument/2006/relationships" id="256" r:id="Rfde7932d645046a1"/>
    <p:sldId xmlns:r="http://schemas.openxmlformats.org/officeDocument/2006/relationships" id="257" r:id="Rdf6781f6da62437c"/>
    <p:sldId xmlns:r="http://schemas.openxmlformats.org/officeDocument/2006/relationships" id="258" r:id="R49b3708669a54b79"/>
    <p:sldId xmlns:r="http://schemas.openxmlformats.org/officeDocument/2006/relationships" id="259" r:id="R4c79477424054880"/>
    <p:sldId xmlns:r="http://schemas.openxmlformats.org/officeDocument/2006/relationships" id="260" r:id="R7c5ca1c247bc4c67"/>
    <p:sldId xmlns:r="http://schemas.openxmlformats.org/officeDocument/2006/relationships" id="261" r:id="R14c00cb787fd4e8a"/>
    <p:sldId xmlns:r="http://schemas.openxmlformats.org/officeDocument/2006/relationships" id="262" r:id="Ra9d43eb31a71427f"/>
    <p:sldId xmlns:r="http://schemas.openxmlformats.org/officeDocument/2006/relationships" id="263" r:id="R7d6007a77c2d4320"/>
    <p:sldId xmlns:r="http://schemas.openxmlformats.org/officeDocument/2006/relationships" id="264" r:id="R8d9e7aeef35e4f51"/>
    <p:sldId xmlns:r="http://schemas.openxmlformats.org/officeDocument/2006/relationships" id="265" r:id="R9c4e537772894299"/>
    <p:sldId xmlns:r="http://schemas.openxmlformats.org/officeDocument/2006/relationships" id="266" r:id="R8e4aecbf1a0b44eb"/>
    <p:sldId xmlns:r="http://schemas.openxmlformats.org/officeDocument/2006/relationships" id="267" r:id="R4155330c8bac4b90"/>
    <p:sldId xmlns:r="http://schemas.openxmlformats.org/officeDocument/2006/relationships" id="268" r:id="Rf65d5436999d42f9"/>
    <p:sldId xmlns:r="http://schemas.openxmlformats.org/officeDocument/2006/relationships" id="269" r:id="R5ba45a7d00724746"/>
    <p:sldId xmlns:r="http://schemas.openxmlformats.org/officeDocument/2006/relationships" id="270" r:id="R11820143105a4f1e"/>
    <p:sldId xmlns:r="http://schemas.openxmlformats.org/officeDocument/2006/relationships" id="271" r:id="R504c5b830e934f55"/>
    <p:sldId xmlns:r="http://schemas.openxmlformats.org/officeDocument/2006/relationships" id="272" r:id="Ra2e40ae979f041af"/>
    <p:sldId xmlns:r="http://schemas.openxmlformats.org/officeDocument/2006/relationships" id="273" r:id="R1cc7fc827c0a4204"/>
    <p:sldId xmlns:r="http://schemas.openxmlformats.org/officeDocument/2006/relationships" id="274" r:id="Rbc258c86b62d4d66"/>
    <p:sldId xmlns:r="http://schemas.openxmlformats.org/officeDocument/2006/relationships" id="275" r:id="R3ad52279fef94d96"/>
    <p:sldId xmlns:r="http://schemas.openxmlformats.org/officeDocument/2006/relationships" id="276" r:id="R6635306b87194ffe"/>
    <p:sldId xmlns:r="http://schemas.openxmlformats.org/officeDocument/2006/relationships" id="277" r:id="R42e76351368f4f48"/>
    <p:sldId xmlns:r="http://schemas.openxmlformats.org/officeDocument/2006/relationships" id="278" r:id="Rd9c6221e75c2433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d29bb3fda4435b" /><Relationship Type="http://schemas.openxmlformats.org/officeDocument/2006/relationships/slideMaster" Target="/ppt/slideMasters/slideMaster1.xml" Id="R72ddd2ebb54641ca" /><Relationship Type="http://schemas.openxmlformats.org/officeDocument/2006/relationships/notesMaster" Target="/ppt/notesMasters/notesMaster1.xml" Id="Rc44b15568deb4f5c" /><Relationship Type="http://schemas.openxmlformats.org/officeDocument/2006/relationships/presProps" Target="/ppt/presProps.xml" Id="R7a7239bd25dc48cb" /><Relationship Type="http://schemas.openxmlformats.org/officeDocument/2006/relationships/tableStyles" Target="/ppt/tableStyles.xml" Id="R34123d894ceb4435" /><Relationship Type="http://schemas.openxmlformats.org/officeDocument/2006/relationships/slide" Target="/ppt/slides/slide1.xml" Id="Rfde7932d645046a1" /><Relationship Type="http://schemas.openxmlformats.org/officeDocument/2006/relationships/slide" Target="/ppt/slides/slide2.xml" Id="Rdf6781f6da62437c" /><Relationship Type="http://schemas.openxmlformats.org/officeDocument/2006/relationships/slide" Target="/ppt/slides/slide3.xml" Id="R49b3708669a54b79" /><Relationship Type="http://schemas.openxmlformats.org/officeDocument/2006/relationships/slide" Target="/ppt/slides/slide4.xml" Id="R4c79477424054880" /><Relationship Type="http://schemas.openxmlformats.org/officeDocument/2006/relationships/slide" Target="/ppt/slides/slide5.xml" Id="R7c5ca1c247bc4c67" /><Relationship Type="http://schemas.openxmlformats.org/officeDocument/2006/relationships/slide" Target="/ppt/slides/slide6.xml" Id="R14c00cb787fd4e8a" /><Relationship Type="http://schemas.openxmlformats.org/officeDocument/2006/relationships/slide" Target="/ppt/slides/slide7.xml" Id="Ra9d43eb31a71427f" /><Relationship Type="http://schemas.openxmlformats.org/officeDocument/2006/relationships/slide" Target="/ppt/slides/slide8.xml" Id="R7d6007a77c2d4320" /><Relationship Type="http://schemas.openxmlformats.org/officeDocument/2006/relationships/slide" Target="/ppt/slides/slide9.xml" Id="R8d9e7aeef35e4f51" /><Relationship Type="http://schemas.openxmlformats.org/officeDocument/2006/relationships/slide" Target="/ppt/slides/slide10.xml" Id="R9c4e537772894299" /><Relationship Type="http://schemas.openxmlformats.org/officeDocument/2006/relationships/slide" Target="/ppt/slides/slide11.xml" Id="R8e4aecbf1a0b44eb" /><Relationship Type="http://schemas.openxmlformats.org/officeDocument/2006/relationships/slide" Target="/ppt/slides/slide12.xml" Id="R4155330c8bac4b90" /><Relationship Type="http://schemas.openxmlformats.org/officeDocument/2006/relationships/slide" Target="/ppt/slides/slide13.xml" Id="Rf65d5436999d42f9" /><Relationship Type="http://schemas.openxmlformats.org/officeDocument/2006/relationships/slide" Target="/ppt/slides/slide14.xml" Id="R5ba45a7d00724746" /><Relationship Type="http://schemas.openxmlformats.org/officeDocument/2006/relationships/slide" Target="/ppt/slides/slide15.xml" Id="R11820143105a4f1e" /><Relationship Type="http://schemas.openxmlformats.org/officeDocument/2006/relationships/slide" Target="/ppt/slides/slide16.xml" Id="R504c5b830e934f55" /><Relationship Type="http://schemas.openxmlformats.org/officeDocument/2006/relationships/slide" Target="/ppt/slides/slide17.xml" Id="Ra2e40ae979f041af" /><Relationship Type="http://schemas.openxmlformats.org/officeDocument/2006/relationships/slide" Target="/ppt/slides/slide18.xml" Id="R1cc7fc827c0a4204" /><Relationship Type="http://schemas.openxmlformats.org/officeDocument/2006/relationships/slide" Target="/ppt/slides/slide19.xml" Id="Rbc258c86b62d4d66" /><Relationship Type="http://schemas.openxmlformats.org/officeDocument/2006/relationships/slide" Target="/ppt/slides/slide20.xml" Id="R3ad52279fef94d96" /><Relationship Type="http://schemas.openxmlformats.org/officeDocument/2006/relationships/slide" Target="/ppt/slides/slide21.xml" Id="R6635306b87194ffe" /><Relationship Type="http://schemas.openxmlformats.org/officeDocument/2006/relationships/slide" Target="/ppt/slides/slide22.xml" Id="R42e76351368f4f48" /><Relationship Type="http://schemas.openxmlformats.org/officeDocument/2006/relationships/slide" Target="/ppt/slides/slide23.xml" Id="Rd9c6221e75c2433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e903f7cb87143c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8e4401e72b458b" /><Relationship Type="http://schemas.openxmlformats.org/officeDocument/2006/relationships/notesMaster" Target="/ppt/notesMasters/notesMaster1.xml" Id="R423708cb19bb472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14fd23cc8e1468a" /><Relationship Type="http://schemas.openxmlformats.org/officeDocument/2006/relationships/notesMaster" Target="/ppt/notesMasters/notesMaster1.xml" Id="R67db6d05bf2b4ce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1b1dc79c7494bfc" /><Relationship Type="http://schemas.openxmlformats.org/officeDocument/2006/relationships/notesMaster" Target="/ppt/notesMasters/notesMaster1.xml" Id="Rb383e0d61b88405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ba358c67df4720" /><Relationship Type="http://schemas.openxmlformats.org/officeDocument/2006/relationships/notesMaster" Target="/ppt/notesMasters/notesMaster1.xml" Id="R4e7025c4fad044e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b55ace934e246da" /><Relationship Type="http://schemas.openxmlformats.org/officeDocument/2006/relationships/notesMaster" Target="/ppt/notesMasters/notesMaster1.xml" Id="R360bf0503202480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139995cba40457f" /><Relationship Type="http://schemas.openxmlformats.org/officeDocument/2006/relationships/notesMaster" Target="/ppt/notesMasters/notesMaster1.xml" Id="R01e5389cc1a248e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6bbc2df81df483f" /><Relationship Type="http://schemas.openxmlformats.org/officeDocument/2006/relationships/notesMaster" Target="/ppt/notesMasters/notesMaster1.xml" Id="Rbdbedfa8046141f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0b588e943424796" /><Relationship Type="http://schemas.openxmlformats.org/officeDocument/2006/relationships/notesMaster" Target="/ppt/notesMasters/notesMaster1.xml" Id="R46a79bd99ed649c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52d413eecc64a70" /><Relationship Type="http://schemas.openxmlformats.org/officeDocument/2006/relationships/notesMaster" Target="/ppt/notesMasters/notesMaster1.xml" Id="Rb1872e576ee846c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b8b490cc4bd470f" /><Relationship Type="http://schemas.openxmlformats.org/officeDocument/2006/relationships/notesMaster" Target="/ppt/notesMasters/notesMaster1.xml" Id="Rfdceee856fba49a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fbf7fbbd850429a" /><Relationship Type="http://schemas.openxmlformats.org/officeDocument/2006/relationships/notesMaster" Target="/ppt/notesMasters/notesMaster1.xml" Id="Rf38150cebcb246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ba53bd659014cf8" /><Relationship Type="http://schemas.openxmlformats.org/officeDocument/2006/relationships/notesMaster" Target="/ppt/notesMasters/notesMaster1.xml" Id="R5bb43da0725a4bc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1449fea58bd40a8" /><Relationship Type="http://schemas.openxmlformats.org/officeDocument/2006/relationships/notesMaster" Target="/ppt/notesMasters/notesMaster1.xml" Id="R6377eb9b6c1a4a1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0e180e8ff6649c6" /><Relationship Type="http://schemas.openxmlformats.org/officeDocument/2006/relationships/notesMaster" Target="/ppt/notesMasters/notesMaster1.xml" Id="Reea03102ade343a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e13e7de64ba4365" /><Relationship Type="http://schemas.openxmlformats.org/officeDocument/2006/relationships/notesMaster" Target="/ppt/notesMasters/notesMaster1.xml" Id="R0f1c90604c354d7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83912532ffd4ebe" /><Relationship Type="http://schemas.openxmlformats.org/officeDocument/2006/relationships/notesMaster" Target="/ppt/notesMasters/notesMaster1.xml" Id="R54b95ee0552d4ff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2eb2901a08d4d71" /><Relationship Type="http://schemas.openxmlformats.org/officeDocument/2006/relationships/notesMaster" Target="/ppt/notesMasters/notesMaster1.xml" Id="R39f5bae6b71448b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377dcef5897460f" /><Relationship Type="http://schemas.openxmlformats.org/officeDocument/2006/relationships/notesMaster" Target="/ppt/notesMasters/notesMaster1.xml" Id="Rd52d152e79cf4f8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746c7e83094fb7" /><Relationship Type="http://schemas.openxmlformats.org/officeDocument/2006/relationships/notesMaster" Target="/ppt/notesMasters/notesMaster1.xml" Id="R63aefcb22323444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84409ea73494c73" /><Relationship Type="http://schemas.openxmlformats.org/officeDocument/2006/relationships/notesMaster" Target="/ppt/notesMasters/notesMaster1.xml" Id="R175742d5d5364b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b35e6beb25244f7" /><Relationship Type="http://schemas.openxmlformats.org/officeDocument/2006/relationships/notesMaster" Target="/ppt/notesMasters/notesMaster1.xml" Id="R432f4cff5e3e4d7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b1e914231bd4349" /><Relationship Type="http://schemas.openxmlformats.org/officeDocument/2006/relationships/notesMaster" Target="/ppt/notesMasters/notesMaster1.xml" Id="Rc30f6f295fdd455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4838045a6e4dbd" /><Relationship Type="http://schemas.openxmlformats.org/officeDocument/2006/relationships/notesMaster" Target="/ppt/notesMasters/notesMaster1.xml" Id="R72a255beee494b6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first sustained encounter with Coase. Lead with the realistic lake conflict and use the theorem to discover what transaction costs require institutions to 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efficient outcome depends on relative costs. In Case B, forcing $900,000 of avoidance to prevent $300,000 of harm destroys $600,000 of joint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theorem carefully and then immediately flag its demanding assumptions. Its practical value is diagnostic: it tells us where bargaining obstacles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pie-versus-slices framing. Coasean analysis can identify cooperative surplus without deciding the morally appropriate initial right or division.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using transaction cost as a synonym for inconvenience. Identify the specific obstacle and explain how it prevents a value-creating bargain.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Contrast the two-party lake case with hundreds of residents or dispersed air pollution. This is where private bargaining may require associations, class procedures, or public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Link to incomplete contracts. Cooperation over time requires information, verification, adaptation, and credible remedies.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this a reusable workflow. The theorem directs attention toward the institutional arrangements that reduce the transaction cost blocking cooperation.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these as Cooter and Ulen's useful design labels, not historical claims about Hobbes or Coase. They fit property and institutional design especially well.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instrument is universally superior. Use the same criteria for each: information, participation, strategy, administration, error, and enforcement.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 bridge to torts. The physical cause does not by itself identify the least-cost avoider or the best allocation of residual loss.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Freeze the numbers and avoid moral labels. The social comparison is between $500,000 in avoidance cost and $800,000 in development loss.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Coase's spectrum work illustrates that pricing is not the opposite of public authority. Government defines and enforces the entitlement; an auction can then use dispersed information better than administrative assignment.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Foreshadow Chapter 15 without turning this into a technology chapter. Platforms define tradable positions and procedures inside privately governed systems.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these questions on the lake, railroad, spectrum, or a student-generated conflict. They convert a slogan into disciplined analysis.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paradox: the costless-bargaining theorem is most useful for explaining a world in which bargaining is not costless.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figure to reject the idea that one party alone causes the conflict. The institutional question is which activity yields when both cannot fully coexist.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- Project-original accepted TikZ figure and QA asset: figures/ch04_transaction_costs_and_coase_theorem/.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to Chapter 2. The Pigouvian logic is valuable, but Coase asks us to specify the entitlement and examine whether parties can rearrange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vocabulary prepares students for property rules and liability rules later. An entitlement is a legally protected position, broader than ordinary ownership language.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Coase's conceptual turn. It does not deny causation or rights; it insists that legal choice affects both sides and should account for joint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gains from trade, not Nash bargaining. The $300,000 is the extra joint value created by choosing avoidance; the parties may divide it in many ways.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propose several transfers. All transfers in the range can support avoidance; bargaining power determines division within the range.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say rights do not matter. They matter for wealth, bargaining position, fairness, and possibly behavior through income effects; the narrow invariance result concerns resource use under strong assumptions.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4: Transaction Costs and the Coase Theorem (canonical project draft).</a:t>
            </a:r>
          </a:p>
          <a:p xmlns:a="http://schemas.openxmlformats.org/drawingml/2006/main">
            <a:r>
              <a:t>- Law and Economics project evidence ledger: evidence/ch04_transaction_costs_and_coase_theorem.md.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559c4d559445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cc49d152ad4bf4" /><Relationship Type="http://schemas.openxmlformats.org/officeDocument/2006/relationships/slideLayout" Target="/ppt/slideLayouts/slideLayout1.xml" Id="R081e000b71194f2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e000b71194f2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1cfcc8c04d50" /><Relationship Type="http://schemas.openxmlformats.org/officeDocument/2006/relationships/notesSlide" Target="/ppt/notesSlides/notesSlide1.xml" Id="Ra9bde350079f4e1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fec74a7b4d92" /><Relationship Type="http://schemas.openxmlformats.org/officeDocument/2006/relationships/notesSlide" Target="/ppt/notesSlides/notesSlide10.xml" Id="R148c104e3623414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fd3a12c34a51" /><Relationship Type="http://schemas.openxmlformats.org/officeDocument/2006/relationships/notesSlide" Target="/ppt/notesSlides/notesSlide11.xml" Id="R193274feac8b4c2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85c929934612" /><Relationship Type="http://schemas.openxmlformats.org/officeDocument/2006/relationships/notesSlide" Target="/ppt/notesSlides/notesSlide12.xml" Id="Rd08aac1b51104cb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ddfcf1bb41cf" /><Relationship Type="http://schemas.openxmlformats.org/officeDocument/2006/relationships/notesSlide" Target="/ppt/notesSlides/notesSlide13.xml" Id="R097a75255c33461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fea2da454a29" /><Relationship Type="http://schemas.openxmlformats.org/officeDocument/2006/relationships/notesSlide" Target="/ppt/notesSlides/notesSlide14.xml" Id="Re5b663d4b682437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022611ce46fc" /><Relationship Type="http://schemas.openxmlformats.org/officeDocument/2006/relationships/notesSlide" Target="/ppt/notesSlides/notesSlide15.xml" Id="R1343bc81093940c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acbba03d24482" /><Relationship Type="http://schemas.openxmlformats.org/officeDocument/2006/relationships/notesSlide" Target="/ppt/notesSlides/notesSlide16.xml" Id="Rc1ed3f7e5004486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2656fb1248ab" /><Relationship Type="http://schemas.openxmlformats.org/officeDocument/2006/relationships/notesSlide" Target="/ppt/notesSlides/notesSlide17.xml" Id="R99d8eeed0e4e489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8bdb644145f6" /><Relationship Type="http://schemas.openxmlformats.org/officeDocument/2006/relationships/notesSlide" Target="/ppt/notesSlides/notesSlide18.xml" Id="Rf5ee82ffcdcd4d6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a6c20ab14c47" /><Relationship Type="http://schemas.openxmlformats.org/officeDocument/2006/relationships/notesSlide" Target="/ppt/notesSlides/notesSlide19.xml" Id="R05b338223f5f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0cbdbc47f44ce" /><Relationship Type="http://schemas.openxmlformats.org/officeDocument/2006/relationships/notesSlide" Target="/ppt/notesSlides/notesSlide2.xml" Id="R178899f000ff409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d70410694db0" /><Relationship Type="http://schemas.openxmlformats.org/officeDocument/2006/relationships/notesSlide" Target="/ppt/notesSlides/notesSlide20.xml" Id="R755127c09ab6414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356aa86e44aa" /><Relationship Type="http://schemas.openxmlformats.org/officeDocument/2006/relationships/notesSlide" Target="/ppt/notesSlides/notesSlide21.xml" Id="R4098efb29c9b4c5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5a781a4a4ca3" /><Relationship Type="http://schemas.openxmlformats.org/officeDocument/2006/relationships/notesSlide" Target="/ppt/notesSlides/notesSlide22.xml" Id="R27a3786168284b5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5e979dbf4a0a" /><Relationship Type="http://schemas.openxmlformats.org/officeDocument/2006/relationships/notesSlide" Target="/ppt/notesSlides/notesSlide23.xml" Id="R8b929f39c22a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e8dc6f8184db5" /><Relationship Type="http://schemas.openxmlformats.org/officeDocument/2006/relationships/image" Target="/ppt/media/image.png" Id="Ra04cd234fd724413" /><Relationship Type="http://schemas.openxmlformats.org/officeDocument/2006/relationships/notesSlide" Target="/ppt/notesSlides/notesSlide3.xml" Id="R51bcda82a848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a5ce4c9447d2" /><Relationship Type="http://schemas.openxmlformats.org/officeDocument/2006/relationships/notesSlide" Target="/ppt/notesSlides/notesSlide4.xml" Id="Re39e769f5f28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7b71e5394183" /><Relationship Type="http://schemas.openxmlformats.org/officeDocument/2006/relationships/notesSlide" Target="/ppt/notesSlides/notesSlide5.xml" Id="R322bb9e24abb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9ef812d24e4e" /><Relationship Type="http://schemas.openxmlformats.org/officeDocument/2006/relationships/notesSlide" Target="/ppt/notesSlides/notesSlide6.xml" Id="R8ea2d24d1a8c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049d55a94164" /><Relationship Type="http://schemas.openxmlformats.org/officeDocument/2006/relationships/notesSlide" Target="/ppt/notesSlides/notesSlide7.xml" Id="R5b45cc04a42849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20527c054549" /><Relationship Type="http://schemas.openxmlformats.org/officeDocument/2006/relationships/notesSlide" Target="/ppt/notesSlides/notesSlide8.xml" Id="Rbef622cb75f34dd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0c543e5549ce" /><Relationship Type="http://schemas.openxmlformats.org/officeDocument/2006/relationships/notesSlide" Target="/ppt/notesSlides/notesSlide9.xml" Id="Rd127a02b4e844af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933E0E-3B5D-45D2-8AC7-B30D43D6E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CA542D-D2C2-4C23-A8DC-9296FB53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Transaction Costs and the Coase Theorem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B7D022-D5BD-45C3-BDC3-2825B679E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652AF3-AFDD-4DAA-A2BA-F369E3350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FF3148-8869-4C9A-AB0D-8E1FC021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4FEEE5-974A-480C-B0E3-79AC80A51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3B96EB-FF02-474C-AB29-B803899FC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ENTITLEMENTS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509543-93B0-41CC-B0F3-8D8F0740E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13A11D-E271-4F13-AAA5-A40637DF9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BARGAINING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B975E8-0FB3-4FB4-96B8-8D3DF1180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0F565B-4F39-4777-B00A-69711B262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INSTITUTIONS</a:t>
            </a:r>
          </a:p>
        </p:txBody>
      </p:sp>
    </p:spTree>
    <p:extLst>
      <p:ext uri="{BB962C8B-B14F-4D97-AF65-F5344CB8AC3E}">
        <p14:creationId xmlns:p14="http://schemas.microsoft.com/office/powerpoint/2010/main" val="13585241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2CBC511-D207-4126-8BD9-41841B55D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184AC5-A605-4470-BF21-35C7F6458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E7CCC8-B477-4FE0-BF86-36A90B4F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second case can make discharge efficient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10FEC8-87E1-41B8-A824-81F0D74F6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D2CFC9-A3AB-4ABE-BBF4-55455BD0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F342E8-0049-4800-A795-1DC2C40BD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1DCD2E-8604-46A7-A936-063C5C0B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1714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7B16A6-60C4-4107-8AA8-FA1EDA93E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25C317-BA71-4F74-8F44-52A51C03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167640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8ABE6D-3DD7-4173-9AB8-B512E69F6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173355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Avoidance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B87E8B-1174-4F3C-8D18-34B8FE3F8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167640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CBD951-9CEB-4A06-815D-9A9C47C5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173355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Development loss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AC46A3-18D4-48D6-AA78-A216181C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676400"/>
            <a:ext cx="3143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7F220E-77F4-4DCC-A861-2A00BA68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17335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Efficient use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F81624-454A-45CB-82FE-363EC88A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33650"/>
            <a:ext cx="1714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6005F6-1DFF-41D7-A72D-3E4D251CA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5908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252A85-5565-413B-9AD3-9AA4037A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253365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CEE116-A933-4619-96FB-7B4B93694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259080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$500,000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FFB39E-2E2D-48D2-ACBE-D8EEF548B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53365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013214-45D4-4F01-A844-22C36889B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259080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$800,000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807F6E-A430-4580-BDF6-9C054CF2E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533650"/>
            <a:ext cx="3143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50B86F-35B2-4604-8DE4-C0895467F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25908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Avoid discharge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B8E916-718E-4314-9F79-1B08D8E2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90900"/>
            <a:ext cx="1714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E660A3-2260-43FD-899C-D00A94B8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44805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65BFB7-054A-4462-AF36-17FA6D2F9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39090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548F5F-3E21-4F7E-8241-75525AC51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344805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$900,000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8431C4-CA01-4A1B-83DE-3DD43B1CC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390900"/>
            <a:ext cx="285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228654-7C0E-419B-AC70-6586C572A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44805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$300,000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A56EAA-3329-4932-805C-17F2F622C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90900"/>
            <a:ext cx="3143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BA524E4-9F90-4F07-8CC4-513F83901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34480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Allow discharge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BAEA96-AD30-4739-BE17-FFD4E31B3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Internalizing an externality does not imply eliminating the activity.</a:t>
            </a:r>
          </a:p>
        </p:txBody>
      </p:sp>
    </p:spTree>
    <p:extLst>
      <p:ext uri="{BB962C8B-B14F-4D97-AF65-F5344CB8AC3E}">
        <p14:creationId xmlns:p14="http://schemas.microsoft.com/office/powerpoint/2010/main" val="63151940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7E12C9-FD55-43C0-9D08-557C2F407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745B12-C8ED-44B2-A059-824A93CAE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21B462-9F3F-44F0-B251-97C28BF92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Coase theorem is a benchmark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4FA619-0BA1-411B-9C32-69FE2C85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49F54B-F96F-493B-A35A-89D3CD07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632481-6A8E-4901-A7BC-0DAB0915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851C3A-AB75-4A1C-AEB0-280C36CB9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If rights are clear and bargaining is costless, parties bargain toward the value-maximizing use regardless of the initial entitlement.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1BD2A9-B55F-4DC4-83CB-BAE96EA40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initial entitlement still affects the distribution of wealth and the direction of payment.</a:t>
            </a:r>
          </a:p>
        </p:txBody>
      </p:sp>
    </p:spTree>
    <p:extLst>
      <p:ext uri="{BB962C8B-B14F-4D97-AF65-F5344CB8AC3E}">
        <p14:creationId xmlns:p14="http://schemas.microsoft.com/office/powerpoint/2010/main" val="63755909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56D1B8-0CBD-4C13-98D6-4B2E6C59F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3CD29B-2ECB-43FB-A7A1-B71A34A17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44935B-BA7D-4B5A-A0C8-8BDCF729B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Separate efficiency from distribution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4CC3A9-0C6D-40C6-AE2C-2769DED57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6B4E39-2357-459C-8388-A8960890E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789607-0C76-4EA7-94D9-90F051597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FA6BBE-C217-4618-B090-AF8C58B91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ALLOCATION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C948AA-E761-4BED-B144-21DF70B3E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B36BE0-F6A5-4463-8580-792197E8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use of the resource survives?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88B17E-DD81-4828-B2B9-593104109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781956-ECA9-4144-A13E-9320CAF1E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9193FA-9BAC-4F8B-9317-9CB43054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pays whom, and how much?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E51595-45BF-4B59-BE20-960E412F2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STARTING WEALTH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40F69C-FD18-4088-9693-53FE8FD5A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6F6823-766C-444C-A1E7-A865DC5C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owns the valuable entitlement initially?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263073-01A5-4F7B-88AA-248CD1E4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Same allocation does not mean same people are equally well off.</a:t>
            </a:r>
          </a:p>
        </p:txBody>
      </p:sp>
    </p:spTree>
    <p:extLst>
      <p:ext uri="{BB962C8B-B14F-4D97-AF65-F5344CB8AC3E}">
        <p14:creationId xmlns:p14="http://schemas.microsoft.com/office/powerpoint/2010/main" val="20141616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2E994D-5F86-41DF-90DA-0D910DDC6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CA206B-2723-47F6-806B-ADD4A8B17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B8AD60-604A-43EE-B667-8AE3F43F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Why bargaining fails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4D27DA-0C1C-4685-A21A-F709D9D9A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51C7E1-1E9C-4943-8D64-06736EBC0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05E309-E097-4635-AE07-592D78EFC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718104-B8EA-4371-9316-C4C25A18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SEARCH AND INFORMATION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E63BAB-9FCC-48AE-98C7-5EFED96C8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A27481-5A4A-4063-8635-C34B6397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Find parties, values, risks, and authority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59CAB4-6705-400C-B5D9-D96AB249A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STRATEGY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E02150-FE56-40A6-ACB9-19576BBB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3FE476-B265-4518-B666-4347C1881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Holdouts, bluffing, delay, and free riding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57E211-D609-47D5-9D49-D6253EEB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ENFORCEMENT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3A7C56-D9A3-4B69-BB14-0F3B3051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2011D7-68DE-44DB-AFA8-3780ECA6D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Verify performance and police future conduct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3BCDB5-8760-44E4-9F04-E56CA409F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2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Transaction costs are the costs of arranging, carrying out, and enforcing cooperation.</a:t>
            </a:r>
          </a:p>
        </p:txBody>
      </p:sp>
    </p:spTree>
    <p:extLst>
      <p:ext uri="{BB962C8B-B14F-4D97-AF65-F5344CB8AC3E}">
        <p14:creationId xmlns:p14="http://schemas.microsoft.com/office/powerpoint/2010/main" val="65886718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A04CCE-5A2C-447C-872B-F30F56F3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868ED4-F732-43FB-A13A-884EFAF04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24466F-CD60-4A94-9C58-25992F4BF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Many parties transform the bargaining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C56C3E-562D-4881-877A-38B7F3265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1CCA11-2E80-4F98-936C-971230C7C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B84E21-505A-4845-94D3-34355FF5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F9B9EA-D04A-4516-8B7C-CEA2D548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COLLECTIVE ACTION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E1A4D4-08C6-42D3-92C9-2D035E116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5B367B-097E-4DA2-A1F4-C525998A9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Each resident may hope others pay for cleanup.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764757-A4DB-49D6-9387-AA76F56A6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62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AEC807-470A-465A-AF6F-D923700BE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holdout may demand most of the cooperative surplus.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8CD44C-7A3E-4C1E-BE44-1ABE66A57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33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DC74CC-4D0E-41DE-9253-BA73B2EB9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43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Parties may disagree about exposure, valuation, and future risk.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C1A3F2-5D41-4657-969B-6F433403D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05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F73E25-4525-468C-94DF-AF69EDCD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Organizing representation and authority becomes costly.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5C5C24-6FD8-4F71-85A2-975D200BD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number and heterogeneity of parties can matter more than the physical harm.</a:t>
            </a:r>
          </a:p>
        </p:txBody>
      </p:sp>
    </p:spTree>
    <p:extLst>
      <p:ext uri="{BB962C8B-B14F-4D97-AF65-F5344CB8AC3E}">
        <p14:creationId xmlns:p14="http://schemas.microsoft.com/office/powerpoint/2010/main" val="20742905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0D1571-94BD-4923-B8EA-F2D0C87F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900027-7408-440C-91DD-64DD100E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3CE945-98C6-484A-8FE1-39E8E99D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8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Future performance creates monitoring and enforcement costs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B3032D-E411-4AB6-9800-47894DE1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BF937C-70DA-48F9-A929-D9464699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087C25-7F80-46A8-887A-7A49ED0E2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4AB243-F49B-4C41-BFC9-C25BD7A46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6F08B6-DF6B-4946-8EA6-D6BA6B6CB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counts as adequate pollution control?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05C224-5CCD-4786-8410-E8C30BF6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62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112FBD-69C6-447E-8F4C-F5E88EF8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measures emissions and with what technology?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EB592F-43D2-4F1A-B428-6341E2708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33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0FAC11-3F08-4F46-A3C5-7DA52DF4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43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the factory alter output or inputs after agreement?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CA13F4-F4EB-4105-9B6A-198F2EE1D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05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D3E48F-E393-4393-8434-1E3EF4AD9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remedy applies when performance is disputed?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972A6E-3F2A-4BF2-8326-C9B2E3BAE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signed agreement does not eliminate the need for governance.</a:t>
            </a:r>
          </a:p>
        </p:txBody>
      </p:sp>
    </p:spTree>
    <p:extLst>
      <p:ext uri="{BB962C8B-B14F-4D97-AF65-F5344CB8AC3E}">
        <p14:creationId xmlns:p14="http://schemas.microsoft.com/office/powerpoint/2010/main" val="51956032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C94D07-F197-48FE-9EE2-33A42E9A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EF9EB4-605E-4DFB-95E0-C21248350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2E4416-6598-4834-930C-9DE16CD9A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Move from theorem to institutional design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61B07B-8C69-4E3E-8AA9-56D17D99A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862D8B-F5BA-4E49-BAC0-004E4C247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E282F3-BB67-432C-81C8-CD06F7C4E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6E1B5A-39E7-4E24-AA7E-9A7C693D8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412091-0687-4BF4-93A3-3F9968B33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DEFINE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7E6E11-6EF0-4811-BEA2-2378C4C77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Specify the entitlement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85D0EC-53B3-4D33-BFB5-FE7CFCBCD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C8D564-3A48-413F-8308-D6B395366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C6C6AC-A684-4C9B-9300-177700DC2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DIAGNOSE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8D107E-616E-4514-9A9B-F57F16CE6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Locate the bargaining obstacle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1CB9A3-E2D3-4681-B229-7830D719A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D2B580-9622-4B96-B8FF-DBD77515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2E1083-4CF1-487E-A42E-D06A48204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COMPARE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E110E2-C2A4-453B-8758-799D5AC5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Identify feasible institutions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74294D-5D0B-45D6-85FA-16E88B222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7E59F1-6435-47D3-9AC1-D7F91EC91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67B344-2EF9-414F-8493-F2623EF49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SELECT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12CE4-4377-454F-9B7D-66D827797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Choose the least costly bundle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10BAA4-FEF9-4C9F-90BF-4A7FF57ED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26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Do not invoke Coase as ‘let the parties bargain’ without checking whether they can.</a:t>
            </a:r>
          </a:p>
        </p:txBody>
      </p:sp>
    </p:spTree>
    <p:extLst>
      <p:ext uri="{BB962C8B-B14F-4D97-AF65-F5344CB8AC3E}">
        <p14:creationId xmlns:p14="http://schemas.microsoft.com/office/powerpoint/2010/main" val="3176324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D13D62-A602-44C9-BB10-42D04678E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5C5FBC-430D-433C-8D62-26AEB8E0C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0932FF-95DB-4940-BBBC-38894291D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2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normative Hobbes and Coase principles complement each other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A538EF-B079-4B12-8ECF-475FC51B2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6FE77D-1034-4065-941E-BFBC8302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2439C5-9CBB-4931-A087-BBE845D30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E18620-C933-438F-9862-C2D8742F3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519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NORMATIVE HOBBES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335056-EE43-4660-999F-C6C8D637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5191125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06F040-A38B-49FF-86AB-EBD9A73D1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4810125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Structure law to minimize destructive disagreement and noncooperation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EB76B0-F30D-4B66-833E-B67DB85F1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790700"/>
            <a:ext cx="5191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NORMATIVE COASE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ED0BB5-B44A-431B-A0CA-71947569E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228850"/>
            <a:ext cx="5191125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9771F0-5CE9-487C-8E18-320F3C94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438400"/>
            <a:ext cx="4810125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Structure law to remove obstacles to private agreement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8603DC-E66A-4640-8F84-F5C5D4667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8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Reduce the cost of failed cooperation; enable bargains when bargains can work.</a:t>
            </a:r>
          </a:p>
        </p:txBody>
      </p:sp>
    </p:spTree>
    <p:extLst>
      <p:ext uri="{BB962C8B-B14F-4D97-AF65-F5344CB8AC3E}">
        <p14:creationId xmlns:p14="http://schemas.microsoft.com/office/powerpoint/2010/main" val="76221213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D72A1A-0FE1-4BA3-A45C-0F26FBAA5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31D44D-C667-49D3-98B8-08DFA73F0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B9B0C9-CF99-43AB-B14C-D6678AB45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Choose among imperfect responses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C19681-2EB0-406A-A3D3-204B4B336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546E0B-C37C-4A2D-8ADB-3DF208032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2EC91D-9701-4BAB-85B9-859EA1E01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2F313A-D131-4C38-A5E7-0E425F417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1920B4-993F-4E5D-92AF-D3B7A931F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Institution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4C4ABA-9C4C-4563-9EFD-DFFCF779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676400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952216-9131-4F38-AF8C-7B01D23C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1733550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Uses well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4C6E84-1AF3-4562-A971-E7112A357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676400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605888-E5DD-4530-B625-B7920B43C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1733550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Characteristic limit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83EA88-79D4-4696-A933-092EB710D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19338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2C0B9D-E5D5-4D55-8E86-85C2F59F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76488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Property rule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3DB256-A20A-4588-B5C8-49ABE0D64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319338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A5006C-B678-42B5-8D96-2D46DB5E9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2376488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Decentralized valuation and consent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42FCF9-C518-4DD8-8CB5-C528F7E87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319338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A28F29-C56D-408D-B7A9-D0B5E99D1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2376488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Holdout and diffuse parties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DC5B5D-725F-4C85-90D5-7AE6FC86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62275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FAB913-0D5E-4993-BDCE-2F8061805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19425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Liability rule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A357B3-B25B-4741-BE0B-1A343E46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962275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9FC6E8-9633-4695-A60F-E734FF4A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019425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Court-set transfer without consent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8AB4B8-AF70-4719-9158-061113D54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962275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C4C04E-980C-4837-A270-E0BB1A52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019425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Valuation and adjudication error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D10A1C-CD7D-41CA-9EA9-A582E8B2F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605213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B0772D-89B7-4D58-8DA1-FAE319DC4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62363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Tax or permit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4E277F-89EA-468C-9B63-3C5235402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605213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A9A5D4-CF98-4F33-B667-1374CF5F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662363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Repeated measurable externalities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E015E2-424C-482A-8B60-43BD107F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605213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BC7D79-25FF-46BA-A3B8-A4B713F1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662363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Administrative information and politics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D47EDFA-EB6C-4BE6-97B1-694238F4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48150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E18A0B-AE61-4D9D-8FA7-C48F50A79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305300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Organization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A1CEBE8-F561-4953-AC2B-6D4B3B83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248150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834E145-40E5-46C0-AF57-91FD2ED9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305300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Coordinated adaptation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29B68D5-0128-4652-B9A3-2418B1FDA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248150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2BC7E49-CC30-40AF-B288-97E2B9688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305300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Agency and governance costs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D741831-B74D-4AD0-B107-DD5C689FE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91088"/>
            <a:ext cx="23812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5BDE8CF-4410-493D-93C5-1C42998E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948238"/>
            <a:ext cx="22288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Norm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CD54B9E-3A79-4FDA-86AB-D5693DDB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891088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FB5E358-2D29-422F-8CBD-FEF22FE71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948238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Repeated observable relationships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3A8BC16-71E0-47CA-A2F3-318A35E6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891088"/>
            <a:ext cx="4095750" cy="6429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1D17263-B21B-4778-8563-9F6270A98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948238"/>
            <a:ext cx="3943350" cy="5286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Limited reach and exclusion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60BDF1D-9A8D-4256-A1EE-625F0362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2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best response depends on the transaction cost that actually blocks cooperation.</a:t>
            </a:r>
          </a:p>
        </p:txBody>
      </p:sp>
    </p:spTree>
    <p:extLst>
      <p:ext uri="{BB962C8B-B14F-4D97-AF65-F5344CB8AC3E}">
        <p14:creationId xmlns:p14="http://schemas.microsoft.com/office/powerpoint/2010/main" val="78756560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6520B2-7EF7-4B6F-B220-9DE41D253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7DCEA9-083E-4EF7-9EC2-9FB1CC34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F67E74-4F53-4355-8D7E-A018D82F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Railroad sparks reveal least-cost avoidance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3FAADC-CFBD-49D3-9C6D-54C041CA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388C57-E66F-42FE-B359-1AC9BAF27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BD05D3-5E04-48F8-918B-62B9B332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062660-DB2A-421B-B0C0-516C635CE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Trains create value and also ignite crops beside the track.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B0E87B-1CC0-4273-AA2E-50FC3735E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RAILROAD MARGINS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B54DC3-94C8-4856-A4B3-A2B37A5B8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2E5CDF-F1B8-4F31-9DB9-1A252292F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Spark arresters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E50E5E-3D01-443B-92E9-3E7405772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5ACE2D-3CAC-4EAC-BBD8-29AF773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Speed and scheduling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9A2073-F9CE-485C-8FBE-C85B54832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C00890-062B-464E-B6CC-E84304D87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Route and maintenance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17F854-F70D-4D50-993E-9F24EC99C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8017C1-3D7A-4205-B5A3-01382DC3D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FARMER MARGINS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367CD0-9002-4192-AABC-3DD4D993A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F9A762-89C5-459C-859E-B8733B526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Crop location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1134B9-3F51-4D7B-AAA9-1483F0836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B1FB29-6780-4C9A-AF6B-312B6E8B0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Firebreaks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3C46D9-CCC4-4C21-BFE4-74822F066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C30F9D-BAF7-4652-A3D5-35625C27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Insurance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82057C-155F-418E-AAF9-24A76EA0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Which rule induces the cheapest mix of precautions and activity?</a:t>
            </a:r>
          </a:p>
        </p:txBody>
      </p:sp>
    </p:spTree>
    <p:extLst>
      <p:ext uri="{BB962C8B-B14F-4D97-AF65-F5344CB8AC3E}">
        <p14:creationId xmlns:p14="http://schemas.microsoft.com/office/powerpoint/2010/main" val="4493839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5408F5-7BB9-4DCA-AB5A-90FA27406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F088C0-6549-484A-99B3-8360407DD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0EC676-6427-4331-AF3E-78FCC56C4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factory, a lake, and a developer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BC4EB1-C490-4CB3-8DF3-DD5619E9A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710056-659D-48C2-9498-2C26BCC86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121406-C60C-4C25-897E-4877CB9A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258ED6-D087-4DAD-AFFF-87BAFC84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Discharge saves the factory $500,000 but reduces nearby development value by $800,000.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D91F40-B0AE-4A2C-AA26-A09CE114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FACTORY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3951D6-2E06-4ACB-B111-68F8B42F6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4FE50A-C0CC-41C4-870F-8544E6B7B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Existing productive use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FA04B1-9C52-44CD-82C8-2A12FE27B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4C9631-921D-4A78-91E0-32BDA1B8B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Avoidance costs $500,000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024123-3F59-4C80-9B24-7F0F6776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7ADCE4-0F01-4FB7-80B3-87CC4BF3A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Needs legal permission to discharge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154DD5-7ADA-4B9E-8429-03B54861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919060-3357-44E2-8408-F92B88988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DEVELOPER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28A38F-40A4-428E-83FE-6093D2832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CBF7B2-7492-4EDA-AD46-553D5706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Higher-value housing plan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2B9EC6-E3EC-4F61-A741-EBDBAE322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6A9AA7-81A4-40FB-B025-3DF05003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Pollution loss $800,000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073D5E-632D-4FCE-9F78-8A69C0EE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211A5D-2654-4EF2-AEA7-840FF59AE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Needs a clean-water entitlement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84B596-ADF3-4D4E-A134-6BFAE69AE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Which legal arrangement preserves the larger joint value?</a:t>
            </a:r>
          </a:p>
        </p:txBody>
      </p:sp>
    </p:spTree>
    <p:extLst>
      <p:ext uri="{BB962C8B-B14F-4D97-AF65-F5344CB8AC3E}">
        <p14:creationId xmlns:p14="http://schemas.microsoft.com/office/powerpoint/2010/main" val="176215489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FEE8B8-7413-4DA3-804E-9E9B25496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A096B3-E2A0-4E01-988A-F20D03186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D692C5-F66F-46F2-ABCC-CC8B4BB4A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Spectrum turns Coase into institutional engineering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4F289F-4370-4607-8126-A1BBEABD3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755507-2DAF-4807-9C93-9B8D3DB5E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E0DBE1-CC45-4744-9527-5B579C73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14B7EF-AADB-4292-9C09-99D2C561D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PUBLIC DEFINITION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F6A811-FEF0-4B37-8833-20203AF1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2DE228-82BF-48AC-B5B4-582BBA630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Specify interference rights and license boundaries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11A50A-CEDE-4F47-82E8-4400395DD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AUCTION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7E2324-773D-481A-9AFD-A21C3BDA7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DB97CA-BF7C-449D-8A26-1617B17D3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decentralized bids to reveal relative value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936A61-35FD-499F-A565-A5334540B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AFTERMARKET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697B78-161E-488E-90CE-86348F799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F65868-8BBA-4FCE-B85B-AD323EE6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Permit transfer and reconfiguration where feasible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409095-7844-46C2-857B-5C54AB43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Markets require legally designed objects of exchange.</a:t>
            </a:r>
          </a:p>
        </p:txBody>
      </p:sp>
    </p:spTree>
    <p:extLst>
      <p:ext uri="{BB962C8B-B14F-4D97-AF65-F5344CB8AC3E}">
        <p14:creationId xmlns:p14="http://schemas.microsoft.com/office/powerpoint/2010/main" val="115315632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3D3C47-14ED-4244-AB1A-A642865EC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AA4736-8C9E-480A-98AE-3A9DB340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8D168D-A1B3-4C76-9ECE-5D021144D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Platforms also design entitlements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17EF6D-1C1D-4979-A69D-D7647B78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1101AE-189F-46FC-BD23-5EE26F14B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912B5A-A7DF-4DCF-8E8B-94F5FC83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69F228-76AE-4A65-A76E-46355351A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ACCESS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4A56C5-4038-44DB-96F2-7C32D55F0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1BDEEA-333C-426B-9A37-07CA671BB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may participate and on what terms?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4CD75B-6635-4D28-92F4-7B3B3FA9E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PRIORITY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7A3E3E-A8BC-42E0-B79B-8BBEE9D1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D3028-848F-40D3-AA71-16BB2B35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How are listings, attention, or capacity allocated?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736EBF-8F2A-4A36-83E5-A6C0B15E4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REMEDY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F003A9-37A1-41AF-A0DA-F1D5AB17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FE8EDB-FFB2-4192-A072-0022CBDE9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Refund, removal, suspension, appeal, or exit?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2BBCAE-7AFA-48D6-B354-89D01BA7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02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Private code can lower bargaining costs while creating concentrated rule-making power.</a:t>
            </a:r>
          </a:p>
        </p:txBody>
      </p:sp>
    </p:spTree>
    <p:extLst>
      <p:ext uri="{BB962C8B-B14F-4D97-AF65-F5344CB8AC3E}">
        <p14:creationId xmlns:p14="http://schemas.microsoft.com/office/powerpoint/2010/main" val="41940263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B382F6-09EF-4ABC-B3E6-CF8A9183B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C3942C-607E-40E6-9F66-3003AF9DE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CC8909-7DA3-4D27-A355-4DF4DCA3B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 Coasean audit asks concrete questions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CF1F2A-1309-4607-A7EF-D4C5C720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B8838A-718D-4AAB-B361-9F67E9748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DD267A-0457-40C0-8C31-DC6CB1E55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38547B-D47F-408B-A025-AA4514399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14753C-9F87-4538-89E9-B0ED439DD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incompatible uses create the conflict?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B072B2-849D-45F0-9C58-3707500DD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765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B63E74-9723-49A9-901B-2290B9067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860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holds which entitlement, protected by what remedy?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12AD94-9C5D-4A4D-B181-AF010238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622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FA1928-A2A9-4F4A-8077-A28046526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97180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allocation maximizes joint value?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7293F2-1621-4491-9599-D74781F56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480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6259DE-A2EF-46E4-83F5-F036226C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5757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cooperative surplus is available?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6521F-3AE1-40F0-A50F-8736F95FB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338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6690F7-4161-42B1-8270-7E3BD3910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43350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search, strategy, information, or enforcement cost blocks agreement?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5A7B09-E0CE-4EFB-BCD5-A1BFA099C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1960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6205D4-D945-4AF9-BE4C-6F668378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29125"/>
            <a:ext cx="9353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feasible institution reduces that obstacle at acceptable cost?</a:t>
            </a:r>
          </a:p>
        </p:txBody>
      </p:sp>
    </p:spTree>
    <p:extLst>
      <p:ext uri="{BB962C8B-B14F-4D97-AF65-F5344CB8AC3E}">
        <p14:creationId xmlns:p14="http://schemas.microsoft.com/office/powerpoint/2010/main" val="23212534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3C37F6-EE80-486B-883F-0C97EB82E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A8C5B7-675F-418E-AB21-5B595A1E2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4DE4B3-ED1A-4A68-8653-6BAE6D9A6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theorem matters because bargaining is costly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D74796-D7C4-4539-8C1B-1435E5978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1031ED-E1DE-4040-8972-AB906D410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80BAA4-07E9-4A23-88DA-77D12CBEC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9CB060-A35A-4F33-B006-EDF5369F6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F233B5-A097-4DDA-8AE4-A8684B97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 the reciprocal conflict.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110D1F-873D-41B7-81DC-8CDECC829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E216D9-CAE9-4AD9-B7F3-AF2B6DACB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Define the entitlement and remedy.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DC5D4E-996D-423E-B378-B9E37A56B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45BE73-FE1C-4CCE-87E9-581207D25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Calculate joint value and cooperative surplus.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6977F0-3B42-4E28-85C5-E89950B3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BB3CB5-AC2C-405E-9188-F529B837A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Separate allocation from distribution.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2328FE-F478-4F5F-BA7A-53CA5D7FB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3856A8-F71D-4F5B-9BE2-B84FED77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Diagnose the specific transaction cost.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2F59D3-D1D8-415A-B67B-54D6F7BEA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0170CA-5922-48A1-B6B5-956AE0887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institutions under realistic information and enforcement limits.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1E6095-6191-4974-8015-C35B7D920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Coase turns externality analysis into comparative institutional design.</a:t>
            </a:r>
          </a:p>
        </p:txBody>
      </p:sp>
    </p:spTree>
    <p:extLst>
      <p:ext uri="{BB962C8B-B14F-4D97-AF65-F5344CB8AC3E}">
        <p14:creationId xmlns:p14="http://schemas.microsoft.com/office/powerpoint/2010/main" val="8550825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44004A-A261-47BE-9FDE-4D5F929B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913458-2B08-424E-807B-D4E66E959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A03D3A-0BB9-43B5-B9CD-271946118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conflict is reciprocal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6D74C0-7498-4862-8A79-084F379C1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356C3F-2391-4894-BB35-3DB5633E3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F2E1B8-6729-484B-9A8E-8F88CFC53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4cd234fd724413"/>
          <a:stretch xmlns:a="http://schemas.openxmlformats.org/drawingml/2006/main"/>
        </p:blipFill>
        <p:spPr>
          <a:xfrm xmlns:a="http://schemas.openxmlformats.org/drawingml/2006/main">
            <a:off x="2394459" y="1352550"/>
            <a:ext cx="7403081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93EC01-6DE7-4D13-AF05-6659FEE0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Stopping pollution harms one use; allowing pollution harms another.</a:t>
            </a:r>
          </a:p>
        </p:txBody>
      </p:sp>
    </p:spTree>
    <p:extLst>
      <p:ext uri="{BB962C8B-B14F-4D97-AF65-F5344CB8AC3E}">
        <p14:creationId xmlns:p14="http://schemas.microsoft.com/office/powerpoint/2010/main" val="4201561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13075A-9BF1-42BD-A5E5-C8CA56DAA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5A4569-67AC-49E4-941C-B29D2982B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BEF044-C6B8-4458-9D88-D3BBBFF2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Pigouvian first answer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FA0D7F-C65D-4630-99E9-B5FB2777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35A078-3768-4DF4-BE2A-DC0270FF2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832A88-67F8-44F2-9B13-6E9EB71D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92DA33-46F4-48EA-8824-CE4622214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638300"/>
            <a:ext cx="9753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EXTERNALITY LOGIC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694054-8E3A-4667-AAEC-F1BD9930B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Make the decision maker face the social cost imposed on others.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51AFB2-2956-4A50-90C8-2505CD97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 tax, liability rule, standard, or property right may internalize harm, but each requires information and enforcement.</a:t>
            </a:r>
          </a:p>
        </p:txBody>
      </p:sp>
    </p:spTree>
    <p:extLst>
      <p:ext uri="{BB962C8B-B14F-4D97-AF65-F5344CB8AC3E}">
        <p14:creationId xmlns:p14="http://schemas.microsoft.com/office/powerpoint/2010/main" val="20129656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B026B5-AE5A-446A-99C1-5FC0B3D0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EB5F2E-09BE-4123-A114-A22687B74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A1C45A-1EAE-4C95-85C7-D5F02EA38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An entitlement has several dimensions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8030D2-67BA-4D2B-B230-0C0143056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CE7D59-C2D0-4DF5-8559-95B0EE6F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7664B6-B57E-4477-BEB6-23D5CED7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F13DAA-D76E-460C-9663-AC49ABDF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HOLDER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823E34-3410-441B-A1B1-488D103B1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0B855E-6251-4564-B2A0-9B934D80F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begins with the protected claim?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1B6246-7F7A-48BE-BF25-B6C622DE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CONTENT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78DB3C-ACB9-4412-928B-0141F013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BA103E-C31D-4FCB-83B9-14A5B3C35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conduct may occur or be stopped?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E5E2B2-5F0C-4DC8-BB54-1BB1A963A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PROTECTION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E8495D-44E7-45FA-AA15-2B0CDDC4E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E953A4-7185-4D19-9FDB-2456DCE5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Damages, injunction, regulation, or consent?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FC4D80-71B2-4A0E-BAA0-962E728C1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‘The right’ is incomplete until law specifies its holder, content, and remedy.</a:t>
            </a:r>
          </a:p>
        </p:txBody>
      </p:sp>
    </p:spTree>
    <p:extLst>
      <p:ext uri="{BB962C8B-B14F-4D97-AF65-F5344CB8AC3E}">
        <p14:creationId xmlns:p14="http://schemas.microsoft.com/office/powerpoint/2010/main" val="5911817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8FF2D8-BD51-4039-986F-24CF05E4F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71CDF0-4A16-40B3-B4F3-A7C93182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1DFCE5-B826-49C5-840D-5B641C75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Reciprocal harm changes the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8E0929-7286-43BC-81E8-60CF93B83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77057B-DE85-4430-9783-7A4EC213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04BAFE-72C0-4C68-B4D2-D8D27AC81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FB5AF1-D32E-4E86-BACF-C50884DA7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problem is not simply how to stop A from harming B.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DCDC8A-CE84-487E-877F-F80717C7D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It is how to avoid the more costly interference when incompatible activities compete for the same resource.</a:t>
            </a:r>
          </a:p>
        </p:txBody>
      </p:sp>
    </p:spTree>
    <p:extLst>
      <p:ext uri="{BB962C8B-B14F-4D97-AF65-F5344CB8AC3E}">
        <p14:creationId xmlns:p14="http://schemas.microsoft.com/office/powerpoint/2010/main" val="26675576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4F0092-CD74-4F42-983B-105702E8E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3E547-04F5-46CC-A0C6-55994239F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0A76CB-370C-4FDB-9949-D15EC38C8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5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Cooperative surplus measures gains from rearrangement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DEBED8-A9EA-44D6-852B-277602333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42FAC3-C49A-444D-94D3-A41572615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45BD28-FAF9-4779-8827-F170C91C0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9B5375-46C7-412B-B620-E63CDDEF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5049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05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Cooperative surplus = gain from change − cost of change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0571A5-CC90-4161-9642-D49B3E8D1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GAIN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3F6C0B-8687-4216-9026-BBD6387FF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30B1C8-8078-4633-8DF3-473132802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$800,000 development loss avoided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D035D7-209A-4709-86B4-AC94DD122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83D61B-A0B1-4429-A4CF-5EEEADC5F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18153A-4C8C-40BD-89E4-A4A9905CC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$500,000 factory avoidance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EE61B-4B52-49F5-B0B8-DA804B18E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24400"/>
            <a:ext cx="895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$800,000 − $500,000 = $300,000 cooperative surplus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FB2E48-34D0-438A-A0BA-9530E4C61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007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There is room for a bargain that makes both parties better off.</a:t>
            </a:r>
          </a:p>
        </p:txBody>
      </p:sp>
    </p:spTree>
    <p:extLst>
      <p:ext uri="{BB962C8B-B14F-4D97-AF65-F5344CB8AC3E}">
        <p14:creationId xmlns:p14="http://schemas.microsoft.com/office/powerpoint/2010/main" val="7014208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CC9186-9FD4-4CA9-8F25-45A2DD68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C3728A-07F6-4A4C-8B34-078963052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853003-5BD2-434F-83FB-DAB889048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bargaining range is bounded by opportunity costs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595785-617A-4E4E-A6BD-9270E05A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05D1D2-2B46-45E7-9179-E32ABB351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02BB2F-644B-4F41-ABDC-6FE955B01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AFCCAA-0966-4A81-AF56-017B10B2A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FACTORY MINIMUM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80FCE6-9869-4397-9736-F8D255E37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B19C27-CF4E-4886-832D-8DCE81EF7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Needs at least $500,000 to accept avoidance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B7F8BB-1DFF-48C7-AFE4-A907B0C6D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POSSIBLE TRANSFER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572000-6E3C-4631-ACF3-8D4D725F7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ED8DB5-FECE-457C-9DBE-E345D8E4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Any payment between $500,000 and $800,000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86AE28-B908-42F0-99AC-3EDA1AD23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DEVELOPER MAXIMUM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FF7B17-DCD0-4823-9470-810E513C1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7CEE50-2FEE-4F9B-872D-03B418F3B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Will pay no more than $800,000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E3CAB2-70DC-4493-A0A3-AFADC19E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legal entitlement affects who pays and receives, even when the efficient use is unchanged.</a:t>
            </a:r>
          </a:p>
        </p:txBody>
      </p:sp>
    </p:spTree>
    <p:extLst>
      <p:ext uri="{BB962C8B-B14F-4D97-AF65-F5344CB8AC3E}">
        <p14:creationId xmlns:p14="http://schemas.microsoft.com/office/powerpoint/2010/main" val="18293331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24B9B6-FA91-44CD-8281-7C1E35E0D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3C14AA-2178-4ECA-A425-90E6AE4D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AD72ED-0E58-41C0-AB43-A2674DCB1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Reverse the entitlement, then redo the logic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874D75-FD5F-4836-A92C-E5A61C68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E0791E-6045-49A1-BE1F-DAFF2615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28440A-C889-4333-84D1-9811B0748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2D80C5-3A68-4981-B4E7-B6364E0D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DEVELOPER HAS CLEAN-WATER RIGHT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86737D-543C-401C-BD25-30B0FB04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FA8107-D76F-4C40-9200-C94BE56C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Factory must avoid or buy permission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91B667-F128-4D52-8656-24081C74F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B0EFAF-494B-4551-B4CC-2105F1A50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Avoidance costs $500,000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F6B604-D11F-4A39-B45F-414B6AE0E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4EAA16-2EFD-4BFD-BE82-736D12064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Clean development remains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803E43-A5A9-4B5E-93F7-BAFC602A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EC3580-0B2E-400D-93E2-7A9C2E7B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FACTORY HAS DISCHARGE RIGHT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50C6D4-18C3-4F42-8A48-C830904B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857F08-32EF-4875-9D7C-30703EC85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Developer may buy avoidance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DA90A0-BDCD-48A6-B8C0-953451D0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3CD7DF-8288-4793-88E1-7691C40BC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Will pay up to $800,000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A4D433-9952-48F5-9F12-07E09B7F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50B1FC-76B9-45B4-873E-A76F0DAE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Factory accepts at $500,000 or more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80E0D2-139D-4E4C-B8C6-6D77D38F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With costless bargaining, the higher-valued use survives under either initial entitlement.</a:t>
            </a:r>
          </a:p>
        </p:txBody>
      </p:sp>
    </p:spTree>
    <p:extLst>
      <p:ext uri="{BB962C8B-B14F-4D97-AF65-F5344CB8AC3E}">
        <p14:creationId xmlns:p14="http://schemas.microsoft.com/office/powerpoint/2010/main" val="4972097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2026-08-02T15:10:36.2450000Z</dcterms:created>
  <dcterms:modified xsi:type="dcterms:W3CDTF">2026-08-02T15:10:36.2450000Z</dcterms:modified>
</coreProperties>
</file>