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4db9ff4077344d00" /><Relationship Type="http://schemas.openxmlformats.org/officeDocument/2006/relationships/extended-properties" Target="/docProps/app.xml" Id="Rfc8cd3da7b9e41ac" /><Relationship Type="http://schemas.openxmlformats.org/officeDocument/2006/relationships/officeDocument" Target="/ppt/presentation.xml" Id="R2de60cdfe7114e01" /></Relationships>
</file>

<file path=ppt/presentation.xml><?xml version="1.0" encoding="utf-8"?>
<p:presentation xmlns:p="http://schemas.openxmlformats.org/presentationml/2006/main">
  <p:sldMasterIdLst>
    <p:sldMasterId xmlns:r="http://schemas.openxmlformats.org/officeDocument/2006/relationships" id="2147483648" r:id="Rc4acd65a1a3b4dcf"/>
  </p:sldMasterIdLst>
  <p:notesMasterIdLst>
    <p:notesMasterId xmlns:r="http://schemas.openxmlformats.org/officeDocument/2006/relationships" r:id="Rdf931d3df0654d15"/>
  </p:notesMasterIdLst>
  <p:sldIdLst>
    <p:sldId xmlns:r="http://schemas.openxmlformats.org/officeDocument/2006/relationships" id="256" r:id="Radd21f7041d64496"/>
    <p:sldId xmlns:r="http://schemas.openxmlformats.org/officeDocument/2006/relationships" id="257" r:id="Rfe860c01186b4c36"/>
    <p:sldId xmlns:r="http://schemas.openxmlformats.org/officeDocument/2006/relationships" id="258" r:id="Re3b15b1ecd874946"/>
    <p:sldId xmlns:r="http://schemas.openxmlformats.org/officeDocument/2006/relationships" id="259" r:id="R9eb924b8953d479c"/>
    <p:sldId xmlns:r="http://schemas.openxmlformats.org/officeDocument/2006/relationships" id="260" r:id="Rd202779bda2f4ede"/>
    <p:sldId xmlns:r="http://schemas.openxmlformats.org/officeDocument/2006/relationships" id="261" r:id="R83dd0da1d7934e20"/>
    <p:sldId xmlns:r="http://schemas.openxmlformats.org/officeDocument/2006/relationships" id="262" r:id="Rdbdc7fd9672843f4"/>
    <p:sldId xmlns:r="http://schemas.openxmlformats.org/officeDocument/2006/relationships" id="263" r:id="R9e87e802859a42b7"/>
    <p:sldId xmlns:r="http://schemas.openxmlformats.org/officeDocument/2006/relationships" id="264" r:id="R91d2881cde284f8f"/>
    <p:sldId xmlns:r="http://schemas.openxmlformats.org/officeDocument/2006/relationships" id="265" r:id="Rba7a0ba5dfea453f"/>
    <p:sldId xmlns:r="http://schemas.openxmlformats.org/officeDocument/2006/relationships" id="266" r:id="R689d607f23034a5e"/>
    <p:sldId xmlns:r="http://schemas.openxmlformats.org/officeDocument/2006/relationships" id="267" r:id="R3576fb179c97402f"/>
    <p:sldId xmlns:r="http://schemas.openxmlformats.org/officeDocument/2006/relationships" id="268" r:id="R67ad98f7bce14c87"/>
    <p:sldId xmlns:r="http://schemas.openxmlformats.org/officeDocument/2006/relationships" id="269" r:id="R11fd5f7729454ba5"/>
    <p:sldId xmlns:r="http://schemas.openxmlformats.org/officeDocument/2006/relationships" id="270" r:id="R1d9b282838f84792"/>
    <p:sldId xmlns:r="http://schemas.openxmlformats.org/officeDocument/2006/relationships" id="271" r:id="Rae03be215cc44dc4"/>
    <p:sldId xmlns:r="http://schemas.openxmlformats.org/officeDocument/2006/relationships" id="272" r:id="Ra3469c879ee94eaa"/>
    <p:sldId xmlns:r="http://schemas.openxmlformats.org/officeDocument/2006/relationships" id="273" r:id="R357ca123f8ad4e94"/>
    <p:sldId xmlns:r="http://schemas.openxmlformats.org/officeDocument/2006/relationships" id="274" r:id="R93416062a6b94a7b"/>
    <p:sldId xmlns:r="http://schemas.openxmlformats.org/officeDocument/2006/relationships" id="275" r:id="Rc2e9ab0f02d34368"/>
    <p:sldId xmlns:r="http://schemas.openxmlformats.org/officeDocument/2006/relationships" id="276" r:id="Rf44f64980b1c4c37"/>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3d2c456b938e46d4" /><Relationship Type="http://schemas.openxmlformats.org/officeDocument/2006/relationships/slideMaster" Target="/ppt/slideMasters/slideMaster1.xml" Id="Rc4acd65a1a3b4dcf" /><Relationship Type="http://schemas.openxmlformats.org/officeDocument/2006/relationships/notesMaster" Target="/ppt/notesMasters/notesMaster1.xml" Id="Rdf931d3df0654d15" /><Relationship Type="http://schemas.openxmlformats.org/officeDocument/2006/relationships/presProps" Target="/ppt/presProps.xml" Id="R94062eee2e04480c" /><Relationship Type="http://schemas.openxmlformats.org/officeDocument/2006/relationships/tableStyles" Target="/ppt/tableStyles.xml" Id="R1e30ba52962c4f6a" /><Relationship Type="http://schemas.openxmlformats.org/officeDocument/2006/relationships/slide" Target="/ppt/slides/slide1.xml" Id="Radd21f7041d64496" /><Relationship Type="http://schemas.openxmlformats.org/officeDocument/2006/relationships/slide" Target="/ppt/slides/slide2.xml" Id="Rfe860c01186b4c36" /><Relationship Type="http://schemas.openxmlformats.org/officeDocument/2006/relationships/slide" Target="/ppt/slides/slide3.xml" Id="Re3b15b1ecd874946" /><Relationship Type="http://schemas.openxmlformats.org/officeDocument/2006/relationships/slide" Target="/ppt/slides/slide4.xml" Id="R9eb924b8953d479c" /><Relationship Type="http://schemas.openxmlformats.org/officeDocument/2006/relationships/slide" Target="/ppt/slides/slide5.xml" Id="Rd202779bda2f4ede" /><Relationship Type="http://schemas.openxmlformats.org/officeDocument/2006/relationships/slide" Target="/ppt/slides/slide6.xml" Id="R83dd0da1d7934e20" /><Relationship Type="http://schemas.openxmlformats.org/officeDocument/2006/relationships/slide" Target="/ppt/slides/slide7.xml" Id="Rdbdc7fd9672843f4" /><Relationship Type="http://schemas.openxmlformats.org/officeDocument/2006/relationships/slide" Target="/ppt/slides/slide8.xml" Id="R9e87e802859a42b7" /><Relationship Type="http://schemas.openxmlformats.org/officeDocument/2006/relationships/slide" Target="/ppt/slides/slide9.xml" Id="R91d2881cde284f8f" /><Relationship Type="http://schemas.openxmlformats.org/officeDocument/2006/relationships/slide" Target="/ppt/slides/slide10.xml" Id="Rba7a0ba5dfea453f" /><Relationship Type="http://schemas.openxmlformats.org/officeDocument/2006/relationships/slide" Target="/ppt/slides/slide11.xml" Id="R689d607f23034a5e" /><Relationship Type="http://schemas.openxmlformats.org/officeDocument/2006/relationships/slide" Target="/ppt/slides/slide12.xml" Id="R3576fb179c97402f" /><Relationship Type="http://schemas.openxmlformats.org/officeDocument/2006/relationships/slide" Target="/ppt/slides/slide13.xml" Id="R67ad98f7bce14c87" /><Relationship Type="http://schemas.openxmlformats.org/officeDocument/2006/relationships/slide" Target="/ppt/slides/slide14.xml" Id="R11fd5f7729454ba5" /><Relationship Type="http://schemas.openxmlformats.org/officeDocument/2006/relationships/slide" Target="/ppt/slides/slide15.xml" Id="R1d9b282838f84792" /><Relationship Type="http://schemas.openxmlformats.org/officeDocument/2006/relationships/slide" Target="/ppt/slides/slide16.xml" Id="Rae03be215cc44dc4" /><Relationship Type="http://schemas.openxmlformats.org/officeDocument/2006/relationships/slide" Target="/ppt/slides/slide17.xml" Id="Ra3469c879ee94eaa" /><Relationship Type="http://schemas.openxmlformats.org/officeDocument/2006/relationships/slide" Target="/ppt/slides/slide18.xml" Id="R357ca123f8ad4e94" /><Relationship Type="http://schemas.openxmlformats.org/officeDocument/2006/relationships/slide" Target="/ppt/slides/slide19.xml" Id="R93416062a6b94a7b" /><Relationship Type="http://schemas.openxmlformats.org/officeDocument/2006/relationships/slide" Target="/ppt/slides/slide20.xml" Id="Rc2e9ab0f02d34368" /><Relationship Type="http://schemas.openxmlformats.org/officeDocument/2006/relationships/slide" Target="/ppt/slides/slide21.xml" Id="Rf44f64980b1c4c3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f7aa0e102ff42d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0d3eb9b505ed409f" /><Relationship Type="http://schemas.openxmlformats.org/officeDocument/2006/relationships/notesMaster" Target="/ppt/notesMasters/notesMaster1.xml" Id="R6ff70a2912734e6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051bdb662c94dff" /><Relationship Type="http://schemas.openxmlformats.org/officeDocument/2006/relationships/notesMaster" Target="/ppt/notesMasters/notesMaster1.xml" Id="Rd15adc5cb42e415e"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76b288062614ae8" /><Relationship Type="http://schemas.openxmlformats.org/officeDocument/2006/relationships/notesMaster" Target="/ppt/notesMasters/notesMaster1.xml" Id="Rcc93798959a940bf"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b735c8cf84d4f4a" /><Relationship Type="http://schemas.openxmlformats.org/officeDocument/2006/relationships/notesMaster" Target="/ppt/notesMasters/notesMaster1.xml" Id="Re319b063320540e3"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055432bf71c94199" /><Relationship Type="http://schemas.openxmlformats.org/officeDocument/2006/relationships/notesMaster" Target="/ppt/notesMasters/notesMaster1.xml" Id="R004ef571778545af"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89821aad63384586" /><Relationship Type="http://schemas.openxmlformats.org/officeDocument/2006/relationships/notesMaster" Target="/ppt/notesMasters/notesMaster1.xml" Id="R62b613fa13d24411"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cf4ef5d98f7b43fc" /><Relationship Type="http://schemas.openxmlformats.org/officeDocument/2006/relationships/notesMaster" Target="/ppt/notesMasters/notesMaster1.xml" Id="R7e6915a39aab4e04"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f5093df24a0c4e6e" /><Relationship Type="http://schemas.openxmlformats.org/officeDocument/2006/relationships/notesMaster" Target="/ppt/notesMasters/notesMaster1.xml" Id="Ra9b2e3ed9a164ff4"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45f6744a38284f05" /><Relationship Type="http://schemas.openxmlformats.org/officeDocument/2006/relationships/notesMaster" Target="/ppt/notesMasters/notesMaster1.xml" Id="Raec0ca08c46441bf"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ce0bef691454405e" /><Relationship Type="http://schemas.openxmlformats.org/officeDocument/2006/relationships/notesMaster" Target="/ppt/notesMasters/notesMaster1.xml" Id="R0720aa4c7d344b0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965b32db20344782" /><Relationship Type="http://schemas.openxmlformats.org/officeDocument/2006/relationships/notesMaster" Target="/ppt/notesMasters/notesMaster1.xml" Id="R90fb73b04d244021" /></Relationships>
</file>

<file path=ppt/notesSlides/_rels/notesSlide2.xml.rels>&#65279;<?xml version="1.0" encoding="utf-8"?><Relationships xmlns="http://schemas.openxmlformats.org/package/2006/relationships"><Relationship Type="http://schemas.openxmlformats.org/officeDocument/2006/relationships/slide" Target="/ppt/slides/slide2.xml" Id="R08472b64de4f49c7" /><Relationship Type="http://schemas.openxmlformats.org/officeDocument/2006/relationships/notesMaster" Target="/ppt/notesMasters/notesMaster1.xml" Id="R094b138fe5194863"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8b899524d223441b" /><Relationship Type="http://schemas.openxmlformats.org/officeDocument/2006/relationships/notesMaster" Target="/ppt/notesMasters/notesMaster1.xml" Id="Rb7d7491f57c0459b"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f582d2ca965446ee" /><Relationship Type="http://schemas.openxmlformats.org/officeDocument/2006/relationships/notesMaster" Target="/ppt/notesMasters/notesMaster1.xml" Id="R5597705954204cf9" /></Relationships>
</file>

<file path=ppt/notesSlides/_rels/notesSlide3.xml.rels>&#65279;<?xml version="1.0" encoding="utf-8"?><Relationships xmlns="http://schemas.openxmlformats.org/package/2006/relationships"><Relationship Type="http://schemas.openxmlformats.org/officeDocument/2006/relationships/slide" Target="/ppt/slides/slide3.xml" Id="R3701492711e74ef1" /><Relationship Type="http://schemas.openxmlformats.org/officeDocument/2006/relationships/notesMaster" Target="/ppt/notesMasters/notesMaster1.xml" Id="R4cd2e6eca9ce4177" /></Relationships>
</file>

<file path=ppt/notesSlides/_rels/notesSlide4.xml.rels>&#65279;<?xml version="1.0" encoding="utf-8"?><Relationships xmlns="http://schemas.openxmlformats.org/package/2006/relationships"><Relationship Type="http://schemas.openxmlformats.org/officeDocument/2006/relationships/slide" Target="/ppt/slides/slide4.xml" Id="Rfc8c3da4ac9241f9" /><Relationship Type="http://schemas.openxmlformats.org/officeDocument/2006/relationships/notesMaster" Target="/ppt/notesMasters/notesMaster1.xml" Id="R97329b050afc45e2" /></Relationships>
</file>

<file path=ppt/notesSlides/_rels/notesSlide5.xml.rels>&#65279;<?xml version="1.0" encoding="utf-8"?><Relationships xmlns="http://schemas.openxmlformats.org/package/2006/relationships"><Relationship Type="http://schemas.openxmlformats.org/officeDocument/2006/relationships/slide" Target="/ppt/slides/slide5.xml" Id="Rd7e0239aad714069" /><Relationship Type="http://schemas.openxmlformats.org/officeDocument/2006/relationships/notesMaster" Target="/ppt/notesMasters/notesMaster1.xml" Id="Rb9a0f347954a48ab" /></Relationships>
</file>

<file path=ppt/notesSlides/_rels/notesSlide6.xml.rels>&#65279;<?xml version="1.0" encoding="utf-8"?><Relationships xmlns="http://schemas.openxmlformats.org/package/2006/relationships"><Relationship Type="http://schemas.openxmlformats.org/officeDocument/2006/relationships/slide" Target="/ppt/slides/slide6.xml" Id="Rb61b8a4c35ba4e31" /><Relationship Type="http://schemas.openxmlformats.org/officeDocument/2006/relationships/notesMaster" Target="/ppt/notesMasters/notesMaster1.xml" Id="R64030f32fa044dd4" /></Relationships>
</file>

<file path=ppt/notesSlides/_rels/notesSlide7.xml.rels>&#65279;<?xml version="1.0" encoding="utf-8"?><Relationships xmlns="http://schemas.openxmlformats.org/package/2006/relationships"><Relationship Type="http://schemas.openxmlformats.org/officeDocument/2006/relationships/slide" Target="/ppt/slides/slide7.xml" Id="R8071a8ab8b224504" /><Relationship Type="http://schemas.openxmlformats.org/officeDocument/2006/relationships/notesMaster" Target="/ppt/notesMasters/notesMaster1.xml" Id="R9ce8d4998b834bd6" /></Relationships>
</file>

<file path=ppt/notesSlides/_rels/notesSlide8.xml.rels>&#65279;<?xml version="1.0" encoding="utf-8"?><Relationships xmlns="http://schemas.openxmlformats.org/package/2006/relationships"><Relationship Type="http://schemas.openxmlformats.org/officeDocument/2006/relationships/slide" Target="/ppt/slides/slide8.xml" Id="R46024bdacc5d4863" /><Relationship Type="http://schemas.openxmlformats.org/officeDocument/2006/relationships/notesMaster" Target="/ppt/notesMasters/notesMaster1.xml" Id="R064922833eda4308" /></Relationships>
</file>

<file path=ppt/notesSlides/_rels/notesSlide9.xml.rels>&#65279;<?xml version="1.0" encoding="utf-8"?><Relationships xmlns="http://schemas.openxmlformats.org/package/2006/relationships"><Relationship Type="http://schemas.openxmlformats.org/officeDocument/2006/relationships/slide" Target="/ppt/slides/slide9.xml" Id="Rcf665bdb87cd4fa8" /><Relationship Type="http://schemas.openxmlformats.org/officeDocument/2006/relationships/notesMaster" Target="/ppt/notesMasters/notesMaster1.xml" Id="R359e269969c9498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chapter supplies the legal map for the economic analysis that follows. Students should leave able to identify who makes a rule, who applies it, and how a claim becomes an enforceable result.</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doctrine at principles level. Jurisdiction makes divided authority operational and generates costs involving forum choice, parallel systems, and uncertainty.</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why hierarchy matters economically: appellate review corrects some errors and coordinates legal expectations, but adds delay and cost.</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the cyclist. The civil plaintiff seeks a remedy; the state prosecutes the offense. Do not collapse compensation, punishment, deterrence, and public condemnation.</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proof standard changes the relative frequency of false positives and false negatives. The higher criminal burden reflects the stakes and the special costs of wrongful conviction and state punishment.</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Trace the main path, then point out the exits. Filing, discovery, settlement, trial, appeal, and collection are not clerical details; each changes expected value and cost.</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 Project-original accepted TikZ figure and QA asset: figures/ch03_law_courts_and_legal_institutions/.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Distinguish having experienced harm from stating a legally cognizable claim. Notice is part of legitimate process and also enables useful information to enter.</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Preview Chapter 9. Discovery can reveal facts and reduce disagreement, while also creating delay, bargaining leverage, and disproportionate cost.</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often stop at judgment. Explain that collection, injunction compliance, and institutional capacity determine whether the formal remedy changes the world.</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Precedent creates a public information product beyond the immediate case. Its value depends on clarity, hierarchy, publication, and how later courts use the decision.</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practical. Students should understand why lawyers argue by analogy and distinction and why jurisdiction-specific verification matters.</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event fixed while changing the institution. The cyclist may sue, a prosecutor may charge, an agency may review a license, and an insurer may apply a policy, but none has every legal power.</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an insurer, sports league, university, or platform. Private systems may be fast and specialized, while public law defines their boundaries and supplies backstop enforcement.</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remapping the red-light collision. The legal map prevents later chapters from making institution-free efficiency claims.</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the legal map to transaction costs. Institutions make rights operational, but every step consumes resources and can produce error.</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Treat this as a map, not a complete hierarchy. Private rules can be powerful, but their authority usually rests on contract, ownership, membership, or control of access and remains bounded by public law.</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strong claim may be practically worthless if filing, proof, delay, or collection is too costly. This previews the incentive effects of litigation studied in Chapter 9.</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only the historical spine. Common law developed through concrete disputes, professional practice, judicial reasons, and remedies, then was selectively received and adapted in American jurisdictions.</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Also resolve the vocabulary trap: the civil-law tradition is a legal family; a civil case is a noncriminal proceeding. Modern systems borrow from one another.</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Courts see detailed facts but only in disputes that reach them. Legislatures can coordinate broad change but must generalize and respond to political incentives. Agencies add expertise and another set of constraints.</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chapter's economic bridge. The proper comparison is among feasible institutions, each with characteristic strengths and failure modes.</a:t>
            </a:r>
          </a:p>
          <a:p xmlns:a="http://schemas.openxmlformats.org/drawingml/2006/main">
            <a:r>
              <a:t/>
            </a:r>
          </a:p>
          <a:p xmlns:a="http://schemas.openxmlformats.org/drawingml/2006/main">
            <a:r>
              <a:t>[Sources]</a:t>
            </a:r>
          </a:p>
          <a:p xmlns:a="http://schemas.openxmlformats.org/drawingml/2006/main">
            <a:r>
              <a:t>- Rules, Rights, and Runtimes, Chapter 3: Law, Courts, and Legal Institutions (canonical project draft).</a:t>
            </a:r>
          </a:p>
          <a:p xmlns:a="http://schemas.openxmlformats.org/drawingml/2006/main">
            <a:r>
              <a:t>- Law and Economics project evidence ledger: evidence/ch03_law_courts_and_legal_institutions.md.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42cd2cee171a49d3"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c9352bfac5a4551" /><Relationship Type="http://schemas.openxmlformats.org/officeDocument/2006/relationships/slideLayout" Target="/ppt/slideLayouts/slideLayout1.xml" Id="R5abc8bdb4a254f2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abc8bdb4a254f2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901fe70b7c8f4106" /><Relationship Type="http://schemas.openxmlformats.org/officeDocument/2006/relationships/notesSlide" Target="/ppt/notesSlides/notesSlide1.xml" Id="R2ee34999ccd8447d"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2d24f00ecf4e4201" /><Relationship Type="http://schemas.openxmlformats.org/officeDocument/2006/relationships/notesSlide" Target="/ppt/notesSlides/notesSlide10.xml" Id="R6075139ceec14c3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8a7b972b6ac34db1" /><Relationship Type="http://schemas.openxmlformats.org/officeDocument/2006/relationships/notesSlide" Target="/ppt/notesSlides/notesSlide11.xml" Id="Racf0573684114c04"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c723c6d222ad4af0" /><Relationship Type="http://schemas.openxmlformats.org/officeDocument/2006/relationships/notesSlide" Target="/ppt/notesSlides/notesSlide12.xml" Id="Rc7c9b58d2c424d5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8667a8a85a0c4b91" /><Relationship Type="http://schemas.openxmlformats.org/officeDocument/2006/relationships/notesSlide" Target="/ppt/notesSlides/notesSlide13.xml" Id="Rd5da014e16644eb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53b19572472b4f50" /><Relationship Type="http://schemas.openxmlformats.org/officeDocument/2006/relationships/image" Target="/ppt/media/image.png" Id="R58ab101009824a84" /><Relationship Type="http://schemas.openxmlformats.org/officeDocument/2006/relationships/notesSlide" Target="/ppt/notesSlides/notesSlide14.xml" Id="Re0fd07c874c04e2f"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f546764d8ae54d84" /><Relationship Type="http://schemas.openxmlformats.org/officeDocument/2006/relationships/notesSlide" Target="/ppt/notesSlides/notesSlide15.xml" Id="R037acccffbda4071"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4da3c263191e4a2b" /><Relationship Type="http://schemas.openxmlformats.org/officeDocument/2006/relationships/notesSlide" Target="/ppt/notesSlides/notesSlide16.xml" Id="R6aa148638a2547d5"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98d41cfb515f41ed" /><Relationship Type="http://schemas.openxmlformats.org/officeDocument/2006/relationships/notesSlide" Target="/ppt/notesSlides/notesSlide17.xml" Id="Rf90e52d9f0874af1"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8473027b30c44109" /><Relationship Type="http://schemas.openxmlformats.org/officeDocument/2006/relationships/notesSlide" Target="/ppt/notesSlides/notesSlide18.xml" Id="R7fb5b1a7d05b4520"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ac48b6c523ce40b1" /><Relationship Type="http://schemas.openxmlformats.org/officeDocument/2006/relationships/notesSlide" Target="/ppt/notesSlides/notesSlide19.xml" Id="R07391d3d51c54a7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b6bb55f6438415a" /><Relationship Type="http://schemas.openxmlformats.org/officeDocument/2006/relationships/notesSlide" Target="/ppt/notesSlides/notesSlide2.xml" Id="R45d3bb066d5c4956"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550cc1b211074bc7" /><Relationship Type="http://schemas.openxmlformats.org/officeDocument/2006/relationships/notesSlide" Target="/ppt/notesSlides/notesSlide20.xml" Id="R99a9a3d4229d49a3"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2922a810d6dd4cb3" /><Relationship Type="http://schemas.openxmlformats.org/officeDocument/2006/relationships/notesSlide" Target="/ppt/notesSlides/notesSlide21.xml" Id="R99e8f2c3acfc40d2"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98d7fa03e1d54d76" /><Relationship Type="http://schemas.openxmlformats.org/officeDocument/2006/relationships/notesSlide" Target="/ppt/notesSlides/notesSlide3.xml" Id="Reeaf3024bd344ab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2435074b593477f" /><Relationship Type="http://schemas.openxmlformats.org/officeDocument/2006/relationships/notesSlide" Target="/ppt/notesSlides/notesSlide4.xml" Id="R8a86f59289f349c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b1bfd728616340e8" /><Relationship Type="http://schemas.openxmlformats.org/officeDocument/2006/relationships/notesSlide" Target="/ppt/notesSlides/notesSlide5.xml" Id="R9f2754a8cb7e4e93"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5c86a960b942470f" /><Relationship Type="http://schemas.openxmlformats.org/officeDocument/2006/relationships/notesSlide" Target="/ppt/notesSlides/notesSlide6.xml" Id="R09b297bafb5f4d3e"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aa3c411f6c0249fa" /><Relationship Type="http://schemas.openxmlformats.org/officeDocument/2006/relationships/notesSlide" Target="/ppt/notesSlides/notesSlide7.xml" Id="Rf276474061814c9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ecfd9a264e7b4515" /><Relationship Type="http://schemas.openxmlformats.org/officeDocument/2006/relationships/notesSlide" Target="/ppt/notesSlides/notesSlide8.xml" Id="R8f9b9edec36b4215"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6b3f4b5c6080413a" /><Relationship Type="http://schemas.openxmlformats.org/officeDocument/2006/relationships/notesSlide" Target="/ppt/notesSlides/notesSlide9.xml" Id="Rce53df564a014e0f" /></Relationships>
</file>

<file path=ppt/slides/slide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F350D3A7-2851-4FAA-8985-98BC72D49A09}"/>
              </a:ext>
            </a:extLst>
          </p:cNvPr>
          <p:cNvSpPr>
            <a:spLocks xmlns:a="http://schemas.openxmlformats.org/drawingml/2006/main" noGrp="1"/>
          </p:cNvSpPr>
          <p:nvPr/>
        </p:nvSpPr>
        <p:spPr>
          <a:xfrm xmlns:a="http://schemas.openxmlformats.org/drawingml/2006/main">
            <a:off x="666750" y="876300"/>
            <a:ext cx="895350" cy="762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8B4D210-22B6-45C7-90FB-5D3A38E6ED2A}"/>
              </a:ext>
            </a:extLst>
          </p:cNvPr>
          <p:cNvSpPr>
            <a:spLocks xmlns:a="http://schemas.openxmlformats.org/drawingml/2006/main" noGrp="1"/>
          </p:cNvSpPr>
          <p:nvPr/>
        </p:nvSpPr>
        <p:spPr>
          <a:xfrm xmlns:a="http://schemas.openxmlformats.org/drawingml/2006/main">
            <a:off x="666750" y="1371600"/>
            <a:ext cx="676275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6000"/>
              </a:lnSpc>
              <a:buNone/>
              <a:defRPr sz="4050" b="1" i="0">
                <a:solidFill>
                  <a:srgbClr val="17242D"/>
                </a:solidFill>
                <a:latin typeface="Georgia"/>
                <a:ea typeface="Georgia"/>
                <a:cs typeface="Georgia"/>
              </a:defRPr>
            </a:pPr>
            <a:r>
              <a:rPr sz="4050" b="1" i="0">
                <a:solidFill>
                  <a:srgbClr val="17242D"/>
                </a:solidFill>
                <a:latin typeface="Georgia"/>
                <a:ea typeface="Georgia"/>
                <a:cs typeface="Georgia"/>
              </a:rPr>
              <a:t>Law, Courts, and Legal Institutions</a:t>
            </a:r>
          </a:p>
        </p:txBody>
      </p:sp>
      <p:sp>
        <p:nvSpPr>
          <p:cNvPr id="3" name="">
            <a:extLst xmlns:a="http://schemas.openxmlformats.org/drawingml/2006/main">
              <a:ext uri="{FF2B5EF4-FFF2-40B4-BE49-F238E27FC236}">
                <a16:creationId xmlns:a16="http://schemas.microsoft.com/office/drawing/2014/main" id="{DC6BA001-CC54-4B3C-A03A-0BD88A27C084}"/>
              </a:ext>
            </a:extLst>
          </p:cNvPr>
          <p:cNvSpPr>
            <a:spLocks xmlns:a="http://schemas.openxmlformats.org/drawingml/2006/main" noGrp="1"/>
          </p:cNvSpPr>
          <p:nvPr/>
        </p:nvSpPr>
        <p:spPr>
          <a:xfrm xmlns:a="http://schemas.openxmlformats.org/drawingml/2006/main">
            <a:off x="685800" y="379095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24594E"/>
                </a:solidFill>
                <a:latin typeface="Aptos"/>
                <a:ea typeface="Aptos"/>
                <a:cs typeface="Aptos"/>
              </a:defRPr>
            </a:pPr>
            <a:r>
              <a:rPr sz="1950" b="1" i="0">
                <a:solidFill>
                  <a:srgbClr val="24594E"/>
                </a:solidFill>
                <a:latin typeface="Aptos"/>
                <a:ea typeface="Aptos"/>
                <a:cs typeface="Aptos"/>
              </a:rPr>
              <a:t>Chapter 3</a:t>
            </a:r>
          </a:p>
        </p:txBody>
      </p:sp>
      <p:sp>
        <p:nvSpPr>
          <p:cNvPr id="4" name="">
            <a:extLst xmlns:a="http://schemas.openxmlformats.org/drawingml/2006/main">
              <a:ext uri="{FF2B5EF4-FFF2-40B4-BE49-F238E27FC236}">
                <a16:creationId xmlns:a16="http://schemas.microsoft.com/office/drawing/2014/main" id="{5921F356-D9D9-4481-849C-7572A3358AE8}"/>
              </a:ext>
            </a:extLst>
          </p:cNvPr>
          <p:cNvSpPr>
            <a:spLocks xmlns:a="http://schemas.openxmlformats.org/drawingml/2006/main" noGrp="1"/>
          </p:cNvSpPr>
          <p:nvPr/>
        </p:nvSpPr>
        <p:spPr>
          <a:xfrm xmlns:a="http://schemas.openxmlformats.org/drawingml/2006/main">
            <a:off x="685800" y="5391150"/>
            <a:ext cx="4000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Georgia"/>
                <a:ea typeface="Georgia"/>
                <a:cs typeface="Georgia"/>
              </a:defRPr>
            </a:pPr>
            <a:r>
              <a:rPr sz="1800" b="0" i="0">
                <a:solidFill>
                  <a:srgbClr val="17242D"/>
                </a:solidFill>
                <a:latin typeface="Georgia"/>
                <a:ea typeface="Georgia"/>
                <a:cs typeface="Georgia"/>
              </a:rPr>
              <a:t>Rules, Rights, and Runtimes</a:t>
            </a:r>
          </a:p>
        </p:txBody>
      </p:sp>
      <p:sp>
        <p:nvSpPr>
          <p:cNvPr id="5" name="">
            <a:extLst xmlns:a="http://schemas.openxmlformats.org/drawingml/2006/main">
              <a:ext uri="{FF2B5EF4-FFF2-40B4-BE49-F238E27FC236}">
                <a16:creationId xmlns:a16="http://schemas.microsoft.com/office/drawing/2014/main" id="{1C98698E-BC3D-4CC3-B2F0-77491FAC7EBB}"/>
              </a:ext>
            </a:extLst>
          </p:cNvPr>
          <p:cNvSpPr>
            <a:spLocks xmlns:a="http://schemas.openxmlformats.org/drawingml/2006/main" noGrp="1"/>
          </p:cNvSpPr>
          <p:nvPr/>
        </p:nvSpPr>
        <p:spPr>
          <a:xfrm xmlns:a="http://schemas.openxmlformats.org/drawingml/2006/main">
            <a:off x="685800" y="5810250"/>
            <a:ext cx="4000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350" b="0" i="0">
                <a:solidFill>
                  <a:srgbClr val="586A73"/>
                </a:solidFill>
                <a:latin typeface="Aptos"/>
                <a:ea typeface="Aptos"/>
                <a:cs typeface="Aptos"/>
              </a:defRPr>
            </a:pPr>
            <a:r>
              <a:rPr sz="1350" b="0" i="0">
                <a:solidFill>
                  <a:srgbClr val="586A73"/>
                </a:solidFill>
                <a:latin typeface="Aptos"/>
                <a:ea typeface="Aptos"/>
                <a:cs typeface="Aptos"/>
              </a:rPr>
              <a:t>Law and Economics in the Age of AI</a:t>
            </a:r>
          </a:p>
        </p:txBody>
      </p:sp>
      <p:sp>
        <p:nvSpPr>
          <p:cNvPr id="6" name="">
            <a:extLst xmlns:a="http://schemas.openxmlformats.org/drawingml/2006/main">
              <a:ext uri="{FF2B5EF4-FFF2-40B4-BE49-F238E27FC236}">
                <a16:creationId xmlns:a16="http://schemas.microsoft.com/office/drawing/2014/main" id="{3EB50FE9-6D56-42E0-A47C-EA91350ED813}"/>
              </a:ext>
            </a:extLst>
          </p:cNvPr>
          <p:cNvSpPr>
            <a:spLocks xmlns:a="http://schemas.openxmlformats.org/drawingml/2006/main" noGrp="1"/>
          </p:cNvSpPr>
          <p:nvPr/>
        </p:nvSpPr>
        <p:spPr>
          <a:xfrm xmlns:a="http://schemas.openxmlformats.org/drawingml/2006/main">
            <a:off x="8077200" y="0"/>
            <a:ext cx="4114800" cy="2286000"/>
          </a:xfrm>
          <a:prstGeom xmlns:a="http://schemas.openxmlformats.org/drawingml/2006/main" prst="rect">
            <a:avLst/>
          </a:prstGeom>
          <a:solidFill xmlns:a="http://schemas.openxmlformats.org/drawingml/2006/main">
            <a:srgbClr val="173F38"/>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573AB31-1BD3-4E23-8D9C-794C2DFED505}"/>
              </a:ext>
            </a:extLst>
          </p:cNvPr>
          <p:cNvSpPr>
            <a:spLocks xmlns:a="http://schemas.openxmlformats.org/drawingml/2006/main" noGrp="1"/>
          </p:cNvSpPr>
          <p:nvPr/>
        </p:nvSpPr>
        <p:spPr>
          <a:xfrm xmlns:a="http://schemas.openxmlformats.org/drawingml/2006/main">
            <a:off x="8324850" y="819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FFFFFF"/>
                </a:solidFill>
                <a:latin typeface="Aptos"/>
                <a:ea typeface="Aptos"/>
                <a:cs typeface="Aptos"/>
              </a:defRPr>
            </a:pPr>
            <a:r>
              <a:rPr sz="2250" b="1" i="0">
                <a:solidFill>
                  <a:srgbClr val="FFFFFF"/>
                </a:solidFill>
                <a:latin typeface="Aptos"/>
                <a:ea typeface="Aptos"/>
                <a:cs typeface="Aptos"/>
              </a:rPr>
              <a:t>AUTHORITY</a:t>
            </a:r>
          </a:p>
        </p:txBody>
      </p:sp>
      <p:sp>
        <p:nvSpPr>
          <p:cNvPr id="8" name="">
            <a:extLst xmlns:a="http://schemas.openxmlformats.org/drawingml/2006/main">
              <a:ext uri="{FF2B5EF4-FFF2-40B4-BE49-F238E27FC236}">
                <a16:creationId xmlns:a16="http://schemas.microsoft.com/office/drawing/2014/main" id="{4BC2B539-79B9-4EF7-A427-1A4A84B168D5}"/>
              </a:ext>
            </a:extLst>
          </p:cNvPr>
          <p:cNvSpPr>
            <a:spLocks xmlns:a="http://schemas.openxmlformats.org/drawingml/2006/main" noGrp="1"/>
          </p:cNvSpPr>
          <p:nvPr/>
        </p:nvSpPr>
        <p:spPr>
          <a:xfrm xmlns:a="http://schemas.openxmlformats.org/drawingml/2006/main">
            <a:off x="8077200" y="2286000"/>
            <a:ext cx="4114800" cy="22860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6C7D9DF9-0813-4FDB-A6B0-587FD1940788}"/>
              </a:ext>
            </a:extLst>
          </p:cNvPr>
          <p:cNvSpPr>
            <a:spLocks xmlns:a="http://schemas.openxmlformats.org/drawingml/2006/main" noGrp="1"/>
          </p:cNvSpPr>
          <p:nvPr/>
        </p:nvSpPr>
        <p:spPr>
          <a:xfrm xmlns:a="http://schemas.openxmlformats.org/drawingml/2006/main">
            <a:off x="8324850" y="3105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FFFFFF"/>
                </a:solidFill>
                <a:latin typeface="Aptos"/>
                <a:ea typeface="Aptos"/>
                <a:cs typeface="Aptos"/>
              </a:defRPr>
            </a:pPr>
            <a:r>
              <a:rPr sz="2250" b="1" i="0">
                <a:solidFill>
                  <a:srgbClr val="FFFFFF"/>
                </a:solidFill>
                <a:latin typeface="Aptos"/>
                <a:ea typeface="Aptos"/>
                <a:cs typeface="Aptos"/>
              </a:rPr>
              <a:t>PROCEDURE</a:t>
            </a:r>
          </a:p>
        </p:txBody>
      </p:sp>
      <p:sp>
        <p:nvSpPr>
          <p:cNvPr id="10" name="">
            <a:extLst xmlns:a="http://schemas.openxmlformats.org/drawingml/2006/main">
              <a:ext uri="{FF2B5EF4-FFF2-40B4-BE49-F238E27FC236}">
                <a16:creationId xmlns:a16="http://schemas.microsoft.com/office/drawing/2014/main" id="{55A40DBC-5303-4C4F-8EA0-AA86B0310E4A}"/>
              </a:ext>
            </a:extLst>
          </p:cNvPr>
          <p:cNvSpPr>
            <a:spLocks xmlns:a="http://schemas.openxmlformats.org/drawingml/2006/main" noGrp="1"/>
          </p:cNvSpPr>
          <p:nvPr/>
        </p:nvSpPr>
        <p:spPr>
          <a:xfrm xmlns:a="http://schemas.openxmlformats.org/drawingml/2006/main">
            <a:off x="8077200" y="4572000"/>
            <a:ext cx="4114800" cy="228600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1AF33F5-CFC3-4A0C-902B-21FFC43A6670}"/>
              </a:ext>
            </a:extLst>
          </p:cNvPr>
          <p:cNvSpPr>
            <a:spLocks xmlns:a="http://schemas.openxmlformats.org/drawingml/2006/main" noGrp="1"/>
          </p:cNvSpPr>
          <p:nvPr/>
        </p:nvSpPr>
        <p:spPr>
          <a:xfrm xmlns:a="http://schemas.openxmlformats.org/drawingml/2006/main">
            <a:off x="8324850" y="5391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17242D"/>
                </a:solidFill>
                <a:latin typeface="Aptos"/>
                <a:ea typeface="Aptos"/>
                <a:cs typeface="Aptos"/>
              </a:defRPr>
            </a:pPr>
            <a:r>
              <a:rPr sz="2250" b="1" i="0">
                <a:solidFill>
                  <a:srgbClr val="17242D"/>
                </a:solidFill>
                <a:latin typeface="Aptos"/>
                <a:ea typeface="Aptos"/>
                <a:cs typeface="Aptos"/>
              </a:rPr>
              <a:t>PRECEDENT</a:t>
            </a:r>
          </a:p>
        </p:txBody>
      </p:sp>
    </p:spTree>
    <p:extLst>
      <p:ext uri="{BB962C8B-B14F-4D97-AF65-F5344CB8AC3E}">
        <p14:creationId xmlns:p14="http://schemas.microsoft.com/office/powerpoint/2010/main" val="1678014493"/>
      </p:ext>
    </p:extLst>
  </p:cSld>
</p:sld>
</file>

<file path=ppt/slides/slide1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58E00715-A246-428A-B325-0C1E470BC37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A23139F-8291-4354-AD68-B6AC0EEE902F}"/>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6C362B27-B6CD-4992-B48F-413F58CFE401}"/>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Jurisdiction divides legal authority</a:t>
            </a:r>
          </a:p>
        </p:txBody>
      </p:sp>
      <p:sp>
        <p:nvSpPr>
          <p:cNvPr id="4" name="">
            <a:extLst xmlns:a="http://schemas.openxmlformats.org/drawingml/2006/main">
              <a:ext uri="{FF2B5EF4-FFF2-40B4-BE49-F238E27FC236}">
                <a16:creationId xmlns:a16="http://schemas.microsoft.com/office/drawing/2014/main" id="{06F58C61-A433-46B4-8EEF-2D501A97E90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3C4C4E2-7301-4BB1-9E1A-482F1ACDA886}"/>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4241BAC-9F1D-47EC-8E27-52200E102C2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10</a:t>
            </a:r>
          </a:p>
        </p:txBody>
      </p:sp>
      <p:sp>
        <p:nvSpPr>
          <p:cNvPr id="7" name="">
            <a:extLst xmlns:a="http://schemas.openxmlformats.org/drawingml/2006/main">
              <a:ext uri="{FF2B5EF4-FFF2-40B4-BE49-F238E27FC236}">
                <a16:creationId xmlns:a16="http://schemas.microsoft.com/office/drawing/2014/main" id="{652BB0E3-B71D-4198-B3CE-9FD80C16CEA0}"/>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SUBJECT MATTER</a:t>
            </a:r>
          </a:p>
        </p:txBody>
      </p:sp>
      <p:sp>
        <p:nvSpPr>
          <p:cNvPr id="8" name="">
            <a:extLst xmlns:a="http://schemas.openxmlformats.org/drawingml/2006/main">
              <a:ext uri="{FF2B5EF4-FFF2-40B4-BE49-F238E27FC236}">
                <a16:creationId xmlns:a16="http://schemas.microsoft.com/office/drawing/2014/main" id="{B2E8FACC-3AF2-4605-AC3E-017B567A1853}"/>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BB212445-7722-4CAD-857D-DF70D903598F}"/>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What kind of dispute may this court hear?</a:t>
            </a:r>
          </a:p>
        </p:txBody>
      </p:sp>
      <p:sp>
        <p:nvSpPr>
          <p:cNvPr id="10" name="">
            <a:extLst xmlns:a="http://schemas.openxmlformats.org/drawingml/2006/main">
              <a:ext uri="{FF2B5EF4-FFF2-40B4-BE49-F238E27FC236}">
                <a16:creationId xmlns:a16="http://schemas.microsoft.com/office/drawing/2014/main" id="{EDBEE449-25C0-4BE8-9E79-38188EEB2A16}"/>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PERSONAL</a:t>
            </a:r>
          </a:p>
        </p:txBody>
      </p:sp>
      <p:sp>
        <p:nvSpPr>
          <p:cNvPr id="11" name="">
            <a:extLst xmlns:a="http://schemas.openxmlformats.org/drawingml/2006/main">
              <a:ext uri="{FF2B5EF4-FFF2-40B4-BE49-F238E27FC236}">
                <a16:creationId xmlns:a16="http://schemas.microsoft.com/office/drawing/2014/main" id="{5768EE13-ECB4-42FE-BFA5-A52296829DE6}"/>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61D1DF73-A08D-47F1-A643-42205DCCC54E}"/>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Does the court have authority over this defendant?</a:t>
            </a:r>
          </a:p>
        </p:txBody>
      </p:sp>
      <p:sp>
        <p:nvSpPr>
          <p:cNvPr id="13" name="">
            <a:extLst xmlns:a="http://schemas.openxmlformats.org/drawingml/2006/main">
              <a:ext uri="{FF2B5EF4-FFF2-40B4-BE49-F238E27FC236}">
                <a16:creationId xmlns:a16="http://schemas.microsoft.com/office/drawing/2014/main" id="{07DC031A-4FF9-4466-B4F8-01CB2D488D6F}"/>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GEOGRAPHIC</a:t>
            </a:r>
          </a:p>
        </p:txBody>
      </p:sp>
      <p:sp>
        <p:nvSpPr>
          <p:cNvPr id="14" name="">
            <a:extLst xmlns:a="http://schemas.openxmlformats.org/drawingml/2006/main">
              <a:ext uri="{FF2B5EF4-FFF2-40B4-BE49-F238E27FC236}">
                <a16:creationId xmlns:a16="http://schemas.microsoft.com/office/drawing/2014/main" id="{DFAD4C97-89F6-4CD8-A354-BA3ADAB0517B}"/>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069696BE-5E3C-470E-A299-4D3BF3CC135F}"/>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Which sovereign and location govern?</a:t>
            </a:r>
          </a:p>
        </p:txBody>
      </p:sp>
      <p:sp>
        <p:nvSpPr>
          <p:cNvPr id="16" name="">
            <a:extLst xmlns:a="http://schemas.openxmlformats.org/drawingml/2006/main">
              <a:ext uri="{FF2B5EF4-FFF2-40B4-BE49-F238E27FC236}">
                <a16:creationId xmlns:a16="http://schemas.microsoft.com/office/drawing/2014/main" id="{5A000906-C592-4265-A9DF-D35AE4501143}"/>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 correct legal theory in the wrong forum cannot produce a valid judgment.</a:t>
            </a:r>
          </a:p>
        </p:txBody>
      </p:sp>
    </p:spTree>
    <p:extLst>
      <p:ext uri="{BB962C8B-B14F-4D97-AF65-F5344CB8AC3E}">
        <p14:creationId xmlns:p14="http://schemas.microsoft.com/office/powerpoint/2010/main" val="305044885"/>
      </p:ext>
    </p:extLst>
  </p:cSld>
</p:sld>
</file>

<file path=ppt/slides/slide1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606DA259-B23F-4581-A257-B3B4E74F61D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8B778ED-4AA5-4259-B7FE-33E753075ADE}"/>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5530EF61-2E8F-4EC0-A1F4-C9A9E07AD621}"/>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Trial and appellate courts perform different tasks</a:t>
            </a:r>
          </a:p>
        </p:txBody>
      </p:sp>
      <p:sp>
        <p:nvSpPr>
          <p:cNvPr id="4" name="">
            <a:extLst xmlns:a="http://schemas.openxmlformats.org/drawingml/2006/main">
              <a:ext uri="{FF2B5EF4-FFF2-40B4-BE49-F238E27FC236}">
                <a16:creationId xmlns:a16="http://schemas.microsoft.com/office/drawing/2014/main" id="{8624D2BA-B808-438D-86D0-8C4FF53F9C7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B5C867F-703B-4CB2-BB1E-914659AE8B09}"/>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FC2D6BF-2621-4A11-8D50-832F02F705A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11</a:t>
            </a:r>
          </a:p>
        </p:txBody>
      </p:sp>
      <p:sp>
        <p:nvSpPr>
          <p:cNvPr id="7" name="">
            <a:extLst xmlns:a="http://schemas.openxmlformats.org/drawingml/2006/main">
              <a:ext uri="{FF2B5EF4-FFF2-40B4-BE49-F238E27FC236}">
                <a16:creationId xmlns:a16="http://schemas.microsoft.com/office/drawing/2014/main" id="{203643A3-D124-4E87-ADB3-474155532CE3}"/>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TRIAL COURT</a:t>
            </a:r>
          </a:p>
        </p:txBody>
      </p:sp>
      <p:sp>
        <p:nvSpPr>
          <p:cNvPr id="8" name="">
            <a:extLst xmlns:a="http://schemas.openxmlformats.org/drawingml/2006/main">
              <a:ext uri="{FF2B5EF4-FFF2-40B4-BE49-F238E27FC236}">
                <a16:creationId xmlns:a16="http://schemas.microsoft.com/office/drawing/2014/main" id="{1F321F27-4D0F-42CE-BA48-28790EAD9CBF}"/>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AFEB5709-87AF-4B93-87B3-558F194FFA8C}"/>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Develops the factual record</a:t>
            </a:r>
          </a:p>
        </p:txBody>
      </p:sp>
      <p:sp>
        <p:nvSpPr>
          <p:cNvPr id="10" name="">
            <a:extLst xmlns:a="http://schemas.openxmlformats.org/drawingml/2006/main">
              <a:ext uri="{FF2B5EF4-FFF2-40B4-BE49-F238E27FC236}">
                <a16:creationId xmlns:a16="http://schemas.microsoft.com/office/drawing/2014/main" id="{C12E8E69-49F0-4A85-AED2-234FD0A7B2B7}"/>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1BC7B19F-79CD-4D7D-8608-D4D405526A14}"/>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Hears evidence</a:t>
            </a:r>
          </a:p>
        </p:txBody>
      </p:sp>
      <p:sp>
        <p:nvSpPr>
          <p:cNvPr id="12" name="">
            <a:extLst xmlns:a="http://schemas.openxmlformats.org/drawingml/2006/main">
              <a:ext uri="{FF2B5EF4-FFF2-40B4-BE49-F238E27FC236}">
                <a16:creationId xmlns:a16="http://schemas.microsoft.com/office/drawing/2014/main" id="{3830E663-ECDF-492F-8F8B-C3E26B8AB6D2}"/>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C28FE3F1-4EAC-4873-893D-16B18C5613F5}"/>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Applies law to the dispute</a:t>
            </a:r>
          </a:p>
        </p:txBody>
      </p:sp>
      <p:sp>
        <p:nvSpPr>
          <p:cNvPr id="14" name="">
            <a:extLst xmlns:a="http://schemas.openxmlformats.org/drawingml/2006/main">
              <a:ext uri="{FF2B5EF4-FFF2-40B4-BE49-F238E27FC236}">
                <a16:creationId xmlns:a16="http://schemas.microsoft.com/office/drawing/2014/main" id="{F9C5572D-EC5E-41D9-99F5-FD0576150BF9}"/>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E2DA5C59-814D-4119-9C20-AF4DCADDBCF5}"/>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APPELLATE COURT</a:t>
            </a:r>
          </a:p>
        </p:txBody>
      </p:sp>
      <p:sp>
        <p:nvSpPr>
          <p:cNvPr id="16" name="">
            <a:extLst xmlns:a="http://schemas.openxmlformats.org/drawingml/2006/main">
              <a:ext uri="{FF2B5EF4-FFF2-40B4-BE49-F238E27FC236}">
                <a16:creationId xmlns:a16="http://schemas.microsoft.com/office/drawing/2014/main" id="{EA0EEB79-0051-4B2C-8E0F-B9BDB7922A7F}"/>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282B3818-1109-4F0A-AB9F-1093C6096E00}"/>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Reviews claimed legal error</a:t>
            </a:r>
          </a:p>
        </p:txBody>
      </p:sp>
      <p:sp>
        <p:nvSpPr>
          <p:cNvPr id="18" name="">
            <a:extLst xmlns:a="http://schemas.openxmlformats.org/drawingml/2006/main">
              <a:ext uri="{FF2B5EF4-FFF2-40B4-BE49-F238E27FC236}">
                <a16:creationId xmlns:a16="http://schemas.microsoft.com/office/drawing/2014/main" id="{8E14FCD2-CDFC-4FE1-B9E3-5A687FA9A57D}"/>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D273728A-6341-4157-AB30-6D5697B8A046}"/>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Works from the record</a:t>
            </a:r>
          </a:p>
        </p:txBody>
      </p:sp>
      <p:sp>
        <p:nvSpPr>
          <p:cNvPr id="20" name="">
            <a:extLst xmlns:a="http://schemas.openxmlformats.org/drawingml/2006/main">
              <a:ext uri="{FF2B5EF4-FFF2-40B4-BE49-F238E27FC236}">
                <a16:creationId xmlns:a16="http://schemas.microsoft.com/office/drawing/2014/main" id="{AD56299B-3743-4C36-B0C6-AD3211AE21A2}"/>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E1F70B78-6008-41B2-9C26-89C9AD74623C}"/>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May create influential precedent</a:t>
            </a:r>
          </a:p>
        </p:txBody>
      </p:sp>
      <p:sp>
        <p:nvSpPr>
          <p:cNvPr id="22" name="">
            <a:extLst xmlns:a="http://schemas.openxmlformats.org/drawingml/2006/main">
              <a:ext uri="{FF2B5EF4-FFF2-40B4-BE49-F238E27FC236}">
                <a16:creationId xmlns:a16="http://schemas.microsoft.com/office/drawing/2014/main" id="{6C9C8191-E511-4EE7-8ED9-A3C5BE09BA12}"/>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An appeal is not normally a new trial.</a:t>
            </a:r>
          </a:p>
        </p:txBody>
      </p:sp>
    </p:spTree>
    <p:extLst>
      <p:ext uri="{BB962C8B-B14F-4D97-AF65-F5344CB8AC3E}">
        <p14:creationId xmlns:p14="http://schemas.microsoft.com/office/powerpoint/2010/main" val="1288894714"/>
      </p:ext>
    </p:extLst>
  </p:cSld>
</p:sld>
</file>

<file path=ppt/slides/slide12.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44" name="">
            <a:extLst xmlns:a="http://schemas.openxmlformats.org/drawingml/2006/main">
              <a:ext uri="{FF2B5EF4-FFF2-40B4-BE49-F238E27FC236}">
                <a16:creationId xmlns:a16="http://schemas.microsoft.com/office/drawing/2014/main" id="{67843954-5FB2-4421-B18D-B6737C057EA9}"/>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C9DAC8F-FD43-4A87-A287-648F4A724480}"/>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C8F2679E-AE54-4C7D-A524-59090F72A544}"/>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Civil and criminal cases may begin with the same act</a:t>
            </a:r>
          </a:p>
        </p:txBody>
      </p:sp>
      <p:sp>
        <p:nvSpPr>
          <p:cNvPr id="4" name="">
            <a:extLst xmlns:a="http://schemas.openxmlformats.org/drawingml/2006/main">
              <a:ext uri="{FF2B5EF4-FFF2-40B4-BE49-F238E27FC236}">
                <a16:creationId xmlns:a16="http://schemas.microsoft.com/office/drawing/2014/main" id="{D9B5227E-AA6B-426B-80E3-76BB5758543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00E91F7-3ADE-47E3-9847-98E73E20DE5A}"/>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9E8D88D4-1D06-4FFC-A2FC-9B250CAD9FA6}"/>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12</a:t>
            </a:r>
          </a:p>
        </p:txBody>
      </p:sp>
      <p:sp>
        <p:nvSpPr>
          <p:cNvPr id="7" name="">
            <a:extLst xmlns:a="http://schemas.openxmlformats.org/drawingml/2006/main">
              <a:ext uri="{FF2B5EF4-FFF2-40B4-BE49-F238E27FC236}">
                <a16:creationId xmlns:a16="http://schemas.microsoft.com/office/drawing/2014/main" id="{BC558BB7-E221-4B88-A8B2-D0E736F8DCE9}"/>
              </a:ext>
            </a:extLst>
          </p:cNvPr>
          <p:cNvSpPr>
            <a:spLocks xmlns:a="http://schemas.openxmlformats.org/drawingml/2006/main" noGrp="1"/>
          </p:cNvSpPr>
          <p:nvPr/>
        </p:nvSpPr>
        <p:spPr>
          <a:xfrm xmlns:a="http://schemas.openxmlformats.org/drawingml/2006/main">
            <a:off x="809625" y="1676400"/>
            <a:ext cx="2000250" cy="638175"/>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EE9420DC-52A4-4DD7-892B-6C7B1454B095}"/>
              </a:ext>
            </a:extLst>
          </p:cNvPr>
          <p:cNvSpPr>
            <a:spLocks xmlns:a="http://schemas.openxmlformats.org/drawingml/2006/main" noGrp="1"/>
          </p:cNvSpPr>
          <p:nvPr/>
        </p:nvSpPr>
        <p:spPr>
          <a:xfrm xmlns:a="http://schemas.openxmlformats.org/drawingml/2006/main">
            <a:off x="885825" y="1733550"/>
            <a:ext cx="1847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Feature</a:t>
            </a:r>
          </a:p>
        </p:txBody>
      </p:sp>
      <p:sp>
        <p:nvSpPr>
          <p:cNvPr id="9" name="">
            <a:extLst xmlns:a="http://schemas.openxmlformats.org/drawingml/2006/main">
              <a:ext uri="{FF2B5EF4-FFF2-40B4-BE49-F238E27FC236}">
                <a16:creationId xmlns:a16="http://schemas.microsoft.com/office/drawing/2014/main" id="{740F2DA1-EFFC-406D-BA6C-8FC6315E6A2E}"/>
              </a:ext>
            </a:extLst>
          </p:cNvPr>
          <p:cNvSpPr>
            <a:spLocks xmlns:a="http://schemas.openxmlformats.org/drawingml/2006/main" noGrp="1"/>
          </p:cNvSpPr>
          <p:nvPr/>
        </p:nvSpPr>
        <p:spPr>
          <a:xfrm xmlns:a="http://schemas.openxmlformats.org/drawingml/2006/main">
            <a:off x="2809875" y="1676400"/>
            <a:ext cx="4286250" cy="638175"/>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15AF5C90-FC1D-4FC8-B561-FC3CB7197DDF}"/>
              </a:ext>
            </a:extLst>
          </p:cNvPr>
          <p:cNvSpPr>
            <a:spLocks xmlns:a="http://schemas.openxmlformats.org/drawingml/2006/main" noGrp="1"/>
          </p:cNvSpPr>
          <p:nvPr/>
        </p:nvSpPr>
        <p:spPr>
          <a:xfrm xmlns:a="http://schemas.openxmlformats.org/drawingml/2006/main">
            <a:off x="2886075" y="1733550"/>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Civil case</a:t>
            </a:r>
          </a:p>
        </p:txBody>
      </p:sp>
      <p:sp>
        <p:nvSpPr>
          <p:cNvPr id="11" name="">
            <a:extLst xmlns:a="http://schemas.openxmlformats.org/drawingml/2006/main">
              <a:ext uri="{FF2B5EF4-FFF2-40B4-BE49-F238E27FC236}">
                <a16:creationId xmlns:a16="http://schemas.microsoft.com/office/drawing/2014/main" id="{6A511762-8A00-4E0F-A628-11A4564221CF}"/>
              </a:ext>
            </a:extLst>
          </p:cNvPr>
          <p:cNvSpPr>
            <a:spLocks xmlns:a="http://schemas.openxmlformats.org/drawingml/2006/main" noGrp="1"/>
          </p:cNvSpPr>
          <p:nvPr/>
        </p:nvSpPr>
        <p:spPr>
          <a:xfrm xmlns:a="http://schemas.openxmlformats.org/drawingml/2006/main">
            <a:off x="7096125" y="1676400"/>
            <a:ext cx="4286250" cy="638175"/>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86F469AB-46AC-4BBB-8314-926EDDE7D220}"/>
              </a:ext>
            </a:extLst>
          </p:cNvPr>
          <p:cNvSpPr>
            <a:spLocks xmlns:a="http://schemas.openxmlformats.org/drawingml/2006/main" noGrp="1"/>
          </p:cNvSpPr>
          <p:nvPr/>
        </p:nvSpPr>
        <p:spPr>
          <a:xfrm xmlns:a="http://schemas.openxmlformats.org/drawingml/2006/main">
            <a:off x="7172325" y="1733550"/>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Criminal case</a:t>
            </a:r>
          </a:p>
        </p:txBody>
      </p:sp>
      <p:sp>
        <p:nvSpPr>
          <p:cNvPr id="13" name="">
            <a:extLst xmlns:a="http://schemas.openxmlformats.org/drawingml/2006/main">
              <a:ext uri="{FF2B5EF4-FFF2-40B4-BE49-F238E27FC236}">
                <a16:creationId xmlns:a16="http://schemas.microsoft.com/office/drawing/2014/main" id="{3FF1EF5A-7DDC-4C39-95DA-DC3DD0D09330}"/>
              </a:ext>
            </a:extLst>
          </p:cNvPr>
          <p:cNvSpPr>
            <a:spLocks xmlns:a="http://schemas.openxmlformats.org/drawingml/2006/main" noGrp="1"/>
          </p:cNvSpPr>
          <p:nvPr/>
        </p:nvSpPr>
        <p:spPr>
          <a:xfrm xmlns:a="http://schemas.openxmlformats.org/drawingml/2006/main">
            <a:off x="809625" y="2314575"/>
            <a:ext cx="2000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3D6007F8-365D-4A04-AB70-7EB40D6A6221}"/>
              </a:ext>
            </a:extLst>
          </p:cNvPr>
          <p:cNvSpPr>
            <a:spLocks xmlns:a="http://schemas.openxmlformats.org/drawingml/2006/main" noGrp="1"/>
          </p:cNvSpPr>
          <p:nvPr/>
        </p:nvSpPr>
        <p:spPr>
          <a:xfrm xmlns:a="http://schemas.openxmlformats.org/drawingml/2006/main">
            <a:off x="885825" y="2371725"/>
            <a:ext cx="1847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Initiator</a:t>
            </a:r>
          </a:p>
        </p:txBody>
      </p:sp>
      <p:sp>
        <p:nvSpPr>
          <p:cNvPr id="15" name="">
            <a:extLst xmlns:a="http://schemas.openxmlformats.org/drawingml/2006/main">
              <a:ext uri="{FF2B5EF4-FFF2-40B4-BE49-F238E27FC236}">
                <a16:creationId xmlns:a16="http://schemas.microsoft.com/office/drawing/2014/main" id="{52DD394C-7A0A-4B07-9FAA-349A47866720}"/>
              </a:ext>
            </a:extLst>
          </p:cNvPr>
          <p:cNvSpPr>
            <a:spLocks xmlns:a="http://schemas.openxmlformats.org/drawingml/2006/main" noGrp="1"/>
          </p:cNvSpPr>
          <p:nvPr/>
        </p:nvSpPr>
        <p:spPr>
          <a:xfrm xmlns:a="http://schemas.openxmlformats.org/drawingml/2006/main">
            <a:off x="2809875" y="2314575"/>
            <a:ext cx="4286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C2538C17-8851-44AF-8415-5010D6F02722}"/>
              </a:ext>
            </a:extLst>
          </p:cNvPr>
          <p:cNvSpPr>
            <a:spLocks xmlns:a="http://schemas.openxmlformats.org/drawingml/2006/main" noGrp="1"/>
          </p:cNvSpPr>
          <p:nvPr/>
        </p:nvSpPr>
        <p:spPr>
          <a:xfrm xmlns:a="http://schemas.openxmlformats.org/drawingml/2006/main">
            <a:off x="2886075" y="2371725"/>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Private claimant</a:t>
            </a:r>
          </a:p>
        </p:txBody>
      </p:sp>
      <p:sp>
        <p:nvSpPr>
          <p:cNvPr id="17" name="">
            <a:extLst xmlns:a="http://schemas.openxmlformats.org/drawingml/2006/main">
              <a:ext uri="{FF2B5EF4-FFF2-40B4-BE49-F238E27FC236}">
                <a16:creationId xmlns:a16="http://schemas.microsoft.com/office/drawing/2014/main" id="{C668A2A5-725F-4997-B20A-984B062EF023}"/>
              </a:ext>
            </a:extLst>
          </p:cNvPr>
          <p:cNvSpPr>
            <a:spLocks xmlns:a="http://schemas.openxmlformats.org/drawingml/2006/main" noGrp="1"/>
          </p:cNvSpPr>
          <p:nvPr/>
        </p:nvSpPr>
        <p:spPr>
          <a:xfrm xmlns:a="http://schemas.openxmlformats.org/drawingml/2006/main">
            <a:off x="7096125" y="2314575"/>
            <a:ext cx="4286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D56A3BC8-B172-4D21-8751-816EBCFEEBCF}"/>
              </a:ext>
            </a:extLst>
          </p:cNvPr>
          <p:cNvSpPr>
            <a:spLocks xmlns:a="http://schemas.openxmlformats.org/drawingml/2006/main" noGrp="1"/>
          </p:cNvSpPr>
          <p:nvPr/>
        </p:nvSpPr>
        <p:spPr>
          <a:xfrm xmlns:a="http://schemas.openxmlformats.org/drawingml/2006/main">
            <a:off x="7172325" y="2371725"/>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Government prosecutor</a:t>
            </a:r>
          </a:p>
        </p:txBody>
      </p:sp>
      <p:sp>
        <p:nvSpPr>
          <p:cNvPr id="19" name="">
            <a:extLst xmlns:a="http://schemas.openxmlformats.org/drawingml/2006/main">
              <a:ext uri="{FF2B5EF4-FFF2-40B4-BE49-F238E27FC236}">
                <a16:creationId xmlns:a16="http://schemas.microsoft.com/office/drawing/2014/main" id="{258A1A31-A562-433C-9C97-7D3C39239D89}"/>
              </a:ext>
            </a:extLst>
          </p:cNvPr>
          <p:cNvSpPr>
            <a:spLocks xmlns:a="http://schemas.openxmlformats.org/drawingml/2006/main" noGrp="1"/>
          </p:cNvSpPr>
          <p:nvPr/>
        </p:nvSpPr>
        <p:spPr>
          <a:xfrm xmlns:a="http://schemas.openxmlformats.org/drawingml/2006/main">
            <a:off x="809625" y="2952750"/>
            <a:ext cx="2000250" cy="638175"/>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3910F8A7-A8D9-4DFC-A730-A4EB38B63C63}"/>
              </a:ext>
            </a:extLst>
          </p:cNvPr>
          <p:cNvSpPr>
            <a:spLocks xmlns:a="http://schemas.openxmlformats.org/drawingml/2006/main" noGrp="1"/>
          </p:cNvSpPr>
          <p:nvPr/>
        </p:nvSpPr>
        <p:spPr>
          <a:xfrm xmlns:a="http://schemas.openxmlformats.org/drawingml/2006/main">
            <a:off x="885825" y="3009900"/>
            <a:ext cx="1847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Central purpose</a:t>
            </a:r>
          </a:p>
        </p:txBody>
      </p:sp>
      <p:sp>
        <p:nvSpPr>
          <p:cNvPr id="21" name="">
            <a:extLst xmlns:a="http://schemas.openxmlformats.org/drawingml/2006/main">
              <a:ext uri="{FF2B5EF4-FFF2-40B4-BE49-F238E27FC236}">
                <a16:creationId xmlns:a16="http://schemas.microsoft.com/office/drawing/2014/main" id="{926F4436-A464-419B-B04B-DAE61A1C6169}"/>
              </a:ext>
            </a:extLst>
          </p:cNvPr>
          <p:cNvSpPr>
            <a:spLocks xmlns:a="http://schemas.openxmlformats.org/drawingml/2006/main" noGrp="1"/>
          </p:cNvSpPr>
          <p:nvPr/>
        </p:nvSpPr>
        <p:spPr>
          <a:xfrm xmlns:a="http://schemas.openxmlformats.org/drawingml/2006/main">
            <a:off x="2809875" y="2952750"/>
            <a:ext cx="4286250" cy="638175"/>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2" name="">
            <a:extLst xmlns:a="http://schemas.openxmlformats.org/drawingml/2006/main">
              <a:ext uri="{FF2B5EF4-FFF2-40B4-BE49-F238E27FC236}">
                <a16:creationId xmlns:a16="http://schemas.microsoft.com/office/drawing/2014/main" id="{7B6B2BAC-C400-41C0-B7CD-2F99524C85B1}"/>
              </a:ext>
            </a:extLst>
          </p:cNvPr>
          <p:cNvSpPr>
            <a:spLocks xmlns:a="http://schemas.openxmlformats.org/drawingml/2006/main" noGrp="1"/>
          </p:cNvSpPr>
          <p:nvPr/>
        </p:nvSpPr>
        <p:spPr>
          <a:xfrm xmlns:a="http://schemas.openxmlformats.org/drawingml/2006/main">
            <a:off x="2886075" y="3009900"/>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Remedy a legal injury</a:t>
            </a:r>
          </a:p>
        </p:txBody>
      </p:sp>
      <p:sp>
        <p:nvSpPr>
          <p:cNvPr id="23" name="">
            <a:extLst xmlns:a="http://schemas.openxmlformats.org/drawingml/2006/main">
              <a:ext uri="{FF2B5EF4-FFF2-40B4-BE49-F238E27FC236}">
                <a16:creationId xmlns:a16="http://schemas.microsoft.com/office/drawing/2014/main" id="{4A075865-D168-4E96-9B69-6BBD2E743CB9}"/>
              </a:ext>
            </a:extLst>
          </p:cNvPr>
          <p:cNvSpPr>
            <a:spLocks xmlns:a="http://schemas.openxmlformats.org/drawingml/2006/main" noGrp="1"/>
          </p:cNvSpPr>
          <p:nvPr/>
        </p:nvSpPr>
        <p:spPr>
          <a:xfrm xmlns:a="http://schemas.openxmlformats.org/drawingml/2006/main">
            <a:off x="7096125" y="2952750"/>
            <a:ext cx="4286250" cy="638175"/>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4" name="">
            <a:extLst xmlns:a="http://schemas.openxmlformats.org/drawingml/2006/main">
              <a:ext uri="{FF2B5EF4-FFF2-40B4-BE49-F238E27FC236}">
                <a16:creationId xmlns:a16="http://schemas.microsoft.com/office/drawing/2014/main" id="{7449A57C-2451-4D94-9D8B-03C3B6580A7A}"/>
              </a:ext>
            </a:extLst>
          </p:cNvPr>
          <p:cNvSpPr>
            <a:spLocks xmlns:a="http://schemas.openxmlformats.org/drawingml/2006/main" noGrp="1"/>
          </p:cNvSpPr>
          <p:nvPr/>
        </p:nvSpPr>
        <p:spPr>
          <a:xfrm xmlns:a="http://schemas.openxmlformats.org/drawingml/2006/main">
            <a:off x="7172325" y="3009900"/>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Condemn and sanction an offense</a:t>
            </a:r>
          </a:p>
        </p:txBody>
      </p:sp>
      <p:sp>
        <p:nvSpPr>
          <p:cNvPr id="25" name="">
            <a:extLst xmlns:a="http://schemas.openxmlformats.org/drawingml/2006/main">
              <a:ext uri="{FF2B5EF4-FFF2-40B4-BE49-F238E27FC236}">
                <a16:creationId xmlns:a16="http://schemas.microsoft.com/office/drawing/2014/main" id="{2D922E7B-2BAE-45FF-91B9-BEB494146283}"/>
              </a:ext>
            </a:extLst>
          </p:cNvPr>
          <p:cNvSpPr>
            <a:spLocks xmlns:a="http://schemas.openxmlformats.org/drawingml/2006/main" noGrp="1"/>
          </p:cNvSpPr>
          <p:nvPr/>
        </p:nvSpPr>
        <p:spPr>
          <a:xfrm xmlns:a="http://schemas.openxmlformats.org/drawingml/2006/main">
            <a:off x="809625" y="3590925"/>
            <a:ext cx="2000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6" name="">
            <a:extLst xmlns:a="http://schemas.openxmlformats.org/drawingml/2006/main">
              <a:ext uri="{FF2B5EF4-FFF2-40B4-BE49-F238E27FC236}">
                <a16:creationId xmlns:a16="http://schemas.microsoft.com/office/drawing/2014/main" id="{EF1DC712-6711-44F3-84F0-86F67813AB78}"/>
              </a:ext>
            </a:extLst>
          </p:cNvPr>
          <p:cNvSpPr>
            <a:spLocks xmlns:a="http://schemas.openxmlformats.org/drawingml/2006/main" noGrp="1"/>
          </p:cNvSpPr>
          <p:nvPr/>
        </p:nvSpPr>
        <p:spPr>
          <a:xfrm xmlns:a="http://schemas.openxmlformats.org/drawingml/2006/main">
            <a:off x="885825" y="3648075"/>
            <a:ext cx="1847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Typical outcome</a:t>
            </a:r>
          </a:p>
        </p:txBody>
      </p:sp>
      <p:sp>
        <p:nvSpPr>
          <p:cNvPr id="27" name="">
            <a:extLst xmlns:a="http://schemas.openxmlformats.org/drawingml/2006/main">
              <a:ext uri="{FF2B5EF4-FFF2-40B4-BE49-F238E27FC236}">
                <a16:creationId xmlns:a16="http://schemas.microsoft.com/office/drawing/2014/main" id="{CD147F24-65BF-4B34-8689-DC05E79F7592}"/>
              </a:ext>
            </a:extLst>
          </p:cNvPr>
          <p:cNvSpPr>
            <a:spLocks xmlns:a="http://schemas.openxmlformats.org/drawingml/2006/main" noGrp="1"/>
          </p:cNvSpPr>
          <p:nvPr/>
        </p:nvSpPr>
        <p:spPr>
          <a:xfrm xmlns:a="http://schemas.openxmlformats.org/drawingml/2006/main">
            <a:off x="2809875" y="3590925"/>
            <a:ext cx="4286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8" name="">
            <a:extLst xmlns:a="http://schemas.openxmlformats.org/drawingml/2006/main">
              <a:ext uri="{FF2B5EF4-FFF2-40B4-BE49-F238E27FC236}">
                <a16:creationId xmlns:a16="http://schemas.microsoft.com/office/drawing/2014/main" id="{220FA18B-C854-4F34-B6CF-2D39C4F7267C}"/>
              </a:ext>
            </a:extLst>
          </p:cNvPr>
          <p:cNvSpPr>
            <a:spLocks xmlns:a="http://schemas.openxmlformats.org/drawingml/2006/main" noGrp="1"/>
          </p:cNvSpPr>
          <p:nvPr/>
        </p:nvSpPr>
        <p:spPr>
          <a:xfrm xmlns:a="http://schemas.openxmlformats.org/drawingml/2006/main">
            <a:off x="2886075" y="3648075"/>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Damages or injunction</a:t>
            </a:r>
          </a:p>
        </p:txBody>
      </p:sp>
      <p:sp>
        <p:nvSpPr>
          <p:cNvPr id="29" name="">
            <a:extLst xmlns:a="http://schemas.openxmlformats.org/drawingml/2006/main">
              <a:ext uri="{FF2B5EF4-FFF2-40B4-BE49-F238E27FC236}">
                <a16:creationId xmlns:a16="http://schemas.microsoft.com/office/drawing/2014/main" id="{06073FE3-AA02-4A27-B678-8C354CDC08D4}"/>
              </a:ext>
            </a:extLst>
          </p:cNvPr>
          <p:cNvSpPr>
            <a:spLocks xmlns:a="http://schemas.openxmlformats.org/drawingml/2006/main" noGrp="1"/>
          </p:cNvSpPr>
          <p:nvPr/>
        </p:nvSpPr>
        <p:spPr>
          <a:xfrm xmlns:a="http://schemas.openxmlformats.org/drawingml/2006/main">
            <a:off x="7096125" y="3590925"/>
            <a:ext cx="4286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0" name="">
            <a:extLst xmlns:a="http://schemas.openxmlformats.org/drawingml/2006/main">
              <a:ext uri="{FF2B5EF4-FFF2-40B4-BE49-F238E27FC236}">
                <a16:creationId xmlns:a16="http://schemas.microsoft.com/office/drawing/2014/main" id="{68CAF737-A8CE-44D7-A967-1355C58D0D69}"/>
              </a:ext>
            </a:extLst>
          </p:cNvPr>
          <p:cNvSpPr>
            <a:spLocks xmlns:a="http://schemas.openxmlformats.org/drawingml/2006/main" noGrp="1"/>
          </p:cNvSpPr>
          <p:nvPr/>
        </p:nvSpPr>
        <p:spPr>
          <a:xfrm xmlns:a="http://schemas.openxmlformats.org/drawingml/2006/main">
            <a:off x="7172325" y="3648075"/>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Fine, supervision, imprisonment</a:t>
            </a:r>
          </a:p>
        </p:txBody>
      </p:sp>
      <p:sp>
        <p:nvSpPr>
          <p:cNvPr id="31" name="">
            <a:extLst xmlns:a="http://schemas.openxmlformats.org/drawingml/2006/main">
              <a:ext uri="{FF2B5EF4-FFF2-40B4-BE49-F238E27FC236}">
                <a16:creationId xmlns:a16="http://schemas.microsoft.com/office/drawing/2014/main" id="{FAC27002-EE6B-4D22-8C19-E795DE27EB6D}"/>
              </a:ext>
            </a:extLst>
          </p:cNvPr>
          <p:cNvSpPr>
            <a:spLocks xmlns:a="http://schemas.openxmlformats.org/drawingml/2006/main" noGrp="1"/>
          </p:cNvSpPr>
          <p:nvPr/>
        </p:nvSpPr>
        <p:spPr>
          <a:xfrm xmlns:a="http://schemas.openxmlformats.org/drawingml/2006/main">
            <a:off x="809625" y="4229100"/>
            <a:ext cx="2000250" cy="638175"/>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2" name="">
            <a:extLst xmlns:a="http://schemas.openxmlformats.org/drawingml/2006/main">
              <a:ext uri="{FF2B5EF4-FFF2-40B4-BE49-F238E27FC236}">
                <a16:creationId xmlns:a16="http://schemas.microsoft.com/office/drawing/2014/main" id="{B680332F-26F4-4694-851E-ACE410AD9AF0}"/>
              </a:ext>
            </a:extLst>
          </p:cNvPr>
          <p:cNvSpPr>
            <a:spLocks xmlns:a="http://schemas.openxmlformats.org/drawingml/2006/main" noGrp="1"/>
          </p:cNvSpPr>
          <p:nvPr/>
        </p:nvSpPr>
        <p:spPr>
          <a:xfrm xmlns:a="http://schemas.openxmlformats.org/drawingml/2006/main">
            <a:off x="885825" y="4286250"/>
            <a:ext cx="1847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Proof</a:t>
            </a:r>
          </a:p>
        </p:txBody>
      </p:sp>
      <p:sp>
        <p:nvSpPr>
          <p:cNvPr id="33" name="">
            <a:extLst xmlns:a="http://schemas.openxmlformats.org/drawingml/2006/main">
              <a:ext uri="{FF2B5EF4-FFF2-40B4-BE49-F238E27FC236}">
                <a16:creationId xmlns:a16="http://schemas.microsoft.com/office/drawing/2014/main" id="{BD0A842E-65A7-40C6-B166-18FF3A7CB859}"/>
              </a:ext>
            </a:extLst>
          </p:cNvPr>
          <p:cNvSpPr>
            <a:spLocks xmlns:a="http://schemas.openxmlformats.org/drawingml/2006/main" noGrp="1"/>
          </p:cNvSpPr>
          <p:nvPr/>
        </p:nvSpPr>
        <p:spPr>
          <a:xfrm xmlns:a="http://schemas.openxmlformats.org/drawingml/2006/main">
            <a:off x="2809875" y="4229100"/>
            <a:ext cx="4286250" cy="638175"/>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4" name="">
            <a:extLst xmlns:a="http://schemas.openxmlformats.org/drawingml/2006/main">
              <a:ext uri="{FF2B5EF4-FFF2-40B4-BE49-F238E27FC236}">
                <a16:creationId xmlns:a16="http://schemas.microsoft.com/office/drawing/2014/main" id="{4CDD7AEC-F201-49F4-8A64-A028787CA17B}"/>
              </a:ext>
            </a:extLst>
          </p:cNvPr>
          <p:cNvSpPr>
            <a:spLocks xmlns:a="http://schemas.openxmlformats.org/drawingml/2006/main" noGrp="1"/>
          </p:cNvSpPr>
          <p:nvPr/>
        </p:nvSpPr>
        <p:spPr>
          <a:xfrm xmlns:a="http://schemas.openxmlformats.org/drawingml/2006/main">
            <a:off x="2886075" y="4286250"/>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Preponderance is common</a:t>
            </a:r>
          </a:p>
        </p:txBody>
      </p:sp>
      <p:sp>
        <p:nvSpPr>
          <p:cNvPr id="35" name="">
            <a:extLst xmlns:a="http://schemas.openxmlformats.org/drawingml/2006/main">
              <a:ext uri="{FF2B5EF4-FFF2-40B4-BE49-F238E27FC236}">
                <a16:creationId xmlns:a16="http://schemas.microsoft.com/office/drawing/2014/main" id="{6A8969FD-44DC-4B42-8617-E2B910AE482E}"/>
              </a:ext>
            </a:extLst>
          </p:cNvPr>
          <p:cNvSpPr>
            <a:spLocks xmlns:a="http://schemas.openxmlformats.org/drawingml/2006/main" noGrp="1"/>
          </p:cNvSpPr>
          <p:nvPr/>
        </p:nvSpPr>
        <p:spPr>
          <a:xfrm xmlns:a="http://schemas.openxmlformats.org/drawingml/2006/main">
            <a:off x="7096125" y="4229100"/>
            <a:ext cx="4286250" cy="638175"/>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6" name="">
            <a:extLst xmlns:a="http://schemas.openxmlformats.org/drawingml/2006/main">
              <a:ext uri="{FF2B5EF4-FFF2-40B4-BE49-F238E27FC236}">
                <a16:creationId xmlns:a16="http://schemas.microsoft.com/office/drawing/2014/main" id="{870F983B-4FE9-4086-B2F2-10037EF576D1}"/>
              </a:ext>
            </a:extLst>
          </p:cNvPr>
          <p:cNvSpPr>
            <a:spLocks xmlns:a="http://schemas.openxmlformats.org/drawingml/2006/main" noGrp="1"/>
          </p:cNvSpPr>
          <p:nvPr/>
        </p:nvSpPr>
        <p:spPr>
          <a:xfrm xmlns:a="http://schemas.openxmlformats.org/drawingml/2006/main">
            <a:off x="7172325" y="4286250"/>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Beyond reasonable doubt</a:t>
            </a:r>
          </a:p>
        </p:txBody>
      </p:sp>
      <p:sp>
        <p:nvSpPr>
          <p:cNvPr id="37" name="">
            <a:extLst xmlns:a="http://schemas.openxmlformats.org/drawingml/2006/main">
              <a:ext uri="{FF2B5EF4-FFF2-40B4-BE49-F238E27FC236}">
                <a16:creationId xmlns:a16="http://schemas.microsoft.com/office/drawing/2014/main" id="{AD4AC859-FED1-4E7C-9339-1465E9A949A1}"/>
              </a:ext>
            </a:extLst>
          </p:cNvPr>
          <p:cNvSpPr>
            <a:spLocks xmlns:a="http://schemas.openxmlformats.org/drawingml/2006/main" noGrp="1"/>
          </p:cNvSpPr>
          <p:nvPr/>
        </p:nvSpPr>
        <p:spPr>
          <a:xfrm xmlns:a="http://schemas.openxmlformats.org/drawingml/2006/main">
            <a:off x="809625" y="4867275"/>
            <a:ext cx="2000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8" name="">
            <a:extLst xmlns:a="http://schemas.openxmlformats.org/drawingml/2006/main">
              <a:ext uri="{FF2B5EF4-FFF2-40B4-BE49-F238E27FC236}">
                <a16:creationId xmlns:a16="http://schemas.microsoft.com/office/drawing/2014/main" id="{6925A231-FA75-401B-B4D5-431B643C39BA}"/>
              </a:ext>
            </a:extLst>
          </p:cNvPr>
          <p:cNvSpPr>
            <a:spLocks xmlns:a="http://schemas.openxmlformats.org/drawingml/2006/main" noGrp="1"/>
          </p:cNvSpPr>
          <p:nvPr/>
        </p:nvSpPr>
        <p:spPr>
          <a:xfrm xmlns:a="http://schemas.openxmlformats.org/drawingml/2006/main">
            <a:off x="885825" y="4924425"/>
            <a:ext cx="1847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Control</a:t>
            </a:r>
          </a:p>
        </p:txBody>
      </p:sp>
      <p:sp>
        <p:nvSpPr>
          <p:cNvPr id="39" name="">
            <a:extLst xmlns:a="http://schemas.openxmlformats.org/drawingml/2006/main">
              <a:ext uri="{FF2B5EF4-FFF2-40B4-BE49-F238E27FC236}">
                <a16:creationId xmlns:a16="http://schemas.microsoft.com/office/drawing/2014/main" id="{45CFF9D4-58DF-487A-A4D3-5F89A7DD169F}"/>
              </a:ext>
            </a:extLst>
          </p:cNvPr>
          <p:cNvSpPr>
            <a:spLocks xmlns:a="http://schemas.openxmlformats.org/drawingml/2006/main" noGrp="1"/>
          </p:cNvSpPr>
          <p:nvPr/>
        </p:nvSpPr>
        <p:spPr>
          <a:xfrm xmlns:a="http://schemas.openxmlformats.org/drawingml/2006/main">
            <a:off x="2809875" y="4867275"/>
            <a:ext cx="4286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40" name="">
            <a:extLst xmlns:a="http://schemas.openxmlformats.org/drawingml/2006/main">
              <a:ext uri="{FF2B5EF4-FFF2-40B4-BE49-F238E27FC236}">
                <a16:creationId xmlns:a16="http://schemas.microsoft.com/office/drawing/2014/main" id="{18259659-2690-4519-A243-BEE4F207C271}"/>
              </a:ext>
            </a:extLst>
          </p:cNvPr>
          <p:cNvSpPr>
            <a:spLocks xmlns:a="http://schemas.openxmlformats.org/drawingml/2006/main" noGrp="1"/>
          </p:cNvSpPr>
          <p:nvPr/>
        </p:nvSpPr>
        <p:spPr>
          <a:xfrm xmlns:a="http://schemas.openxmlformats.org/drawingml/2006/main">
            <a:off x="2886075" y="4924425"/>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Parties can settle</a:t>
            </a:r>
          </a:p>
        </p:txBody>
      </p:sp>
      <p:sp>
        <p:nvSpPr>
          <p:cNvPr id="41" name="">
            <a:extLst xmlns:a="http://schemas.openxmlformats.org/drawingml/2006/main">
              <a:ext uri="{FF2B5EF4-FFF2-40B4-BE49-F238E27FC236}">
                <a16:creationId xmlns:a16="http://schemas.microsoft.com/office/drawing/2014/main" id="{0D53B332-90D2-4605-AD5C-3A3085836B00}"/>
              </a:ext>
            </a:extLst>
          </p:cNvPr>
          <p:cNvSpPr>
            <a:spLocks xmlns:a="http://schemas.openxmlformats.org/drawingml/2006/main" noGrp="1"/>
          </p:cNvSpPr>
          <p:nvPr/>
        </p:nvSpPr>
        <p:spPr>
          <a:xfrm xmlns:a="http://schemas.openxmlformats.org/drawingml/2006/main">
            <a:off x="7096125" y="4867275"/>
            <a:ext cx="4286250" cy="638175"/>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42" name="">
            <a:extLst xmlns:a="http://schemas.openxmlformats.org/drawingml/2006/main">
              <a:ext uri="{FF2B5EF4-FFF2-40B4-BE49-F238E27FC236}">
                <a16:creationId xmlns:a16="http://schemas.microsoft.com/office/drawing/2014/main" id="{789C9090-5655-4B9C-994F-9DF4460F3D03}"/>
              </a:ext>
            </a:extLst>
          </p:cNvPr>
          <p:cNvSpPr>
            <a:spLocks xmlns:a="http://schemas.openxmlformats.org/drawingml/2006/main" noGrp="1"/>
          </p:cNvSpPr>
          <p:nvPr/>
        </p:nvSpPr>
        <p:spPr>
          <a:xfrm xmlns:a="http://schemas.openxmlformats.org/drawingml/2006/main">
            <a:off x="7172325" y="4924425"/>
            <a:ext cx="41338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Public authority retains control</a:t>
            </a:r>
          </a:p>
        </p:txBody>
      </p:sp>
      <p:sp>
        <p:nvSpPr>
          <p:cNvPr id="43" name="">
            <a:extLst xmlns:a="http://schemas.openxmlformats.org/drawingml/2006/main">
              <a:ext uri="{FF2B5EF4-FFF2-40B4-BE49-F238E27FC236}">
                <a16:creationId xmlns:a16="http://schemas.microsoft.com/office/drawing/2014/main" id="{CF883CFD-EB3E-45C5-A89A-5DCBADD7D72F}"/>
              </a:ext>
            </a:extLst>
          </p:cNvPr>
          <p:cNvSpPr>
            <a:spLocks xmlns:a="http://schemas.openxmlformats.org/drawingml/2006/main" noGrp="1"/>
          </p:cNvSpPr>
          <p:nvPr/>
        </p:nvSpPr>
        <p:spPr>
          <a:xfrm xmlns:a="http://schemas.openxmlformats.org/drawingml/2006/main">
            <a:off x="1200150" y="5715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processes differ in party, purpose, proof, and sanction.</a:t>
            </a:r>
          </a:p>
        </p:txBody>
      </p:sp>
    </p:spTree>
    <p:extLst>
      <p:ext uri="{BB962C8B-B14F-4D97-AF65-F5344CB8AC3E}">
        <p14:creationId xmlns:p14="http://schemas.microsoft.com/office/powerpoint/2010/main" val="1392199191"/>
      </p:ext>
    </p:extLst>
  </p:cSld>
</p:sld>
</file>

<file path=ppt/slides/slide1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E89D2436-4303-41D8-BB9D-713D0353278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E0A5BC3-4CEF-4D88-B751-DF1E2D55D812}"/>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08D3F9D5-D948-4C60-8174-9B517A5E874E}"/>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Standards of proof allocate error risk</a:t>
            </a:r>
          </a:p>
        </p:txBody>
      </p:sp>
      <p:sp>
        <p:nvSpPr>
          <p:cNvPr id="4" name="">
            <a:extLst xmlns:a="http://schemas.openxmlformats.org/drawingml/2006/main">
              <a:ext uri="{FF2B5EF4-FFF2-40B4-BE49-F238E27FC236}">
                <a16:creationId xmlns:a16="http://schemas.microsoft.com/office/drawing/2014/main" id="{704E1CD7-426E-4D79-B306-93A9C71D1CD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DE35947-17B1-43BC-B51D-5EBC9A67B4A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62EDB0B2-6299-45C8-AC0D-6552CCB175CC}"/>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13</a:t>
            </a:r>
          </a:p>
        </p:txBody>
      </p:sp>
      <p:sp>
        <p:nvSpPr>
          <p:cNvPr id="7" name="">
            <a:extLst xmlns:a="http://schemas.openxmlformats.org/drawingml/2006/main">
              <a:ext uri="{FF2B5EF4-FFF2-40B4-BE49-F238E27FC236}">
                <a16:creationId xmlns:a16="http://schemas.microsoft.com/office/drawing/2014/main" id="{BA3078BB-1EB6-4D3A-9911-FE8D16EAD4A7}"/>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PREPONDERANCE</a:t>
            </a:r>
          </a:p>
        </p:txBody>
      </p:sp>
      <p:sp>
        <p:nvSpPr>
          <p:cNvPr id="8" name="">
            <a:extLst xmlns:a="http://schemas.openxmlformats.org/drawingml/2006/main">
              <a:ext uri="{FF2B5EF4-FFF2-40B4-BE49-F238E27FC236}">
                <a16:creationId xmlns:a16="http://schemas.microsoft.com/office/drawing/2014/main" id="{34977224-88E5-4C1C-ACD0-CE9216F987FD}"/>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7AEDA478-1846-4634-A8F1-5A3798AFB43E}"/>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More likely than not</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Common civil baseline</a:t>
            </a:r>
          </a:p>
        </p:txBody>
      </p:sp>
      <p:sp>
        <p:nvSpPr>
          <p:cNvPr id="10" name="">
            <a:extLst xmlns:a="http://schemas.openxmlformats.org/drawingml/2006/main">
              <a:ext uri="{FF2B5EF4-FFF2-40B4-BE49-F238E27FC236}">
                <a16:creationId xmlns:a16="http://schemas.microsoft.com/office/drawing/2014/main" id="{37CE5566-A24D-4FAD-9CAD-EA8EA04944C3}"/>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CLEAR AND CONVINCING</a:t>
            </a:r>
          </a:p>
        </p:txBody>
      </p:sp>
      <p:sp>
        <p:nvSpPr>
          <p:cNvPr id="11" name="">
            <a:extLst xmlns:a="http://schemas.openxmlformats.org/drawingml/2006/main">
              <a:ext uri="{FF2B5EF4-FFF2-40B4-BE49-F238E27FC236}">
                <a16:creationId xmlns:a16="http://schemas.microsoft.com/office/drawing/2014/main" id="{4834CA31-5FE1-4A74-8D0F-EE340013AADB}"/>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37237A10-3914-4070-A186-C54453E471AD}"/>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Intermediate confidence</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Selected civil matters</a:t>
            </a:r>
          </a:p>
        </p:txBody>
      </p:sp>
      <p:sp>
        <p:nvSpPr>
          <p:cNvPr id="13" name="">
            <a:extLst xmlns:a="http://schemas.openxmlformats.org/drawingml/2006/main">
              <a:ext uri="{FF2B5EF4-FFF2-40B4-BE49-F238E27FC236}">
                <a16:creationId xmlns:a16="http://schemas.microsoft.com/office/drawing/2014/main" id="{1E1786A4-1168-4696-98F3-4B5A1DD4E834}"/>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BEYOND REASONABLE DOUBT</a:t>
            </a:r>
          </a:p>
        </p:txBody>
      </p:sp>
      <p:sp>
        <p:nvSpPr>
          <p:cNvPr id="14" name="">
            <a:extLst xmlns:a="http://schemas.openxmlformats.org/drawingml/2006/main">
              <a:ext uri="{FF2B5EF4-FFF2-40B4-BE49-F238E27FC236}">
                <a16:creationId xmlns:a16="http://schemas.microsoft.com/office/drawing/2014/main" id="{4852543B-14F1-47A8-8242-0EEDF3DFBF47}"/>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A77AE9CD-644D-4F2B-AD0D-22577AB03AF2}"/>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Highest familiar burden</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Criminal conviction</a:t>
            </a:r>
          </a:p>
        </p:txBody>
      </p:sp>
      <p:sp>
        <p:nvSpPr>
          <p:cNvPr id="16" name="">
            <a:extLst xmlns:a="http://schemas.openxmlformats.org/drawingml/2006/main">
              <a:ext uri="{FF2B5EF4-FFF2-40B4-BE49-F238E27FC236}">
                <a16:creationId xmlns:a16="http://schemas.microsoft.com/office/drawing/2014/main" id="{22983783-4CC4-4C83-A344-E659229D396C}"/>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Do not convert these verbal standards into exact percentages.</a:t>
            </a:r>
          </a:p>
        </p:txBody>
      </p:sp>
    </p:spTree>
    <p:extLst>
      <p:ext uri="{BB962C8B-B14F-4D97-AF65-F5344CB8AC3E}">
        <p14:creationId xmlns:p14="http://schemas.microsoft.com/office/powerpoint/2010/main" val="1376361367"/>
      </p:ext>
    </p:extLst>
  </p:cSld>
</p:sld>
</file>

<file path=ppt/slides/slide1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3EF86F6D-99A1-4D58-82F4-048D8D2F744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74D590A-1292-4608-9D5F-1B43C124B535}"/>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3B2130F0-9737-4019-8923-1B0C9A548FC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A civil claim moves through a sequence of decisions</a:t>
            </a:r>
          </a:p>
        </p:txBody>
      </p:sp>
      <p:sp>
        <p:nvSpPr>
          <p:cNvPr id="4" name="">
            <a:extLst xmlns:a="http://schemas.openxmlformats.org/drawingml/2006/main">
              <a:ext uri="{FF2B5EF4-FFF2-40B4-BE49-F238E27FC236}">
                <a16:creationId xmlns:a16="http://schemas.microsoft.com/office/drawing/2014/main" id="{16038D74-A282-4FD3-A3B1-ABE84E4AA85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FE492C-30D3-46F7-BA1A-034B1100800D}"/>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66DE8853-B59D-4A4E-B141-A358D2B4BBC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14</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58ab101009824a84"/>
          <a:stretch xmlns:a="http://schemas.openxmlformats.org/drawingml/2006/main"/>
        </p:blipFill>
        <p:spPr>
          <a:xfrm xmlns:a="http://schemas.openxmlformats.org/drawingml/2006/main">
            <a:off x="2816384" y="1352550"/>
            <a:ext cx="6559233" cy="44767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BE4FAFA2-3F0A-420D-B6D1-30CE73CA6D6C}"/>
              </a:ext>
            </a:extLst>
          </p:cNvPr>
          <p:cNvSpPr>
            <a:spLocks xmlns:a="http://schemas.openxmlformats.org/drawingml/2006/main" noGrp="1"/>
          </p:cNvSpPr>
          <p:nvPr/>
        </p:nvSpPr>
        <p:spPr>
          <a:xfrm xmlns:a="http://schemas.openxmlformats.org/drawingml/2006/main">
            <a:off x="1200150" y="58102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6294"/>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Most disputes exit before trial; every stage changes information and bargaining.</a:t>
            </a:r>
          </a:p>
        </p:txBody>
      </p:sp>
    </p:spTree>
    <p:extLst>
      <p:ext uri="{BB962C8B-B14F-4D97-AF65-F5344CB8AC3E}">
        <p14:creationId xmlns:p14="http://schemas.microsoft.com/office/powerpoint/2010/main" val="1272542101"/>
      </p:ext>
    </p:extLst>
  </p:cSld>
</p:sld>
</file>

<file path=ppt/slides/slide1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9F81CBD9-DF3D-4F51-BC50-5620B95CC56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7BEC984-5FC7-42E7-AB87-616FACD8A7F9}"/>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3460BC30-C55D-4C60-B1CE-A6D2D2C57B5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A complaint turns a grievance into a legal claim</a:t>
            </a:r>
          </a:p>
        </p:txBody>
      </p:sp>
      <p:sp>
        <p:nvSpPr>
          <p:cNvPr id="4" name="">
            <a:extLst xmlns:a="http://schemas.openxmlformats.org/drawingml/2006/main">
              <a:ext uri="{FF2B5EF4-FFF2-40B4-BE49-F238E27FC236}">
                <a16:creationId xmlns:a16="http://schemas.microsoft.com/office/drawing/2014/main" id="{0E2836C8-9724-4FA9-B722-148CF895BE4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BEEF8D9-10B9-4C62-8859-817EB5FBDDA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A5E1C002-E376-427B-A8AF-F8DEB7BA8D59}"/>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15</a:t>
            </a:r>
          </a:p>
        </p:txBody>
      </p:sp>
      <p:sp>
        <p:nvSpPr>
          <p:cNvPr id="7" name="">
            <a:extLst xmlns:a="http://schemas.openxmlformats.org/drawingml/2006/main">
              <a:ext uri="{FF2B5EF4-FFF2-40B4-BE49-F238E27FC236}">
                <a16:creationId xmlns:a16="http://schemas.microsoft.com/office/drawing/2014/main" id="{0CE93DCB-17D1-4C3E-8BBE-8526C0ADB16D}"/>
              </a:ext>
            </a:extLst>
          </p:cNvPr>
          <p:cNvSpPr>
            <a:spLocks xmlns:a="http://schemas.openxmlformats.org/drawingml/2006/main" noGrp="1"/>
          </p:cNvSpPr>
          <p:nvPr/>
        </p:nvSpPr>
        <p:spPr>
          <a:xfrm xmlns:a="http://schemas.openxmlformats.org/drawingml/2006/main">
            <a:off x="762000" y="2171700"/>
            <a:ext cx="2352675"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5FD39880-DAA0-4E18-A407-D52E9C01BD25}"/>
              </a:ext>
            </a:extLst>
          </p:cNvPr>
          <p:cNvSpPr>
            <a:spLocks xmlns:a="http://schemas.openxmlformats.org/drawingml/2006/main" noGrp="1"/>
          </p:cNvSpPr>
          <p:nvPr/>
        </p:nvSpPr>
        <p:spPr>
          <a:xfrm xmlns:a="http://schemas.openxmlformats.org/drawingml/2006/main">
            <a:off x="87630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24594E"/>
                </a:solidFill>
                <a:latin typeface="Aptos"/>
                <a:ea typeface="Aptos"/>
                <a:cs typeface="Aptos"/>
              </a:defRPr>
            </a:pPr>
            <a:r>
              <a:rPr sz="1200" b="1" i="0">
                <a:solidFill>
                  <a:srgbClr val="24594E"/>
                </a:solidFill>
                <a:latin typeface="Aptos"/>
                <a:ea typeface="Aptos"/>
                <a:cs typeface="Aptos"/>
              </a:rPr>
              <a:t>COMPLAINT</a:t>
            </a:r>
          </a:p>
        </p:txBody>
      </p:sp>
      <p:sp>
        <p:nvSpPr>
          <p:cNvPr id="9" name="">
            <a:extLst xmlns:a="http://schemas.openxmlformats.org/drawingml/2006/main">
              <a:ext uri="{FF2B5EF4-FFF2-40B4-BE49-F238E27FC236}">
                <a16:creationId xmlns:a16="http://schemas.microsoft.com/office/drawing/2014/main" id="{3469ACF2-A5B0-4B9B-A139-CCB3C96D986D}"/>
              </a:ext>
            </a:extLst>
          </p:cNvPr>
          <p:cNvSpPr>
            <a:spLocks xmlns:a="http://schemas.openxmlformats.org/drawingml/2006/main" noGrp="1"/>
          </p:cNvSpPr>
          <p:nvPr/>
        </p:nvSpPr>
        <p:spPr>
          <a:xfrm xmlns:a="http://schemas.openxmlformats.org/drawingml/2006/main">
            <a:off x="91440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States claims and requested relief</a:t>
            </a:r>
          </a:p>
        </p:txBody>
      </p:sp>
      <p:sp>
        <p:nvSpPr>
          <p:cNvPr id="10" name="">
            <a:extLst xmlns:a="http://schemas.openxmlformats.org/drawingml/2006/main">
              <a:ext uri="{FF2B5EF4-FFF2-40B4-BE49-F238E27FC236}">
                <a16:creationId xmlns:a16="http://schemas.microsoft.com/office/drawing/2014/main" id="{9F32BF00-EA83-45FC-A26C-3EF58121D4A0}"/>
              </a:ext>
            </a:extLst>
          </p:cNvPr>
          <p:cNvSpPr>
            <a:spLocks xmlns:a="http://schemas.openxmlformats.org/drawingml/2006/main" noGrp="1"/>
          </p:cNvSpPr>
          <p:nvPr/>
        </p:nvSpPr>
        <p:spPr>
          <a:xfrm xmlns:a="http://schemas.openxmlformats.org/drawingml/2006/main">
            <a:off x="311467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153436EB-75EC-4453-B71E-E9AFDA4071A0}"/>
              </a:ext>
            </a:extLst>
          </p:cNvPr>
          <p:cNvSpPr>
            <a:spLocks xmlns:a="http://schemas.openxmlformats.org/drawingml/2006/main" noGrp="1"/>
          </p:cNvSpPr>
          <p:nvPr/>
        </p:nvSpPr>
        <p:spPr>
          <a:xfrm xmlns:a="http://schemas.openxmlformats.org/drawingml/2006/main">
            <a:off x="3533775" y="2171700"/>
            <a:ext cx="2352675"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2F82EC0D-A77F-4D46-9BF2-669350ACEE2B}"/>
              </a:ext>
            </a:extLst>
          </p:cNvPr>
          <p:cNvSpPr>
            <a:spLocks xmlns:a="http://schemas.openxmlformats.org/drawingml/2006/main" noGrp="1"/>
          </p:cNvSpPr>
          <p:nvPr/>
        </p:nvSpPr>
        <p:spPr>
          <a:xfrm xmlns:a="http://schemas.openxmlformats.org/drawingml/2006/main">
            <a:off x="364807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75530D"/>
                </a:solidFill>
                <a:latin typeface="Aptos"/>
                <a:ea typeface="Aptos"/>
                <a:cs typeface="Aptos"/>
              </a:defRPr>
            </a:pPr>
            <a:r>
              <a:rPr sz="1200" b="1" i="0">
                <a:solidFill>
                  <a:srgbClr val="75530D"/>
                </a:solidFill>
                <a:latin typeface="Aptos"/>
                <a:ea typeface="Aptos"/>
                <a:cs typeface="Aptos"/>
              </a:rPr>
              <a:t>NOTICE</a:t>
            </a:r>
          </a:p>
        </p:txBody>
      </p:sp>
      <p:sp>
        <p:nvSpPr>
          <p:cNvPr id="13" name="">
            <a:extLst xmlns:a="http://schemas.openxmlformats.org/drawingml/2006/main">
              <a:ext uri="{FF2B5EF4-FFF2-40B4-BE49-F238E27FC236}">
                <a16:creationId xmlns:a16="http://schemas.microsoft.com/office/drawing/2014/main" id="{CBD13959-3A50-4D11-BCD4-6F881127DD49}"/>
              </a:ext>
            </a:extLst>
          </p:cNvPr>
          <p:cNvSpPr>
            <a:spLocks xmlns:a="http://schemas.openxmlformats.org/drawingml/2006/main" noGrp="1"/>
          </p:cNvSpPr>
          <p:nvPr/>
        </p:nvSpPr>
        <p:spPr>
          <a:xfrm xmlns:a="http://schemas.openxmlformats.org/drawingml/2006/main">
            <a:off x="368617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Gives the defendant an opportunity to respond</a:t>
            </a:r>
          </a:p>
        </p:txBody>
      </p:sp>
      <p:sp>
        <p:nvSpPr>
          <p:cNvPr id="14" name="">
            <a:extLst xmlns:a="http://schemas.openxmlformats.org/drawingml/2006/main">
              <a:ext uri="{FF2B5EF4-FFF2-40B4-BE49-F238E27FC236}">
                <a16:creationId xmlns:a16="http://schemas.microsoft.com/office/drawing/2014/main" id="{6EADBF25-B00F-4244-88D0-559C597D4110}"/>
              </a:ext>
            </a:extLst>
          </p:cNvPr>
          <p:cNvSpPr>
            <a:spLocks xmlns:a="http://schemas.openxmlformats.org/drawingml/2006/main" noGrp="1"/>
          </p:cNvSpPr>
          <p:nvPr/>
        </p:nvSpPr>
        <p:spPr>
          <a:xfrm xmlns:a="http://schemas.openxmlformats.org/drawingml/2006/main">
            <a:off x="5886450"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4359E966-4FB6-41C3-98FC-FA2B9D0DCFB0}"/>
              </a:ext>
            </a:extLst>
          </p:cNvPr>
          <p:cNvSpPr>
            <a:spLocks xmlns:a="http://schemas.openxmlformats.org/drawingml/2006/main" noGrp="1"/>
          </p:cNvSpPr>
          <p:nvPr/>
        </p:nvSpPr>
        <p:spPr>
          <a:xfrm xmlns:a="http://schemas.openxmlformats.org/drawingml/2006/main">
            <a:off x="6305550" y="2171700"/>
            <a:ext cx="2352675"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345F550C-FB98-48AD-B045-4D44CDDB857D}"/>
              </a:ext>
            </a:extLst>
          </p:cNvPr>
          <p:cNvSpPr>
            <a:spLocks xmlns:a="http://schemas.openxmlformats.org/drawingml/2006/main" noGrp="1"/>
          </p:cNvSpPr>
          <p:nvPr/>
        </p:nvSpPr>
        <p:spPr>
          <a:xfrm xmlns:a="http://schemas.openxmlformats.org/drawingml/2006/main">
            <a:off x="641985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9A462F"/>
                </a:solidFill>
                <a:latin typeface="Aptos"/>
                <a:ea typeface="Aptos"/>
                <a:cs typeface="Aptos"/>
              </a:defRPr>
            </a:pPr>
            <a:r>
              <a:rPr sz="1200" b="1" i="0">
                <a:solidFill>
                  <a:srgbClr val="9A462F"/>
                </a:solidFill>
                <a:latin typeface="Aptos"/>
                <a:ea typeface="Aptos"/>
                <a:cs typeface="Aptos"/>
              </a:rPr>
              <a:t>RESPONSE</a:t>
            </a:r>
          </a:p>
        </p:txBody>
      </p:sp>
      <p:sp>
        <p:nvSpPr>
          <p:cNvPr id="17" name="">
            <a:extLst xmlns:a="http://schemas.openxmlformats.org/drawingml/2006/main">
              <a:ext uri="{FF2B5EF4-FFF2-40B4-BE49-F238E27FC236}">
                <a16:creationId xmlns:a16="http://schemas.microsoft.com/office/drawing/2014/main" id="{2D206ACC-861D-4021-8C67-812CBA53BCFC}"/>
              </a:ext>
            </a:extLst>
          </p:cNvPr>
          <p:cNvSpPr>
            <a:spLocks xmlns:a="http://schemas.openxmlformats.org/drawingml/2006/main" noGrp="1"/>
          </p:cNvSpPr>
          <p:nvPr/>
        </p:nvSpPr>
        <p:spPr>
          <a:xfrm xmlns:a="http://schemas.openxmlformats.org/drawingml/2006/main">
            <a:off x="645795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Admits, denies, or challenges</a:t>
            </a:r>
          </a:p>
        </p:txBody>
      </p:sp>
      <p:sp>
        <p:nvSpPr>
          <p:cNvPr id="18" name="">
            <a:extLst xmlns:a="http://schemas.openxmlformats.org/drawingml/2006/main">
              <a:ext uri="{FF2B5EF4-FFF2-40B4-BE49-F238E27FC236}">
                <a16:creationId xmlns:a16="http://schemas.microsoft.com/office/drawing/2014/main" id="{686C74C3-D3A1-4E02-AC21-3177036E9D7D}"/>
              </a:ext>
            </a:extLst>
          </p:cNvPr>
          <p:cNvSpPr>
            <a:spLocks xmlns:a="http://schemas.openxmlformats.org/drawingml/2006/main" noGrp="1"/>
          </p:cNvSpPr>
          <p:nvPr/>
        </p:nvSpPr>
        <p:spPr>
          <a:xfrm xmlns:a="http://schemas.openxmlformats.org/drawingml/2006/main">
            <a:off x="865822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B859D074-CDD4-4BA5-AE7C-3239202ED711}"/>
              </a:ext>
            </a:extLst>
          </p:cNvPr>
          <p:cNvSpPr>
            <a:spLocks xmlns:a="http://schemas.openxmlformats.org/drawingml/2006/main" noGrp="1"/>
          </p:cNvSpPr>
          <p:nvPr/>
        </p:nvSpPr>
        <p:spPr>
          <a:xfrm xmlns:a="http://schemas.openxmlformats.org/drawingml/2006/main">
            <a:off x="9077325" y="2171700"/>
            <a:ext cx="2352675"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F00AE9D5-5A46-4F7C-89A1-C05FDE8D61BB}"/>
              </a:ext>
            </a:extLst>
          </p:cNvPr>
          <p:cNvSpPr>
            <a:spLocks xmlns:a="http://schemas.openxmlformats.org/drawingml/2006/main" noGrp="1"/>
          </p:cNvSpPr>
          <p:nvPr/>
        </p:nvSpPr>
        <p:spPr>
          <a:xfrm xmlns:a="http://schemas.openxmlformats.org/drawingml/2006/main">
            <a:off x="919162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315F75"/>
                </a:solidFill>
                <a:latin typeface="Aptos"/>
                <a:ea typeface="Aptos"/>
                <a:cs typeface="Aptos"/>
              </a:defRPr>
            </a:pPr>
            <a:r>
              <a:rPr sz="1200" b="1" i="0">
                <a:solidFill>
                  <a:srgbClr val="315F75"/>
                </a:solidFill>
                <a:latin typeface="Aptos"/>
                <a:ea typeface="Aptos"/>
                <a:cs typeface="Aptos"/>
              </a:rPr>
              <a:t>COURT CONTROL</a:t>
            </a:r>
          </a:p>
        </p:txBody>
      </p:sp>
      <p:sp>
        <p:nvSpPr>
          <p:cNvPr id="21" name="">
            <a:extLst xmlns:a="http://schemas.openxmlformats.org/drawingml/2006/main">
              <a:ext uri="{FF2B5EF4-FFF2-40B4-BE49-F238E27FC236}">
                <a16:creationId xmlns:a16="http://schemas.microsoft.com/office/drawing/2014/main" id="{A01253C0-0FB2-46D4-8943-BF9E496B11D9}"/>
              </a:ext>
            </a:extLst>
          </p:cNvPr>
          <p:cNvSpPr>
            <a:spLocks xmlns:a="http://schemas.openxmlformats.org/drawingml/2006/main" noGrp="1"/>
          </p:cNvSpPr>
          <p:nvPr/>
        </p:nvSpPr>
        <p:spPr>
          <a:xfrm xmlns:a="http://schemas.openxmlformats.org/drawingml/2006/main">
            <a:off x="922972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Applies procedure and schedules the case</a:t>
            </a:r>
          </a:p>
        </p:txBody>
      </p:sp>
      <p:sp>
        <p:nvSpPr>
          <p:cNvPr id="22" name="">
            <a:extLst xmlns:a="http://schemas.openxmlformats.org/drawingml/2006/main">
              <a:ext uri="{FF2B5EF4-FFF2-40B4-BE49-F238E27FC236}">
                <a16:creationId xmlns:a16="http://schemas.microsoft.com/office/drawing/2014/main" id="{CA3EBB51-C863-416E-A40F-39A993A3574B}"/>
              </a:ext>
            </a:extLst>
          </p:cNvPr>
          <p:cNvSpPr>
            <a:spLocks xmlns:a="http://schemas.openxmlformats.org/drawingml/2006/main" noGrp="1"/>
          </p:cNvSpPr>
          <p:nvPr/>
        </p:nvSpPr>
        <p:spPr>
          <a:xfrm xmlns:a="http://schemas.openxmlformats.org/drawingml/2006/main">
            <a:off x="1200150" y="49720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Procedure begins by defining the dispute and who must answer it.</a:t>
            </a:r>
          </a:p>
        </p:txBody>
      </p:sp>
    </p:spTree>
    <p:extLst>
      <p:ext uri="{BB962C8B-B14F-4D97-AF65-F5344CB8AC3E}">
        <p14:creationId xmlns:p14="http://schemas.microsoft.com/office/powerpoint/2010/main" val="1209045922"/>
      </p:ext>
    </p:extLst>
  </p:cSld>
</p:sld>
</file>

<file path=ppt/slides/slide1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47E2C098-3774-46D9-9F15-F81CF01A1C4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DE5C3E4-26B6-4094-8A08-E7D391075DD4}"/>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41F4C452-338F-4ED3-9F54-5E9709AF8222}"/>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Pretrial procedure produces information and leverage</a:t>
            </a:r>
          </a:p>
        </p:txBody>
      </p:sp>
      <p:sp>
        <p:nvSpPr>
          <p:cNvPr id="4" name="">
            <a:extLst xmlns:a="http://schemas.openxmlformats.org/drawingml/2006/main">
              <a:ext uri="{FF2B5EF4-FFF2-40B4-BE49-F238E27FC236}">
                <a16:creationId xmlns:a16="http://schemas.microsoft.com/office/drawing/2014/main" id="{7B5D2B1E-C384-4788-A8DB-C8A62BFE55A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7BE02F8-A0CF-4CD5-8C10-5B520C81220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5AB3C339-C5DC-432E-9C91-246BE66E3B7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16</a:t>
            </a:r>
          </a:p>
        </p:txBody>
      </p:sp>
      <p:sp>
        <p:nvSpPr>
          <p:cNvPr id="7" name="">
            <a:extLst xmlns:a="http://schemas.openxmlformats.org/drawingml/2006/main">
              <a:ext uri="{FF2B5EF4-FFF2-40B4-BE49-F238E27FC236}">
                <a16:creationId xmlns:a16="http://schemas.microsoft.com/office/drawing/2014/main" id="{94AB86E7-A9F8-4030-8A79-DC8B2DCE1F8A}"/>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DISCOVERY</a:t>
            </a:r>
          </a:p>
        </p:txBody>
      </p:sp>
      <p:sp>
        <p:nvSpPr>
          <p:cNvPr id="8" name="">
            <a:extLst xmlns:a="http://schemas.openxmlformats.org/drawingml/2006/main">
              <a:ext uri="{FF2B5EF4-FFF2-40B4-BE49-F238E27FC236}">
                <a16:creationId xmlns:a16="http://schemas.microsoft.com/office/drawing/2014/main" id="{96F28FB9-3D1D-4BD9-9378-4ED073227299}"/>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8155A1F5-90B7-4A59-934C-221DDFD5F3A3}"/>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Documents, testimony, experts, and admissions</a:t>
            </a:r>
          </a:p>
        </p:txBody>
      </p:sp>
      <p:sp>
        <p:nvSpPr>
          <p:cNvPr id="10" name="">
            <a:extLst xmlns:a="http://schemas.openxmlformats.org/drawingml/2006/main">
              <a:ext uri="{FF2B5EF4-FFF2-40B4-BE49-F238E27FC236}">
                <a16:creationId xmlns:a16="http://schemas.microsoft.com/office/drawing/2014/main" id="{959C3978-2650-4BF7-A4A2-86466A35E2F5}"/>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MOTIONS</a:t>
            </a:r>
          </a:p>
        </p:txBody>
      </p:sp>
      <p:sp>
        <p:nvSpPr>
          <p:cNvPr id="11" name="">
            <a:extLst xmlns:a="http://schemas.openxmlformats.org/drawingml/2006/main">
              <a:ext uri="{FF2B5EF4-FFF2-40B4-BE49-F238E27FC236}">
                <a16:creationId xmlns:a16="http://schemas.microsoft.com/office/drawing/2014/main" id="{F9836DE2-B358-46AF-A134-9531E7DC7FF8}"/>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C512D20E-E195-48F7-BFF5-ACD8F32BABE6}"/>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Test legal sufficiency or narrow issues</a:t>
            </a:r>
          </a:p>
        </p:txBody>
      </p:sp>
      <p:sp>
        <p:nvSpPr>
          <p:cNvPr id="13" name="">
            <a:extLst xmlns:a="http://schemas.openxmlformats.org/drawingml/2006/main">
              <a:ext uri="{FF2B5EF4-FFF2-40B4-BE49-F238E27FC236}">
                <a16:creationId xmlns:a16="http://schemas.microsoft.com/office/drawing/2014/main" id="{1A153E32-28F0-48AA-89D8-0BFAF704C27E}"/>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SETTLEMENT</a:t>
            </a:r>
          </a:p>
        </p:txBody>
      </p:sp>
      <p:sp>
        <p:nvSpPr>
          <p:cNvPr id="14" name="">
            <a:extLst xmlns:a="http://schemas.openxmlformats.org/drawingml/2006/main">
              <a:ext uri="{FF2B5EF4-FFF2-40B4-BE49-F238E27FC236}">
                <a16:creationId xmlns:a16="http://schemas.microsoft.com/office/drawing/2014/main" id="{C42E4F94-68A3-443D-B135-FAC9CB17ECBF}"/>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A6949A41-5ADF-4EC3-99BB-3F482CEFA74D}"/>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Parties bargain in the shadow of expected trial</a:t>
            </a:r>
          </a:p>
        </p:txBody>
      </p:sp>
      <p:sp>
        <p:nvSpPr>
          <p:cNvPr id="16" name="">
            <a:extLst xmlns:a="http://schemas.openxmlformats.org/drawingml/2006/main">
              <a:ext uri="{FF2B5EF4-FFF2-40B4-BE49-F238E27FC236}">
                <a16:creationId xmlns:a16="http://schemas.microsoft.com/office/drawing/2014/main" id="{423F0716-F060-4FA2-B9A9-FB544C8A07E4}"/>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Information can improve accuracy and also become strategically expensive.</a:t>
            </a:r>
          </a:p>
        </p:txBody>
      </p:sp>
    </p:spTree>
    <p:extLst>
      <p:ext uri="{BB962C8B-B14F-4D97-AF65-F5344CB8AC3E}">
        <p14:creationId xmlns:p14="http://schemas.microsoft.com/office/powerpoint/2010/main" val="500397836"/>
      </p:ext>
    </p:extLst>
  </p:cSld>
</p:sld>
</file>

<file path=ppt/slides/slide1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E5DD57B8-F376-4875-899D-DC15671B5C8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3F85B5E-EA40-4DB1-A02B-6128348E9AF7}"/>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30D4E074-9D3C-478C-B601-42EB23FD204A}"/>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Decision is not the same as collection</a:t>
            </a:r>
          </a:p>
        </p:txBody>
      </p:sp>
      <p:sp>
        <p:nvSpPr>
          <p:cNvPr id="4" name="">
            <a:extLst xmlns:a="http://schemas.openxmlformats.org/drawingml/2006/main">
              <a:ext uri="{FF2B5EF4-FFF2-40B4-BE49-F238E27FC236}">
                <a16:creationId xmlns:a16="http://schemas.microsoft.com/office/drawing/2014/main" id="{72531CA7-2F69-4D02-BBB3-89624B0C854D}"/>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7E22A85-7730-41B0-9B8B-B09AF4A2C7D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D2F5171D-3423-41DB-BEF0-B8ED701DA4A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17</a:t>
            </a:r>
          </a:p>
        </p:txBody>
      </p:sp>
      <p:sp>
        <p:nvSpPr>
          <p:cNvPr id="7" name="">
            <a:extLst xmlns:a="http://schemas.openxmlformats.org/drawingml/2006/main">
              <a:ext uri="{FF2B5EF4-FFF2-40B4-BE49-F238E27FC236}">
                <a16:creationId xmlns:a16="http://schemas.microsoft.com/office/drawing/2014/main" id="{3F679DC8-00EC-4D47-B6F4-F5224A763EC6}"/>
              </a:ext>
            </a:extLst>
          </p:cNvPr>
          <p:cNvSpPr>
            <a:spLocks xmlns:a="http://schemas.openxmlformats.org/drawingml/2006/main" noGrp="1"/>
          </p:cNvSpPr>
          <p:nvPr/>
        </p:nvSpPr>
        <p:spPr>
          <a:xfrm xmlns:a="http://schemas.openxmlformats.org/drawingml/2006/main">
            <a:off x="762000" y="2171700"/>
            <a:ext cx="2352675"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EAA6AA4C-3757-4388-BF7F-E95E7907B79C}"/>
              </a:ext>
            </a:extLst>
          </p:cNvPr>
          <p:cNvSpPr>
            <a:spLocks xmlns:a="http://schemas.openxmlformats.org/drawingml/2006/main" noGrp="1"/>
          </p:cNvSpPr>
          <p:nvPr/>
        </p:nvSpPr>
        <p:spPr>
          <a:xfrm xmlns:a="http://schemas.openxmlformats.org/drawingml/2006/main">
            <a:off x="87630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24594E"/>
                </a:solidFill>
                <a:latin typeface="Aptos"/>
                <a:ea typeface="Aptos"/>
                <a:cs typeface="Aptos"/>
              </a:defRPr>
            </a:pPr>
            <a:r>
              <a:rPr sz="1200" b="1" i="0">
                <a:solidFill>
                  <a:srgbClr val="24594E"/>
                </a:solidFill>
                <a:latin typeface="Aptos"/>
                <a:ea typeface="Aptos"/>
                <a:cs typeface="Aptos"/>
              </a:rPr>
              <a:t>TRIAL</a:t>
            </a:r>
          </a:p>
        </p:txBody>
      </p:sp>
      <p:sp>
        <p:nvSpPr>
          <p:cNvPr id="9" name="">
            <a:extLst xmlns:a="http://schemas.openxmlformats.org/drawingml/2006/main">
              <a:ext uri="{FF2B5EF4-FFF2-40B4-BE49-F238E27FC236}">
                <a16:creationId xmlns:a16="http://schemas.microsoft.com/office/drawing/2014/main" id="{CC7D82EE-AFC0-496B-87CA-F56893DEFC5A}"/>
              </a:ext>
            </a:extLst>
          </p:cNvPr>
          <p:cNvSpPr>
            <a:spLocks xmlns:a="http://schemas.openxmlformats.org/drawingml/2006/main" noGrp="1"/>
          </p:cNvSpPr>
          <p:nvPr/>
        </p:nvSpPr>
        <p:spPr>
          <a:xfrm xmlns:a="http://schemas.openxmlformats.org/drawingml/2006/main">
            <a:off x="91440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Fact finder applies proof rules</a:t>
            </a:r>
          </a:p>
        </p:txBody>
      </p:sp>
      <p:sp>
        <p:nvSpPr>
          <p:cNvPr id="10" name="">
            <a:extLst xmlns:a="http://schemas.openxmlformats.org/drawingml/2006/main">
              <a:ext uri="{FF2B5EF4-FFF2-40B4-BE49-F238E27FC236}">
                <a16:creationId xmlns:a16="http://schemas.microsoft.com/office/drawing/2014/main" id="{1047E7DF-8D1F-40D0-89CB-F976180CF205}"/>
              </a:ext>
            </a:extLst>
          </p:cNvPr>
          <p:cNvSpPr>
            <a:spLocks xmlns:a="http://schemas.openxmlformats.org/drawingml/2006/main" noGrp="1"/>
          </p:cNvSpPr>
          <p:nvPr/>
        </p:nvSpPr>
        <p:spPr>
          <a:xfrm xmlns:a="http://schemas.openxmlformats.org/drawingml/2006/main">
            <a:off x="311467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DCE378E0-CB86-4256-B1F7-729FDA592B8D}"/>
              </a:ext>
            </a:extLst>
          </p:cNvPr>
          <p:cNvSpPr>
            <a:spLocks xmlns:a="http://schemas.openxmlformats.org/drawingml/2006/main" noGrp="1"/>
          </p:cNvSpPr>
          <p:nvPr/>
        </p:nvSpPr>
        <p:spPr>
          <a:xfrm xmlns:a="http://schemas.openxmlformats.org/drawingml/2006/main">
            <a:off x="3533775" y="2171700"/>
            <a:ext cx="2352675"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EB603256-FBE0-416A-BA8B-DA0436F61C8E}"/>
              </a:ext>
            </a:extLst>
          </p:cNvPr>
          <p:cNvSpPr>
            <a:spLocks xmlns:a="http://schemas.openxmlformats.org/drawingml/2006/main" noGrp="1"/>
          </p:cNvSpPr>
          <p:nvPr/>
        </p:nvSpPr>
        <p:spPr>
          <a:xfrm xmlns:a="http://schemas.openxmlformats.org/drawingml/2006/main">
            <a:off x="364807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75530D"/>
                </a:solidFill>
                <a:latin typeface="Aptos"/>
                <a:ea typeface="Aptos"/>
                <a:cs typeface="Aptos"/>
              </a:defRPr>
            </a:pPr>
            <a:r>
              <a:rPr sz="1200" b="1" i="0">
                <a:solidFill>
                  <a:srgbClr val="75530D"/>
                </a:solidFill>
                <a:latin typeface="Aptos"/>
                <a:ea typeface="Aptos"/>
                <a:cs typeface="Aptos"/>
              </a:rPr>
              <a:t>JUDGMENT</a:t>
            </a:r>
          </a:p>
        </p:txBody>
      </p:sp>
      <p:sp>
        <p:nvSpPr>
          <p:cNvPr id="13" name="">
            <a:extLst xmlns:a="http://schemas.openxmlformats.org/drawingml/2006/main">
              <a:ext uri="{FF2B5EF4-FFF2-40B4-BE49-F238E27FC236}">
                <a16:creationId xmlns:a16="http://schemas.microsoft.com/office/drawing/2014/main" id="{339FBD97-64CB-4004-9695-48D952555EF2}"/>
              </a:ext>
            </a:extLst>
          </p:cNvPr>
          <p:cNvSpPr>
            <a:spLocks xmlns:a="http://schemas.openxmlformats.org/drawingml/2006/main" noGrp="1"/>
          </p:cNvSpPr>
          <p:nvPr/>
        </p:nvSpPr>
        <p:spPr>
          <a:xfrm xmlns:a="http://schemas.openxmlformats.org/drawingml/2006/main">
            <a:off x="368617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Court states the legal result</a:t>
            </a:r>
          </a:p>
        </p:txBody>
      </p:sp>
      <p:sp>
        <p:nvSpPr>
          <p:cNvPr id="14" name="">
            <a:extLst xmlns:a="http://schemas.openxmlformats.org/drawingml/2006/main">
              <a:ext uri="{FF2B5EF4-FFF2-40B4-BE49-F238E27FC236}">
                <a16:creationId xmlns:a16="http://schemas.microsoft.com/office/drawing/2014/main" id="{2D3CB02D-AD1D-4956-82DB-4B7F9E0CC423}"/>
              </a:ext>
            </a:extLst>
          </p:cNvPr>
          <p:cNvSpPr>
            <a:spLocks xmlns:a="http://schemas.openxmlformats.org/drawingml/2006/main" noGrp="1"/>
          </p:cNvSpPr>
          <p:nvPr/>
        </p:nvSpPr>
        <p:spPr>
          <a:xfrm xmlns:a="http://schemas.openxmlformats.org/drawingml/2006/main">
            <a:off x="5886450"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A4EFD28D-3F88-4B38-B2CF-96D083157572}"/>
              </a:ext>
            </a:extLst>
          </p:cNvPr>
          <p:cNvSpPr>
            <a:spLocks xmlns:a="http://schemas.openxmlformats.org/drawingml/2006/main" noGrp="1"/>
          </p:cNvSpPr>
          <p:nvPr/>
        </p:nvSpPr>
        <p:spPr>
          <a:xfrm xmlns:a="http://schemas.openxmlformats.org/drawingml/2006/main">
            <a:off x="6305550" y="2171700"/>
            <a:ext cx="2352675"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8EB283DE-1994-4B0C-AF73-9CF751A2C95D}"/>
              </a:ext>
            </a:extLst>
          </p:cNvPr>
          <p:cNvSpPr>
            <a:spLocks xmlns:a="http://schemas.openxmlformats.org/drawingml/2006/main" noGrp="1"/>
          </p:cNvSpPr>
          <p:nvPr/>
        </p:nvSpPr>
        <p:spPr>
          <a:xfrm xmlns:a="http://schemas.openxmlformats.org/drawingml/2006/main">
            <a:off x="641985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9A462F"/>
                </a:solidFill>
                <a:latin typeface="Aptos"/>
                <a:ea typeface="Aptos"/>
                <a:cs typeface="Aptos"/>
              </a:defRPr>
            </a:pPr>
            <a:r>
              <a:rPr sz="1200" b="1" i="0">
                <a:solidFill>
                  <a:srgbClr val="9A462F"/>
                </a:solidFill>
                <a:latin typeface="Aptos"/>
                <a:ea typeface="Aptos"/>
                <a:cs typeface="Aptos"/>
              </a:rPr>
              <a:t>APPEAL</a:t>
            </a:r>
          </a:p>
        </p:txBody>
      </p:sp>
      <p:sp>
        <p:nvSpPr>
          <p:cNvPr id="17" name="">
            <a:extLst xmlns:a="http://schemas.openxmlformats.org/drawingml/2006/main">
              <a:ext uri="{FF2B5EF4-FFF2-40B4-BE49-F238E27FC236}">
                <a16:creationId xmlns:a16="http://schemas.microsoft.com/office/drawing/2014/main" id="{B6A2FE53-E22F-4651-8464-74137BB1FED1}"/>
              </a:ext>
            </a:extLst>
          </p:cNvPr>
          <p:cNvSpPr>
            <a:spLocks xmlns:a="http://schemas.openxmlformats.org/drawingml/2006/main" noGrp="1"/>
          </p:cNvSpPr>
          <p:nvPr/>
        </p:nvSpPr>
        <p:spPr>
          <a:xfrm xmlns:a="http://schemas.openxmlformats.org/drawingml/2006/main">
            <a:off x="645795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Higher court reviews claimed error</a:t>
            </a:r>
          </a:p>
        </p:txBody>
      </p:sp>
      <p:sp>
        <p:nvSpPr>
          <p:cNvPr id="18" name="">
            <a:extLst xmlns:a="http://schemas.openxmlformats.org/drawingml/2006/main">
              <a:ext uri="{FF2B5EF4-FFF2-40B4-BE49-F238E27FC236}">
                <a16:creationId xmlns:a16="http://schemas.microsoft.com/office/drawing/2014/main" id="{F6E2B231-9F9F-4884-A3AC-C0BEDAA6B6A2}"/>
              </a:ext>
            </a:extLst>
          </p:cNvPr>
          <p:cNvSpPr>
            <a:spLocks xmlns:a="http://schemas.openxmlformats.org/drawingml/2006/main" noGrp="1"/>
          </p:cNvSpPr>
          <p:nvPr/>
        </p:nvSpPr>
        <p:spPr>
          <a:xfrm xmlns:a="http://schemas.openxmlformats.org/drawingml/2006/main">
            <a:off x="865822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B99FCBC1-3F18-4F17-89CD-4BFEF1B44FE6}"/>
              </a:ext>
            </a:extLst>
          </p:cNvPr>
          <p:cNvSpPr>
            <a:spLocks xmlns:a="http://schemas.openxmlformats.org/drawingml/2006/main" noGrp="1"/>
          </p:cNvSpPr>
          <p:nvPr/>
        </p:nvSpPr>
        <p:spPr>
          <a:xfrm xmlns:a="http://schemas.openxmlformats.org/drawingml/2006/main">
            <a:off x="9077325" y="2171700"/>
            <a:ext cx="2352675"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6F013086-A412-4709-8E75-957A3E9154D6}"/>
              </a:ext>
            </a:extLst>
          </p:cNvPr>
          <p:cNvSpPr>
            <a:spLocks xmlns:a="http://schemas.openxmlformats.org/drawingml/2006/main" noGrp="1"/>
          </p:cNvSpPr>
          <p:nvPr/>
        </p:nvSpPr>
        <p:spPr>
          <a:xfrm xmlns:a="http://schemas.openxmlformats.org/drawingml/2006/main">
            <a:off x="919162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315F75"/>
                </a:solidFill>
                <a:latin typeface="Aptos"/>
                <a:ea typeface="Aptos"/>
                <a:cs typeface="Aptos"/>
              </a:defRPr>
            </a:pPr>
            <a:r>
              <a:rPr sz="1200" b="1" i="0">
                <a:solidFill>
                  <a:srgbClr val="315F75"/>
                </a:solidFill>
                <a:latin typeface="Aptos"/>
                <a:ea typeface="Aptos"/>
                <a:cs typeface="Aptos"/>
              </a:rPr>
              <a:t>ENFORCEMENT</a:t>
            </a:r>
          </a:p>
        </p:txBody>
      </p:sp>
      <p:sp>
        <p:nvSpPr>
          <p:cNvPr id="21" name="">
            <a:extLst xmlns:a="http://schemas.openxmlformats.org/drawingml/2006/main">
              <a:ext uri="{FF2B5EF4-FFF2-40B4-BE49-F238E27FC236}">
                <a16:creationId xmlns:a16="http://schemas.microsoft.com/office/drawing/2014/main" id="{A76C56CF-A14C-4FAA-B2EB-B55C0C6079D6}"/>
              </a:ext>
            </a:extLst>
          </p:cNvPr>
          <p:cNvSpPr>
            <a:spLocks xmlns:a="http://schemas.openxmlformats.org/drawingml/2006/main" noGrp="1"/>
          </p:cNvSpPr>
          <p:nvPr/>
        </p:nvSpPr>
        <p:spPr>
          <a:xfrm xmlns:a="http://schemas.openxmlformats.org/drawingml/2006/main">
            <a:off x="922972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Remedy is collected or obeyed</a:t>
            </a:r>
          </a:p>
        </p:txBody>
      </p:sp>
      <p:sp>
        <p:nvSpPr>
          <p:cNvPr id="22" name="">
            <a:extLst xmlns:a="http://schemas.openxmlformats.org/drawingml/2006/main">
              <a:ext uri="{FF2B5EF4-FFF2-40B4-BE49-F238E27FC236}">
                <a16:creationId xmlns:a16="http://schemas.microsoft.com/office/drawing/2014/main" id="{3275B199-34A7-4540-9443-454808063F4C}"/>
              </a:ext>
            </a:extLst>
          </p:cNvPr>
          <p:cNvSpPr>
            <a:spLocks xmlns:a="http://schemas.openxmlformats.org/drawingml/2006/main" noGrp="1"/>
          </p:cNvSpPr>
          <p:nvPr/>
        </p:nvSpPr>
        <p:spPr>
          <a:xfrm xmlns:a="http://schemas.openxmlformats.org/drawingml/2006/main">
            <a:off x="1200150" y="49720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 paper judgment still requires assets, compliance, or coercive enforcement.</a:t>
            </a:r>
          </a:p>
        </p:txBody>
      </p:sp>
    </p:spTree>
    <p:extLst>
      <p:ext uri="{BB962C8B-B14F-4D97-AF65-F5344CB8AC3E}">
        <p14:creationId xmlns:p14="http://schemas.microsoft.com/office/powerpoint/2010/main" val="149079753"/>
      </p:ext>
    </p:extLst>
  </p:cSld>
</p:sld>
</file>

<file path=ppt/slides/slide1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D3B4F636-B0E6-499E-BAF8-EBA139EBC9D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B3EB6EC-69AF-4DEA-A10C-1A5859B1A122}"/>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D393B947-3FB4-46D5-BFE7-1960CF0B584A}"/>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Precedent coordinates expectations over time</a:t>
            </a:r>
          </a:p>
        </p:txBody>
      </p:sp>
      <p:sp>
        <p:nvSpPr>
          <p:cNvPr id="4" name="">
            <a:extLst xmlns:a="http://schemas.openxmlformats.org/drawingml/2006/main">
              <a:ext uri="{FF2B5EF4-FFF2-40B4-BE49-F238E27FC236}">
                <a16:creationId xmlns:a16="http://schemas.microsoft.com/office/drawing/2014/main" id="{32F092E8-E7FC-41BA-889D-CBA144C6079F}"/>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28C75CD-38A9-4E61-B63D-D928FEC4232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8879EB28-437A-40F1-A362-9EB4DB059883}"/>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18</a:t>
            </a:r>
          </a:p>
        </p:txBody>
      </p:sp>
      <p:sp>
        <p:nvSpPr>
          <p:cNvPr id="7" name="">
            <a:extLst xmlns:a="http://schemas.openxmlformats.org/drawingml/2006/main">
              <a:ext uri="{FF2B5EF4-FFF2-40B4-BE49-F238E27FC236}">
                <a16:creationId xmlns:a16="http://schemas.microsoft.com/office/drawing/2014/main" id="{C16CFBC1-6381-4AB6-8543-C94881623311}"/>
              </a:ext>
            </a:extLst>
          </p:cNvPr>
          <p:cNvSpPr>
            <a:spLocks xmlns:a="http://schemas.openxmlformats.org/drawingml/2006/main" noGrp="1"/>
          </p:cNvSpPr>
          <p:nvPr/>
        </p:nvSpPr>
        <p:spPr>
          <a:xfrm xmlns:a="http://schemas.openxmlformats.org/drawingml/2006/main">
            <a:off x="762000" y="2171700"/>
            <a:ext cx="2352675"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36242005-9421-43CD-864F-36F8A03AE656}"/>
              </a:ext>
            </a:extLst>
          </p:cNvPr>
          <p:cNvSpPr>
            <a:spLocks xmlns:a="http://schemas.openxmlformats.org/drawingml/2006/main" noGrp="1"/>
          </p:cNvSpPr>
          <p:nvPr/>
        </p:nvSpPr>
        <p:spPr>
          <a:xfrm xmlns:a="http://schemas.openxmlformats.org/drawingml/2006/main">
            <a:off x="87630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24594E"/>
                </a:solidFill>
                <a:latin typeface="Aptos"/>
                <a:ea typeface="Aptos"/>
                <a:cs typeface="Aptos"/>
              </a:defRPr>
            </a:pPr>
            <a:r>
              <a:rPr sz="1200" b="1" i="0">
                <a:solidFill>
                  <a:srgbClr val="24594E"/>
                </a:solidFill>
                <a:latin typeface="Aptos"/>
                <a:ea typeface="Aptos"/>
                <a:cs typeface="Aptos"/>
              </a:rPr>
              <a:t>DECIDE</a:t>
            </a:r>
          </a:p>
        </p:txBody>
      </p:sp>
      <p:sp>
        <p:nvSpPr>
          <p:cNvPr id="9" name="">
            <a:extLst xmlns:a="http://schemas.openxmlformats.org/drawingml/2006/main">
              <a:ext uri="{FF2B5EF4-FFF2-40B4-BE49-F238E27FC236}">
                <a16:creationId xmlns:a16="http://schemas.microsoft.com/office/drawing/2014/main" id="{3D79A6D7-AB02-4BA9-AABC-34452407B80A}"/>
              </a:ext>
            </a:extLst>
          </p:cNvPr>
          <p:cNvSpPr>
            <a:spLocks xmlns:a="http://schemas.openxmlformats.org/drawingml/2006/main" noGrp="1"/>
          </p:cNvSpPr>
          <p:nvPr/>
        </p:nvSpPr>
        <p:spPr>
          <a:xfrm xmlns:a="http://schemas.openxmlformats.org/drawingml/2006/main">
            <a:off x="91440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Resolve a concrete dispute</a:t>
            </a:r>
          </a:p>
        </p:txBody>
      </p:sp>
      <p:sp>
        <p:nvSpPr>
          <p:cNvPr id="10" name="">
            <a:extLst xmlns:a="http://schemas.openxmlformats.org/drawingml/2006/main">
              <a:ext uri="{FF2B5EF4-FFF2-40B4-BE49-F238E27FC236}">
                <a16:creationId xmlns:a16="http://schemas.microsoft.com/office/drawing/2014/main" id="{D6BF9C60-2DA7-4B85-807F-76CC7C461A1F}"/>
              </a:ext>
            </a:extLst>
          </p:cNvPr>
          <p:cNvSpPr>
            <a:spLocks xmlns:a="http://schemas.openxmlformats.org/drawingml/2006/main" noGrp="1"/>
          </p:cNvSpPr>
          <p:nvPr/>
        </p:nvSpPr>
        <p:spPr>
          <a:xfrm xmlns:a="http://schemas.openxmlformats.org/drawingml/2006/main">
            <a:off x="311467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CDB42BFF-C9CB-4FEE-B779-2B1A77E2ED58}"/>
              </a:ext>
            </a:extLst>
          </p:cNvPr>
          <p:cNvSpPr>
            <a:spLocks xmlns:a="http://schemas.openxmlformats.org/drawingml/2006/main" noGrp="1"/>
          </p:cNvSpPr>
          <p:nvPr/>
        </p:nvSpPr>
        <p:spPr>
          <a:xfrm xmlns:a="http://schemas.openxmlformats.org/drawingml/2006/main">
            <a:off x="3533775" y="2171700"/>
            <a:ext cx="2352675"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44DCCDFF-9B67-4B81-AE78-9E47B7222E5C}"/>
              </a:ext>
            </a:extLst>
          </p:cNvPr>
          <p:cNvSpPr>
            <a:spLocks xmlns:a="http://schemas.openxmlformats.org/drawingml/2006/main" noGrp="1"/>
          </p:cNvSpPr>
          <p:nvPr/>
        </p:nvSpPr>
        <p:spPr>
          <a:xfrm xmlns:a="http://schemas.openxmlformats.org/drawingml/2006/main">
            <a:off x="364807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75530D"/>
                </a:solidFill>
                <a:latin typeface="Aptos"/>
                <a:ea typeface="Aptos"/>
                <a:cs typeface="Aptos"/>
              </a:defRPr>
            </a:pPr>
            <a:r>
              <a:rPr sz="1200" b="1" i="0">
                <a:solidFill>
                  <a:srgbClr val="75530D"/>
                </a:solidFill>
                <a:latin typeface="Aptos"/>
                <a:ea typeface="Aptos"/>
                <a:cs typeface="Aptos"/>
              </a:rPr>
              <a:t>EXPLAIN</a:t>
            </a:r>
          </a:p>
        </p:txBody>
      </p:sp>
      <p:sp>
        <p:nvSpPr>
          <p:cNvPr id="13" name="">
            <a:extLst xmlns:a="http://schemas.openxmlformats.org/drawingml/2006/main">
              <a:ext uri="{FF2B5EF4-FFF2-40B4-BE49-F238E27FC236}">
                <a16:creationId xmlns:a16="http://schemas.microsoft.com/office/drawing/2014/main" id="{C9E494C6-7ACB-4779-AE2B-9061AC617811}"/>
              </a:ext>
            </a:extLst>
          </p:cNvPr>
          <p:cNvSpPr>
            <a:spLocks xmlns:a="http://schemas.openxmlformats.org/drawingml/2006/main" noGrp="1"/>
          </p:cNvSpPr>
          <p:nvPr/>
        </p:nvSpPr>
        <p:spPr>
          <a:xfrm xmlns:a="http://schemas.openxmlformats.org/drawingml/2006/main">
            <a:off x="368617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State reasons and legal rule</a:t>
            </a:r>
          </a:p>
        </p:txBody>
      </p:sp>
      <p:sp>
        <p:nvSpPr>
          <p:cNvPr id="14" name="">
            <a:extLst xmlns:a="http://schemas.openxmlformats.org/drawingml/2006/main">
              <a:ext uri="{FF2B5EF4-FFF2-40B4-BE49-F238E27FC236}">
                <a16:creationId xmlns:a16="http://schemas.microsoft.com/office/drawing/2014/main" id="{5246F4B4-4898-42C5-9D2D-363E69916BA8}"/>
              </a:ext>
            </a:extLst>
          </p:cNvPr>
          <p:cNvSpPr>
            <a:spLocks xmlns:a="http://schemas.openxmlformats.org/drawingml/2006/main" noGrp="1"/>
          </p:cNvSpPr>
          <p:nvPr/>
        </p:nvSpPr>
        <p:spPr>
          <a:xfrm xmlns:a="http://schemas.openxmlformats.org/drawingml/2006/main">
            <a:off x="5886450"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0AA30B7D-82E9-433C-81C4-4A5980C2968A}"/>
              </a:ext>
            </a:extLst>
          </p:cNvPr>
          <p:cNvSpPr>
            <a:spLocks xmlns:a="http://schemas.openxmlformats.org/drawingml/2006/main" noGrp="1"/>
          </p:cNvSpPr>
          <p:nvPr/>
        </p:nvSpPr>
        <p:spPr>
          <a:xfrm xmlns:a="http://schemas.openxmlformats.org/drawingml/2006/main">
            <a:off x="6305550" y="2171700"/>
            <a:ext cx="2352675"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548F49E4-4997-4CD1-94D3-9CE7B89FA1BA}"/>
              </a:ext>
            </a:extLst>
          </p:cNvPr>
          <p:cNvSpPr>
            <a:spLocks xmlns:a="http://schemas.openxmlformats.org/drawingml/2006/main" noGrp="1"/>
          </p:cNvSpPr>
          <p:nvPr/>
        </p:nvSpPr>
        <p:spPr>
          <a:xfrm xmlns:a="http://schemas.openxmlformats.org/drawingml/2006/main">
            <a:off x="641985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9A462F"/>
                </a:solidFill>
                <a:latin typeface="Aptos"/>
                <a:ea typeface="Aptos"/>
                <a:cs typeface="Aptos"/>
              </a:defRPr>
            </a:pPr>
            <a:r>
              <a:rPr sz="1200" b="1" i="0">
                <a:solidFill>
                  <a:srgbClr val="9A462F"/>
                </a:solidFill>
                <a:latin typeface="Aptos"/>
                <a:ea typeface="Aptos"/>
                <a:cs typeface="Aptos"/>
              </a:rPr>
              <a:t>RELY</a:t>
            </a:r>
          </a:p>
        </p:txBody>
      </p:sp>
      <p:sp>
        <p:nvSpPr>
          <p:cNvPr id="17" name="">
            <a:extLst xmlns:a="http://schemas.openxmlformats.org/drawingml/2006/main">
              <a:ext uri="{FF2B5EF4-FFF2-40B4-BE49-F238E27FC236}">
                <a16:creationId xmlns:a16="http://schemas.microsoft.com/office/drawing/2014/main" id="{A1B7AC26-AF89-46F2-8E5A-FCEBE573F137}"/>
              </a:ext>
            </a:extLst>
          </p:cNvPr>
          <p:cNvSpPr>
            <a:spLocks xmlns:a="http://schemas.openxmlformats.org/drawingml/2006/main" noGrp="1"/>
          </p:cNvSpPr>
          <p:nvPr/>
        </p:nvSpPr>
        <p:spPr>
          <a:xfrm xmlns:a="http://schemas.openxmlformats.org/drawingml/2006/main">
            <a:off x="645795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Later actors plan and settle</a:t>
            </a:r>
          </a:p>
        </p:txBody>
      </p:sp>
      <p:sp>
        <p:nvSpPr>
          <p:cNvPr id="18" name="">
            <a:extLst xmlns:a="http://schemas.openxmlformats.org/drawingml/2006/main">
              <a:ext uri="{FF2B5EF4-FFF2-40B4-BE49-F238E27FC236}">
                <a16:creationId xmlns:a16="http://schemas.microsoft.com/office/drawing/2014/main" id="{B0670F5D-C54D-4487-899B-70928C5388AC}"/>
              </a:ext>
            </a:extLst>
          </p:cNvPr>
          <p:cNvSpPr>
            <a:spLocks xmlns:a="http://schemas.openxmlformats.org/drawingml/2006/main" noGrp="1"/>
          </p:cNvSpPr>
          <p:nvPr/>
        </p:nvSpPr>
        <p:spPr>
          <a:xfrm xmlns:a="http://schemas.openxmlformats.org/drawingml/2006/main">
            <a:off x="865822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0774F3ED-98AF-48B0-B0A4-A490D9AE6E29}"/>
              </a:ext>
            </a:extLst>
          </p:cNvPr>
          <p:cNvSpPr>
            <a:spLocks xmlns:a="http://schemas.openxmlformats.org/drawingml/2006/main" noGrp="1"/>
          </p:cNvSpPr>
          <p:nvPr/>
        </p:nvSpPr>
        <p:spPr>
          <a:xfrm xmlns:a="http://schemas.openxmlformats.org/drawingml/2006/main">
            <a:off x="9077325" y="2171700"/>
            <a:ext cx="2352675"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6A618AAC-BB67-46BC-97D4-2BEB4568383C}"/>
              </a:ext>
            </a:extLst>
          </p:cNvPr>
          <p:cNvSpPr>
            <a:spLocks xmlns:a="http://schemas.openxmlformats.org/drawingml/2006/main" noGrp="1"/>
          </p:cNvSpPr>
          <p:nvPr/>
        </p:nvSpPr>
        <p:spPr>
          <a:xfrm xmlns:a="http://schemas.openxmlformats.org/drawingml/2006/main">
            <a:off x="919162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315F75"/>
                </a:solidFill>
                <a:latin typeface="Aptos"/>
                <a:ea typeface="Aptos"/>
                <a:cs typeface="Aptos"/>
              </a:defRPr>
            </a:pPr>
            <a:r>
              <a:rPr sz="1200" b="1" i="0">
                <a:solidFill>
                  <a:srgbClr val="315F75"/>
                </a:solidFill>
                <a:latin typeface="Aptos"/>
                <a:ea typeface="Aptos"/>
                <a:cs typeface="Aptos"/>
              </a:rPr>
              <a:t>ADAPT</a:t>
            </a:r>
          </a:p>
        </p:txBody>
      </p:sp>
      <p:sp>
        <p:nvSpPr>
          <p:cNvPr id="21" name="">
            <a:extLst xmlns:a="http://schemas.openxmlformats.org/drawingml/2006/main">
              <a:ext uri="{FF2B5EF4-FFF2-40B4-BE49-F238E27FC236}">
                <a16:creationId xmlns:a16="http://schemas.microsoft.com/office/drawing/2014/main" id="{C66F9BDA-DA70-422B-A1F2-B1F70E0AC0D5}"/>
              </a:ext>
            </a:extLst>
          </p:cNvPr>
          <p:cNvSpPr>
            <a:spLocks xmlns:a="http://schemas.openxmlformats.org/drawingml/2006/main" noGrp="1"/>
          </p:cNvSpPr>
          <p:nvPr/>
        </p:nvSpPr>
        <p:spPr>
          <a:xfrm xmlns:a="http://schemas.openxmlformats.org/drawingml/2006/main">
            <a:off x="922972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Follow, distinguish, limit, or overrule</a:t>
            </a:r>
          </a:p>
        </p:txBody>
      </p:sp>
      <p:sp>
        <p:nvSpPr>
          <p:cNvPr id="22" name="">
            <a:extLst xmlns:a="http://schemas.openxmlformats.org/drawingml/2006/main">
              <a:ext uri="{FF2B5EF4-FFF2-40B4-BE49-F238E27FC236}">
                <a16:creationId xmlns:a16="http://schemas.microsoft.com/office/drawing/2014/main" id="{FFF18B2C-B71F-43FE-8870-A0C59CB7E5AF}"/>
              </a:ext>
            </a:extLst>
          </p:cNvPr>
          <p:cNvSpPr>
            <a:spLocks xmlns:a="http://schemas.openxmlformats.org/drawingml/2006/main" noGrp="1"/>
          </p:cNvSpPr>
          <p:nvPr/>
        </p:nvSpPr>
        <p:spPr>
          <a:xfrm xmlns:a="http://schemas.openxmlformats.org/drawingml/2006/main">
            <a:off x="1200150" y="49720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Stability lowers uncertainty; stability can also preserve error.</a:t>
            </a:r>
          </a:p>
        </p:txBody>
      </p:sp>
    </p:spTree>
    <p:extLst>
      <p:ext uri="{BB962C8B-B14F-4D97-AF65-F5344CB8AC3E}">
        <p14:creationId xmlns:p14="http://schemas.microsoft.com/office/powerpoint/2010/main" val="482620947"/>
      </p:ext>
    </p:extLst>
  </p:cSld>
</p:sld>
</file>

<file path=ppt/slides/slide1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C3FBB38F-6E04-4F43-8090-93A3ECF28D7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516FB56-702E-46CC-9CE5-3772BB336D6A}"/>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1212FBBB-1F3E-491B-BEEC-52C2B9FEED5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Not every sentence in an opinion is binding</a:t>
            </a:r>
          </a:p>
        </p:txBody>
      </p:sp>
      <p:sp>
        <p:nvSpPr>
          <p:cNvPr id="4" name="">
            <a:extLst xmlns:a="http://schemas.openxmlformats.org/drawingml/2006/main">
              <a:ext uri="{FF2B5EF4-FFF2-40B4-BE49-F238E27FC236}">
                <a16:creationId xmlns:a16="http://schemas.microsoft.com/office/drawing/2014/main" id="{AED5F26C-37EB-477B-B26E-AF117D79CB9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2EC9DD9-B41E-4BD0-AB4C-96D1F627AE4D}"/>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1BF1C69-5DAE-47F1-A61B-99087E4C7AF1}"/>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19</a:t>
            </a:r>
          </a:p>
        </p:txBody>
      </p:sp>
      <p:sp>
        <p:nvSpPr>
          <p:cNvPr id="7" name="">
            <a:extLst xmlns:a="http://schemas.openxmlformats.org/drawingml/2006/main">
              <a:ext uri="{FF2B5EF4-FFF2-40B4-BE49-F238E27FC236}">
                <a16:creationId xmlns:a16="http://schemas.microsoft.com/office/drawing/2014/main" id="{4D5B5527-F0C5-4CA1-B314-80966157971D}"/>
              </a:ext>
            </a:extLst>
          </p:cNvPr>
          <p:cNvSpPr>
            <a:spLocks xmlns:a="http://schemas.openxmlformats.org/drawingml/2006/main" noGrp="1"/>
          </p:cNvSpPr>
          <p:nvPr/>
        </p:nvSpPr>
        <p:spPr>
          <a:xfrm xmlns:a="http://schemas.openxmlformats.org/drawingml/2006/main">
            <a:off x="1143000" y="15811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READING A PRECEDENT</a:t>
            </a:r>
          </a:p>
        </p:txBody>
      </p:sp>
      <p:sp>
        <p:nvSpPr>
          <p:cNvPr id="8" name="">
            <a:extLst xmlns:a="http://schemas.openxmlformats.org/drawingml/2006/main">
              <a:ext uri="{FF2B5EF4-FFF2-40B4-BE49-F238E27FC236}">
                <a16:creationId xmlns:a16="http://schemas.microsoft.com/office/drawing/2014/main" id="{4539AE10-2F13-488E-89EE-05BA3BF49CB9}"/>
              </a:ext>
            </a:extLst>
          </p:cNvPr>
          <p:cNvSpPr>
            <a:spLocks xmlns:a="http://schemas.openxmlformats.org/drawingml/2006/main" noGrp="1"/>
          </p:cNvSpPr>
          <p:nvPr/>
        </p:nvSpPr>
        <p:spPr>
          <a:xfrm xmlns:a="http://schemas.openxmlformats.org/drawingml/2006/main">
            <a:off x="1257300" y="1990725"/>
            <a:ext cx="228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0D225B7F-09BF-4359-86CD-BDAA64963D2E}"/>
              </a:ext>
            </a:extLst>
          </p:cNvPr>
          <p:cNvSpPr>
            <a:spLocks xmlns:a="http://schemas.openxmlformats.org/drawingml/2006/main" noGrp="1"/>
          </p:cNvSpPr>
          <p:nvPr/>
        </p:nvSpPr>
        <p:spPr>
          <a:xfrm xmlns:a="http://schemas.openxmlformats.org/drawingml/2006/main">
            <a:off x="1581150" y="2000250"/>
            <a:ext cx="93535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Identify the material facts and legal question.</a:t>
            </a:r>
          </a:p>
        </p:txBody>
      </p:sp>
      <p:sp>
        <p:nvSpPr>
          <p:cNvPr id="10" name="">
            <a:extLst xmlns:a="http://schemas.openxmlformats.org/drawingml/2006/main">
              <a:ext uri="{FF2B5EF4-FFF2-40B4-BE49-F238E27FC236}">
                <a16:creationId xmlns:a16="http://schemas.microsoft.com/office/drawing/2014/main" id="{6B064B84-DB4B-4AFC-A849-B77302B57D69}"/>
              </a:ext>
            </a:extLst>
          </p:cNvPr>
          <p:cNvSpPr>
            <a:spLocks xmlns:a="http://schemas.openxmlformats.org/drawingml/2006/main" noGrp="1"/>
          </p:cNvSpPr>
          <p:nvPr/>
        </p:nvSpPr>
        <p:spPr>
          <a:xfrm xmlns:a="http://schemas.openxmlformats.org/drawingml/2006/main">
            <a:off x="1257300" y="2562225"/>
            <a:ext cx="228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72B30A04-0FEC-4BFD-8AE6-E4B9A348B26A}"/>
              </a:ext>
            </a:extLst>
          </p:cNvPr>
          <p:cNvSpPr>
            <a:spLocks xmlns:a="http://schemas.openxmlformats.org/drawingml/2006/main" noGrp="1"/>
          </p:cNvSpPr>
          <p:nvPr/>
        </p:nvSpPr>
        <p:spPr>
          <a:xfrm xmlns:a="http://schemas.openxmlformats.org/drawingml/2006/main">
            <a:off x="1581150" y="2571750"/>
            <a:ext cx="93535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Separate the holding needed to resolve the case from broader dicta.</a:t>
            </a:r>
          </a:p>
        </p:txBody>
      </p:sp>
      <p:sp>
        <p:nvSpPr>
          <p:cNvPr id="12" name="">
            <a:extLst xmlns:a="http://schemas.openxmlformats.org/drawingml/2006/main">
              <a:ext uri="{FF2B5EF4-FFF2-40B4-BE49-F238E27FC236}">
                <a16:creationId xmlns:a16="http://schemas.microsoft.com/office/drawing/2014/main" id="{52B079E3-9EB2-4D26-9F0B-B9655B67E8BB}"/>
              </a:ext>
            </a:extLst>
          </p:cNvPr>
          <p:cNvSpPr>
            <a:spLocks xmlns:a="http://schemas.openxmlformats.org/drawingml/2006/main" noGrp="1"/>
          </p:cNvSpPr>
          <p:nvPr/>
        </p:nvSpPr>
        <p:spPr>
          <a:xfrm xmlns:a="http://schemas.openxmlformats.org/drawingml/2006/main">
            <a:off x="1257300" y="3133725"/>
            <a:ext cx="228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FB22DC19-F2C6-467C-BEF2-737677D40F50}"/>
              </a:ext>
            </a:extLst>
          </p:cNvPr>
          <p:cNvSpPr>
            <a:spLocks xmlns:a="http://schemas.openxmlformats.org/drawingml/2006/main" noGrp="1"/>
          </p:cNvSpPr>
          <p:nvPr/>
        </p:nvSpPr>
        <p:spPr>
          <a:xfrm xmlns:a="http://schemas.openxmlformats.org/drawingml/2006/main">
            <a:off x="1581150" y="3143250"/>
            <a:ext cx="93535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Ask whether the later case is sufficiently similar.</a:t>
            </a:r>
          </a:p>
        </p:txBody>
      </p:sp>
      <p:sp>
        <p:nvSpPr>
          <p:cNvPr id="14" name="">
            <a:extLst xmlns:a="http://schemas.openxmlformats.org/drawingml/2006/main">
              <a:ext uri="{FF2B5EF4-FFF2-40B4-BE49-F238E27FC236}">
                <a16:creationId xmlns:a16="http://schemas.microsoft.com/office/drawing/2014/main" id="{58D5DC8E-9DC5-4C53-BCE4-B2D9B389E14F}"/>
              </a:ext>
            </a:extLst>
          </p:cNvPr>
          <p:cNvSpPr>
            <a:spLocks xmlns:a="http://schemas.openxmlformats.org/drawingml/2006/main" noGrp="1"/>
          </p:cNvSpPr>
          <p:nvPr/>
        </p:nvSpPr>
        <p:spPr>
          <a:xfrm xmlns:a="http://schemas.openxmlformats.org/drawingml/2006/main">
            <a:off x="1257300" y="3705225"/>
            <a:ext cx="228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5E9BBCCD-8302-4169-8660-547EDEFC8A25}"/>
              </a:ext>
            </a:extLst>
          </p:cNvPr>
          <p:cNvSpPr>
            <a:spLocks xmlns:a="http://schemas.openxmlformats.org/drawingml/2006/main" noGrp="1"/>
          </p:cNvSpPr>
          <p:nvPr/>
        </p:nvSpPr>
        <p:spPr>
          <a:xfrm xmlns:a="http://schemas.openxmlformats.org/drawingml/2006/main">
            <a:off x="1581150" y="3714750"/>
            <a:ext cx="93535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Check the court hierarchy and whether later authority changed the rule.</a:t>
            </a:r>
          </a:p>
        </p:txBody>
      </p:sp>
      <p:sp>
        <p:nvSpPr>
          <p:cNvPr id="16" name="">
            <a:extLst xmlns:a="http://schemas.openxmlformats.org/drawingml/2006/main">
              <a:ext uri="{FF2B5EF4-FFF2-40B4-BE49-F238E27FC236}">
                <a16:creationId xmlns:a16="http://schemas.microsoft.com/office/drawing/2014/main" id="{9063CA09-C801-4784-8E63-6DB6A06B82F0}"/>
              </a:ext>
            </a:extLst>
          </p:cNvPr>
          <p:cNvSpPr>
            <a:spLocks xmlns:a="http://schemas.openxmlformats.org/drawingml/2006/main" noGrp="1"/>
          </p:cNvSpPr>
          <p:nvPr/>
        </p:nvSpPr>
        <p:spPr>
          <a:xfrm xmlns:a="http://schemas.openxmlformats.org/drawingml/2006/main">
            <a:off x="1200150" y="55626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Precedent is structured reasoning, not quotation hunting.</a:t>
            </a:r>
          </a:p>
        </p:txBody>
      </p:sp>
    </p:spTree>
    <p:extLst>
      <p:ext uri="{BB962C8B-B14F-4D97-AF65-F5344CB8AC3E}">
        <p14:creationId xmlns:p14="http://schemas.microsoft.com/office/powerpoint/2010/main" val="561505898"/>
      </p:ext>
    </p:extLst>
  </p:cSld>
</p:sld>
</file>

<file path=ppt/slides/slide2.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AA8FD31E-2097-4549-B6FD-97ED68A7504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132865D-AB91-46E5-BF9E-28C675188123}"/>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6CD19B09-0F80-4AB8-B73C-57CBADB21E30}"/>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One collision can activate several legal systems</a:t>
            </a:r>
          </a:p>
        </p:txBody>
      </p:sp>
      <p:sp>
        <p:nvSpPr>
          <p:cNvPr id="4" name="">
            <a:extLst xmlns:a="http://schemas.openxmlformats.org/drawingml/2006/main">
              <a:ext uri="{FF2B5EF4-FFF2-40B4-BE49-F238E27FC236}">
                <a16:creationId xmlns:a16="http://schemas.microsoft.com/office/drawing/2014/main" id="{1D3A12EA-80ED-40AA-8505-42E99872707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EAD7007-931D-4C47-AA1D-BAFDF82E584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CC5B8B17-84AE-45A0-ABD7-5FB3573AAF8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a:t>
            </a:r>
          </a:p>
        </p:txBody>
      </p:sp>
      <p:sp>
        <p:nvSpPr>
          <p:cNvPr id="7" name="">
            <a:extLst xmlns:a="http://schemas.openxmlformats.org/drawingml/2006/main">
              <a:ext uri="{FF2B5EF4-FFF2-40B4-BE49-F238E27FC236}">
                <a16:creationId xmlns:a16="http://schemas.microsoft.com/office/drawing/2014/main" id="{5E988450-6981-458D-A791-3599E76ECDA6}"/>
              </a:ext>
            </a:extLst>
          </p:cNvPr>
          <p:cNvSpPr>
            <a:spLocks xmlns:a="http://schemas.openxmlformats.org/drawingml/2006/main" noGrp="1"/>
          </p:cNvSpPr>
          <p:nvPr/>
        </p:nvSpPr>
        <p:spPr>
          <a:xfrm xmlns:a="http://schemas.openxmlformats.org/drawingml/2006/main">
            <a:off x="1066800" y="1504950"/>
            <a:ext cx="100584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FFFFFF"/>
                </a:solidFill>
                <a:latin typeface="Georgia"/>
                <a:ea typeface="Georgia"/>
                <a:cs typeface="Georgia"/>
              </a:defRPr>
            </a:pPr>
            <a:r>
              <a:rPr sz="2550" b="1" i="0">
                <a:solidFill>
                  <a:srgbClr val="FFFFFF"/>
                </a:solidFill>
                <a:latin typeface="Georgia"/>
                <a:ea typeface="Georgia"/>
                <a:cs typeface="Georgia"/>
              </a:rPr>
              <a:t>A driver runs a red light and seriously injures a cyclist.</a:t>
            </a:r>
          </a:p>
        </p:txBody>
      </p:sp>
      <p:sp>
        <p:nvSpPr>
          <p:cNvPr id="8" name="">
            <a:extLst xmlns:a="http://schemas.openxmlformats.org/drawingml/2006/main">
              <a:ext uri="{FF2B5EF4-FFF2-40B4-BE49-F238E27FC236}">
                <a16:creationId xmlns:a16="http://schemas.microsoft.com/office/drawing/2014/main" id="{8CD495AE-E5F9-4719-B74F-FB64E4FB9E66}"/>
              </a:ext>
            </a:extLst>
          </p:cNvPr>
          <p:cNvSpPr>
            <a:spLocks xmlns:a="http://schemas.openxmlformats.org/drawingml/2006/main" noGrp="1"/>
          </p:cNvSpPr>
          <p:nvPr/>
        </p:nvSpPr>
        <p:spPr>
          <a:xfrm xmlns:a="http://schemas.openxmlformats.org/drawingml/2006/main">
            <a:off x="10668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PUBLIC PROCESSES</a:t>
            </a:r>
          </a:p>
        </p:txBody>
      </p:sp>
      <p:sp>
        <p:nvSpPr>
          <p:cNvPr id="9" name="">
            <a:extLst xmlns:a="http://schemas.openxmlformats.org/drawingml/2006/main">
              <a:ext uri="{FF2B5EF4-FFF2-40B4-BE49-F238E27FC236}">
                <a16:creationId xmlns:a16="http://schemas.microsoft.com/office/drawing/2014/main" id="{0F85B1CB-2FAF-4033-9DAA-54F2F0F80528}"/>
              </a:ext>
            </a:extLst>
          </p:cNvPr>
          <p:cNvSpPr>
            <a:spLocks xmlns:a="http://schemas.openxmlformats.org/drawingml/2006/main" noGrp="1"/>
          </p:cNvSpPr>
          <p:nvPr/>
        </p:nvSpPr>
        <p:spPr>
          <a:xfrm xmlns:a="http://schemas.openxmlformats.org/drawingml/2006/main">
            <a:off x="11049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1DAE2BDB-25BE-4EC9-97B7-B4F7F3B05FAC}"/>
              </a:ext>
            </a:extLst>
          </p:cNvPr>
          <p:cNvSpPr>
            <a:spLocks xmlns:a="http://schemas.openxmlformats.org/drawingml/2006/main" noGrp="1"/>
          </p:cNvSpPr>
          <p:nvPr/>
        </p:nvSpPr>
        <p:spPr>
          <a:xfrm xmlns:a="http://schemas.openxmlformats.org/drawingml/2006/main">
            <a:off x="14287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Criminal prosecution</a:t>
            </a:r>
          </a:p>
        </p:txBody>
      </p:sp>
      <p:sp>
        <p:nvSpPr>
          <p:cNvPr id="11" name="">
            <a:extLst xmlns:a="http://schemas.openxmlformats.org/drawingml/2006/main">
              <a:ext uri="{FF2B5EF4-FFF2-40B4-BE49-F238E27FC236}">
                <a16:creationId xmlns:a16="http://schemas.microsoft.com/office/drawing/2014/main" id="{FC57B0BF-071E-4FAA-B360-F816E658F681}"/>
              </a:ext>
            </a:extLst>
          </p:cNvPr>
          <p:cNvSpPr>
            <a:spLocks xmlns:a="http://schemas.openxmlformats.org/drawingml/2006/main" noGrp="1"/>
          </p:cNvSpPr>
          <p:nvPr/>
        </p:nvSpPr>
        <p:spPr>
          <a:xfrm xmlns:a="http://schemas.openxmlformats.org/drawingml/2006/main">
            <a:off x="11049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DCA5365F-A7DE-4F19-BDFC-01E93E05936F}"/>
              </a:ext>
            </a:extLst>
          </p:cNvPr>
          <p:cNvSpPr>
            <a:spLocks xmlns:a="http://schemas.openxmlformats.org/drawingml/2006/main" noGrp="1"/>
          </p:cNvSpPr>
          <p:nvPr/>
        </p:nvSpPr>
        <p:spPr>
          <a:xfrm xmlns:a="http://schemas.openxmlformats.org/drawingml/2006/main">
            <a:off x="14287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License review</a:t>
            </a:r>
          </a:p>
        </p:txBody>
      </p:sp>
      <p:sp>
        <p:nvSpPr>
          <p:cNvPr id="13" name="">
            <a:extLst xmlns:a="http://schemas.openxmlformats.org/drawingml/2006/main">
              <a:ext uri="{FF2B5EF4-FFF2-40B4-BE49-F238E27FC236}">
                <a16:creationId xmlns:a16="http://schemas.microsoft.com/office/drawing/2014/main" id="{493D7D95-81C8-43AD-AE10-C70BC53BCD75}"/>
              </a:ext>
            </a:extLst>
          </p:cNvPr>
          <p:cNvSpPr>
            <a:spLocks xmlns:a="http://schemas.openxmlformats.org/drawingml/2006/main" noGrp="1"/>
          </p:cNvSpPr>
          <p:nvPr/>
        </p:nvSpPr>
        <p:spPr>
          <a:xfrm xmlns:a="http://schemas.openxmlformats.org/drawingml/2006/main">
            <a:off x="11049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0C207F7E-933F-42BE-96A5-DF83AB0A72D9}"/>
              </a:ext>
            </a:extLst>
          </p:cNvPr>
          <p:cNvSpPr>
            <a:spLocks xmlns:a="http://schemas.openxmlformats.org/drawingml/2006/main" noGrp="1"/>
          </p:cNvSpPr>
          <p:nvPr/>
        </p:nvSpPr>
        <p:spPr>
          <a:xfrm xmlns:a="http://schemas.openxmlformats.org/drawingml/2006/main">
            <a:off x="14287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Court interpretation</a:t>
            </a:r>
          </a:p>
        </p:txBody>
      </p:sp>
      <p:sp>
        <p:nvSpPr>
          <p:cNvPr id="15" name="">
            <a:extLst xmlns:a="http://schemas.openxmlformats.org/drawingml/2006/main">
              <a:ext uri="{FF2B5EF4-FFF2-40B4-BE49-F238E27FC236}">
                <a16:creationId xmlns:a16="http://schemas.microsoft.com/office/drawing/2014/main" id="{3DB0F949-A60D-443A-A74C-F6094359A091}"/>
              </a:ext>
            </a:extLst>
          </p:cNvPr>
          <p:cNvSpPr>
            <a:spLocks xmlns:a="http://schemas.openxmlformats.org/drawingml/2006/main" noGrp="1"/>
          </p:cNvSpPr>
          <p:nvPr/>
        </p:nvSpPr>
        <p:spPr>
          <a:xfrm xmlns:a="http://schemas.openxmlformats.org/drawingml/2006/main">
            <a:off x="6096000" y="2686050"/>
            <a:ext cx="9525" cy="2381250"/>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94A3F253-8779-4D14-9BA5-1B2B5AECA9D6}"/>
              </a:ext>
            </a:extLst>
          </p:cNvPr>
          <p:cNvSpPr>
            <a:spLocks xmlns:a="http://schemas.openxmlformats.org/drawingml/2006/main" noGrp="1"/>
          </p:cNvSpPr>
          <p:nvPr/>
        </p:nvSpPr>
        <p:spPr>
          <a:xfrm xmlns:a="http://schemas.openxmlformats.org/drawingml/2006/main">
            <a:off x="67056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PRIVATE CLAIMS</a:t>
            </a:r>
          </a:p>
        </p:txBody>
      </p:sp>
      <p:sp>
        <p:nvSpPr>
          <p:cNvPr id="17" name="">
            <a:extLst xmlns:a="http://schemas.openxmlformats.org/drawingml/2006/main">
              <a:ext uri="{FF2B5EF4-FFF2-40B4-BE49-F238E27FC236}">
                <a16:creationId xmlns:a16="http://schemas.microsoft.com/office/drawing/2014/main" id="{95A88154-C562-4286-AA95-E6CC267B3CDD}"/>
              </a:ext>
            </a:extLst>
          </p:cNvPr>
          <p:cNvSpPr>
            <a:spLocks xmlns:a="http://schemas.openxmlformats.org/drawingml/2006/main" noGrp="1"/>
          </p:cNvSpPr>
          <p:nvPr/>
        </p:nvSpPr>
        <p:spPr>
          <a:xfrm xmlns:a="http://schemas.openxmlformats.org/drawingml/2006/main">
            <a:off x="67437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CC1E4039-2E5C-43D8-B313-898074541FC4}"/>
              </a:ext>
            </a:extLst>
          </p:cNvPr>
          <p:cNvSpPr>
            <a:spLocks xmlns:a="http://schemas.openxmlformats.org/drawingml/2006/main" noGrp="1"/>
          </p:cNvSpPr>
          <p:nvPr/>
        </p:nvSpPr>
        <p:spPr>
          <a:xfrm xmlns:a="http://schemas.openxmlformats.org/drawingml/2006/main">
            <a:off x="70675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Civil damages</a:t>
            </a:r>
          </a:p>
        </p:txBody>
      </p:sp>
      <p:sp>
        <p:nvSpPr>
          <p:cNvPr id="19" name="">
            <a:extLst xmlns:a="http://schemas.openxmlformats.org/drawingml/2006/main">
              <a:ext uri="{FF2B5EF4-FFF2-40B4-BE49-F238E27FC236}">
                <a16:creationId xmlns:a16="http://schemas.microsoft.com/office/drawing/2014/main" id="{1640A4C0-2941-4871-883F-9222E8791539}"/>
              </a:ext>
            </a:extLst>
          </p:cNvPr>
          <p:cNvSpPr>
            <a:spLocks xmlns:a="http://schemas.openxmlformats.org/drawingml/2006/main" noGrp="1"/>
          </p:cNvSpPr>
          <p:nvPr/>
        </p:nvSpPr>
        <p:spPr>
          <a:xfrm xmlns:a="http://schemas.openxmlformats.org/drawingml/2006/main">
            <a:off x="67437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0" name="">
            <a:extLst xmlns:a="http://schemas.openxmlformats.org/drawingml/2006/main">
              <a:ext uri="{FF2B5EF4-FFF2-40B4-BE49-F238E27FC236}">
                <a16:creationId xmlns:a16="http://schemas.microsoft.com/office/drawing/2014/main" id="{A856DEE2-E925-463E-B14B-66D135C3312A}"/>
              </a:ext>
            </a:extLst>
          </p:cNvPr>
          <p:cNvSpPr>
            <a:spLocks xmlns:a="http://schemas.openxmlformats.org/drawingml/2006/main" noGrp="1"/>
          </p:cNvSpPr>
          <p:nvPr/>
        </p:nvSpPr>
        <p:spPr>
          <a:xfrm xmlns:a="http://schemas.openxmlformats.org/drawingml/2006/main">
            <a:off x="70675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Insurance coverage</a:t>
            </a:r>
          </a:p>
        </p:txBody>
      </p:sp>
      <p:sp>
        <p:nvSpPr>
          <p:cNvPr id="21" name="">
            <a:extLst xmlns:a="http://schemas.openxmlformats.org/drawingml/2006/main">
              <a:ext uri="{FF2B5EF4-FFF2-40B4-BE49-F238E27FC236}">
                <a16:creationId xmlns:a16="http://schemas.microsoft.com/office/drawing/2014/main" id="{C7D98436-F8C6-409B-95F1-10F46EC79F15}"/>
              </a:ext>
            </a:extLst>
          </p:cNvPr>
          <p:cNvSpPr>
            <a:spLocks xmlns:a="http://schemas.openxmlformats.org/drawingml/2006/main" noGrp="1"/>
          </p:cNvSpPr>
          <p:nvPr/>
        </p:nvSpPr>
        <p:spPr>
          <a:xfrm xmlns:a="http://schemas.openxmlformats.org/drawingml/2006/main">
            <a:off x="67437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2" name="">
            <a:extLst xmlns:a="http://schemas.openxmlformats.org/drawingml/2006/main">
              <a:ext uri="{FF2B5EF4-FFF2-40B4-BE49-F238E27FC236}">
                <a16:creationId xmlns:a16="http://schemas.microsoft.com/office/drawing/2014/main" id="{33516490-7E81-46BA-818C-3D9FC0386453}"/>
              </a:ext>
            </a:extLst>
          </p:cNvPr>
          <p:cNvSpPr>
            <a:spLocks xmlns:a="http://schemas.openxmlformats.org/drawingml/2006/main" noGrp="1"/>
          </p:cNvSpPr>
          <p:nvPr/>
        </p:nvSpPr>
        <p:spPr>
          <a:xfrm xmlns:a="http://schemas.openxmlformats.org/drawingml/2006/main">
            <a:off x="70675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Settlement</a:t>
            </a:r>
          </a:p>
        </p:txBody>
      </p:sp>
      <p:sp>
        <p:nvSpPr>
          <p:cNvPr id="23" name="">
            <a:extLst xmlns:a="http://schemas.openxmlformats.org/drawingml/2006/main">
              <a:ext uri="{FF2B5EF4-FFF2-40B4-BE49-F238E27FC236}">
                <a16:creationId xmlns:a16="http://schemas.microsoft.com/office/drawing/2014/main" id="{0A59635B-77C9-448F-940E-48FA4A5CEAB7}"/>
              </a:ext>
            </a:extLst>
          </p:cNvPr>
          <p:cNvSpPr>
            <a:spLocks xmlns:a="http://schemas.openxmlformats.org/drawingml/2006/main" noGrp="1"/>
          </p:cNvSpPr>
          <p:nvPr/>
        </p:nvSpPr>
        <p:spPr>
          <a:xfrm xmlns:a="http://schemas.openxmlformats.org/drawingml/2006/main">
            <a:off x="1200150" y="55054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B88424"/>
                </a:solidFill>
                <a:latin typeface="Georgia"/>
                <a:ea typeface="Georgia"/>
                <a:cs typeface="Georgia"/>
              </a:defRPr>
            </a:pPr>
            <a:r>
              <a:rPr sz="1950" b="1" i="0">
                <a:solidFill>
                  <a:srgbClr val="B88424"/>
                </a:solidFill>
                <a:latin typeface="Georgia"/>
                <a:ea typeface="Georgia"/>
                <a:cs typeface="Georgia"/>
              </a:rPr>
              <a:t>Which institution has authority to do what?</a:t>
            </a:r>
          </a:p>
        </p:txBody>
      </p:sp>
    </p:spTree>
    <p:extLst>
      <p:ext uri="{BB962C8B-B14F-4D97-AF65-F5344CB8AC3E}">
        <p14:creationId xmlns:p14="http://schemas.microsoft.com/office/powerpoint/2010/main" val="192303121"/>
      </p:ext>
    </p:extLst>
  </p:cSld>
</p:sld>
</file>

<file path=ppt/slides/slide2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87638E81-536A-405C-A0B0-6E2B0A68FA5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FCDDE57-59DA-44A4-B1D3-0037F7FD473A}"/>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2734087A-92B2-4610-88EE-FAB61A43B02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Public courts and private rule systems are complements</a:t>
            </a:r>
          </a:p>
        </p:txBody>
      </p:sp>
      <p:sp>
        <p:nvSpPr>
          <p:cNvPr id="4" name="">
            <a:extLst xmlns:a="http://schemas.openxmlformats.org/drawingml/2006/main">
              <a:ext uri="{FF2B5EF4-FFF2-40B4-BE49-F238E27FC236}">
                <a16:creationId xmlns:a16="http://schemas.microsoft.com/office/drawing/2014/main" id="{FA82DA68-B698-48FC-9C59-3DF98B3E774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5C2A911-342F-440B-BEF9-C65B09DA8C7B}"/>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16B6591B-A397-402F-B834-CE9EB23B29F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20</a:t>
            </a:r>
          </a:p>
        </p:txBody>
      </p:sp>
      <p:sp>
        <p:nvSpPr>
          <p:cNvPr id="7" name="">
            <a:extLst xmlns:a="http://schemas.openxmlformats.org/drawingml/2006/main">
              <a:ext uri="{FF2B5EF4-FFF2-40B4-BE49-F238E27FC236}">
                <a16:creationId xmlns:a16="http://schemas.microsoft.com/office/drawing/2014/main" id="{15352E76-680C-4947-BA6D-D9406DE47FF2}"/>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PUBLIC COURTS</a:t>
            </a:r>
          </a:p>
        </p:txBody>
      </p:sp>
      <p:sp>
        <p:nvSpPr>
          <p:cNvPr id="8" name="">
            <a:extLst xmlns:a="http://schemas.openxmlformats.org/drawingml/2006/main">
              <a:ext uri="{FF2B5EF4-FFF2-40B4-BE49-F238E27FC236}">
                <a16:creationId xmlns:a16="http://schemas.microsoft.com/office/drawing/2014/main" id="{6B784D79-577C-4240-A9E7-F9447D83894B}"/>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0563AF72-2133-4FE4-92FD-7006C85ADF07}"/>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Public authority and coercive remedies</a:t>
            </a:r>
          </a:p>
        </p:txBody>
      </p:sp>
      <p:sp>
        <p:nvSpPr>
          <p:cNvPr id="10" name="">
            <a:extLst xmlns:a="http://schemas.openxmlformats.org/drawingml/2006/main">
              <a:ext uri="{FF2B5EF4-FFF2-40B4-BE49-F238E27FC236}">
                <a16:creationId xmlns:a16="http://schemas.microsoft.com/office/drawing/2014/main" id="{2A578A43-ED3E-4133-BFB0-F1EDC3140323}"/>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7C113D6E-6411-45DD-97A9-3C048C2434EE}"/>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Procedural safeguards</a:t>
            </a:r>
          </a:p>
        </p:txBody>
      </p:sp>
      <p:sp>
        <p:nvSpPr>
          <p:cNvPr id="12" name="">
            <a:extLst xmlns:a="http://schemas.openxmlformats.org/drawingml/2006/main">
              <a:ext uri="{FF2B5EF4-FFF2-40B4-BE49-F238E27FC236}">
                <a16:creationId xmlns:a16="http://schemas.microsoft.com/office/drawing/2014/main" id="{F1E6BC09-2AEB-4AD4-9109-358C573F7BB4}"/>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99C2AA70-2450-4C4D-A7E2-1C1E432A3741}"/>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Precedent and third-party effects</a:t>
            </a:r>
          </a:p>
        </p:txBody>
      </p:sp>
      <p:sp>
        <p:nvSpPr>
          <p:cNvPr id="14" name="">
            <a:extLst xmlns:a="http://schemas.openxmlformats.org/drawingml/2006/main">
              <a:ext uri="{FF2B5EF4-FFF2-40B4-BE49-F238E27FC236}">
                <a16:creationId xmlns:a16="http://schemas.microsoft.com/office/drawing/2014/main" id="{833B4463-C311-4C79-8E82-CF45D59DD0BC}"/>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3528EF40-7FBF-4744-B536-A261DB4FB60F}"/>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PRIVATE GOVERNANCE</a:t>
            </a:r>
          </a:p>
        </p:txBody>
      </p:sp>
      <p:sp>
        <p:nvSpPr>
          <p:cNvPr id="16" name="">
            <a:extLst xmlns:a="http://schemas.openxmlformats.org/drawingml/2006/main">
              <a:ext uri="{FF2B5EF4-FFF2-40B4-BE49-F238E27FC236}">
                <a16:creationId xmlns:a16="http://schemas.microsoft.com/office/drawing/2014/main" id="{9C434D5F-1E02-472D-AADC-F44B6413B2D6}"/>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D8789384-5651-4143-8CCA-8BE898EFF7B3}"/>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Specialized rules and rapid decisions</a:t>
            </a:r>
          </a:p>
        </p:txBody>
      </p:sp>
      <p:sp>
        <p:nvSpPr>
          <p:cNvPr id="18" name="">
            <a:extLst xmlns:a="http://schemas.openxmlformats.org/drawingml/2006/main">
              <a:ext uri="{FF2B5EF4-FFF2-40B4-BE49-F238E27FC236}">
                <a16:creationId xmlns:a16="http://schemas.microsoft.com/office/drawing/2014/main" id="{67E9E40D-AE04-41AA-A02F-804A9EE1ACEE}"/>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C8ACB92B-781E-4208-97E4-B42602901FEF}"/>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Reputation, access, and account sanctions</a:t>
            </a:r>
          </a:p>
        </p:txBody>
      </p:sp>
      <p:sp>
        <p:nvSpPr>
          <p:cNvPr id="20" name="">
            <a:extLst xmlns:a="http://schemas.openxmlformats.org/drawingml/2006/main">
              <a:ext uri="{FF2B5EF4-FFF2-40B4-BE49-F238E27FC236}">
                <a16:creationId xmlns:a16="http://schemas.microsoft.com/office/drawing/2014/main" id="{51CEA5CF-6485-46B0-88C1-E49FB9E9AD2E}"/>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30CB93C1-7B89-4B59-96CC-ECD2298D3EA5}"/>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Limited reach and possible conflicts</a:t>
            </a:r>
          </a:p>
        </p:txBody>
      </p:sp>
      <p:sp>
        <p:nvSpPr>
          <p:cNvPr id="22" name="">
            <a:extLst xmlns:a="http://schemas.openxmlformats.org/drawingml/2006/main">
              <a:ext uri="{FF2B5EF4-FFF2-40B4-BE49-F238E27FC236}">
                <a16:creationId xmlns:a16="http://schemas.microsoft.com/office/drawing/2014/main" id="{CCD1CA3E-E7C6-43A1-9E86-F21F39735B40}"/>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547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key question is which disputes private ordering can handle and which require public authority.</a:t>
            </a:r>
          </a:p>
        </p:txBody>
      </p:sp>
    </p:spTree>
    <p:extLst>
      <p:ext uri="{BB962C8B-B14F-4D97-AF65-F5344CB8AC3E}">
        <p14:creationId xmlns:p14="http://schemas.microsoft.com/office/powerpoint/2010/main" val="1700546993"/>
      </p:ext>
    </p:extLst>
  </p:cSld>
</p:sld>
</file>

<file path=ppt/slides/slide21.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5E5D5AB2-8CC9-4CF6-94EA-28A2DA59611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6A5FAB1-A955-4566-845A-1D8D7B784710}"/>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B9DB1DF3-0B25-4608-B198-18E4775CC83D}"/>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Map the institution before analyzing the incentive</a:t>
            </a:r>
          </a:p>
        </p:txBody>
      </p:sp>
      <p:sp>
        <p:nvSpPr>
          <p:cNvPr id="4" name="">
            <a:extLst xmlns:a="http://schemas.openxmlformats.org/drawingml/2006/main">
              <a:ext uri="{FF2B5EF4-FFF2-40B4-BE49-F238E27FC236}">
                <a16:creationId xmlns:a16="http://schemas.microsoft.com/office/drawing/2014/main" id="{917FF0EB-DBF3-471D-B26E-C6C07CB34BE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CA7B918-85FE-4738-9722-3FF9E7C7A6E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D2C7822B-87B7-4C9D-8421-3653A121BAF0}"/>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21</a:t>
            </a:r>
          </a:p>
        </p:txBody>
      </p:sp>
      <p:sp>
        <p:nvSpPr>
          <p:cNvPr id="7" name="">
            <a:extLst xmlns:a="http://schemas.openxmlformats.org/drawingml/2006/main">
              <a:ext uri="{FF2B5EF4-FFF2-40B4-BE49-F238E27FC236}">
                <a16:creationId xmlns:a16="http://schemas.microsoft.com/office/drawing/2014/main" id="{3AB1B828-0AD8-41CD-AC54-6DF816FEDDBA}"/>
              </a:ext>
            </a:extLst>
          </p:cNvPr>
          <p:cNvSpPr>
            <a:spLocks xmlns:a="http://schemas.openxmlformats.org/drawingml/2006/main" noGrp="1"/>
          </p:cNvSpPr>
          <p:nvPr/>
        </p:nvSpPr>
        <p:spPr>
          <a:xfrm xmlns:a="http://schemas.openxmlformats.org/drawingml/2006/main">
            <a:off x="1352550" y="14954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8" name="">
            <a:extLst xmlns:a="http://schemas.openxmlformats.org/drawingml/2006/main">
              <a:ext uri="{FF2B5EF4-FFF2-40B4-BE49-F238E27FC236}">
                <a16:creationId xmlns:a16="http://schemas.microsoft.com/office/drawing/2014/main" id="{52A66325-0798-41B1-B06A-2A8D649AFA65}"/>
              </a:ext>
            </a:extLst>
          </p:cNvPr>
          <p:cNvSpPr>
            <a:spLocks xmlns:a="http://schemas.openxmlformats.org/drawingml/2006/main" noGrp="1"/>
          </p:cNvSpPr>
          <p:nvPr/>
        </p:nvSpPr>
        <p:spPr>
          <a:xfrm xmlns:a="http://schemas.openxmlformats.org/drawingml/2006/main">
            <a:off x="1676400" y="15049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What is the source of the rule?</a:t>
            </a:r>
          </a:p>
        </p:txBody>
      </p:sp>
      <p:sp>
        <p:nvSpPr>
          <p:cNvPr id="9" name="">
            <a:extLst xmlns:a="http://schemas.openxmlformats.org/drawingml/2006/main">
              <a:ext uri="{FF2B5EF4-FFF2-40B4-BE49-F238E27FC236}">
                <a16:creationId xmlns:a16="http://schemas.microsoft.com/office/drawing/2014/main" id="{586C4274-F17A-4A5D-86EE-0EC8DC152555}"/>
              </a:ext>
            </a:extLst>
          </p:cNvPr>
          <p:cNvSpPr>
            <a:spLocks xmlns:a="http://schemas.openxmlformats.org/drawingml/2006/main" noGrp="1"/>
          </p:cNvSpPr>
          <p:nvPr/>
        </p:nvSpPr>
        <p:spPr>
          <a:xfrm xmlns:a="http://schemas.openxmlformats.org/drawingml/2006/main">
            <a:off x="1352550" y="20097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03B5E6DB-002D-43AB-B0C4-46E7F271C13A}"/>
              </a:ext>
            </a:extLst>
          </p:cNvPr>
          <p:cNvSpPr>
            <a:spLocks xmlns:a="http://schemas.openxmlformats.org/drawingml/2006/main" noGrp="1"/>
          </p:cNvSpPr>
          <p:nvPr/>
        </p:nvSpPr>
        <p:spPr>
          <a:xfrm xmlns:a="http://schemas.openxmlformats.org/drawingml/2006/main">
            <a:off x="1676400" y="20193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Which institution has authority?</a:t>
            </a:r>
          </a:p>
        </p:txBody>
      </p:sp>
      <p:sp>
        <p:nvSpPr>
          <p:cNvPr id="11" name="">
            <a:extLst xmlns:a="http://schemas.openxmlformats.org/drawingml/2006/main">
              <a:ext uri="{FF2B5EF4-FFF2-40B4-BE49-F238E27FC236}">
                <a16:creationId xmlns:a16="http://schemas.microsoft.com/office/drawing/2014/main" id="{4CCA315F-D497-4A97-B7D8-11D9580806E9}"/>
              </a:ext>
            </a:extLst>
          </p:cNvPr>
          <p:cNvSpPr>
            <a:spLocks xmlns:a="http://schemas.openxmlformats.org/drawingml/2006/main" noGrp="1"/>
          </p:cNvSpPr>
          <p:nvPr/>
        </p:nvSpPr>
        <p:spPr>
          <a:xfrm xmlns:a="http://schemas.openxmlformats.org/drawingml/2006/main">
            <a:off x="1352550" y="25241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F350012F-BA92-4F5A-8E3B-1DBDA91388C4}"/>
              </a:ext>
            </a:extLst>
          </p:cNvPr>
          <p:cNvSpPr>
            <a:spLocks xmlns:a="http://schemas.openxmlformats.org/drawingml/2006/main" noGrp="1"/>
          </p:cNvSpPr>
          <p:nvPr/>
        </p:nvSpPr>
        <p:spPr>
          <a:xfrm xmlns:a="http://schemas.openxmlformats.org/drawingml/2006/main">
            <a:off x="1676400" y="25336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What facts and procedures determine the result?</a:t>
            </a:r>
          </a:p>
        </p:txBody>
      </p:sp>
      <p:sp>
        <p:nvSpPr>
          <p:cNvPr id="13" name="">
            <a:extLst xmlns:a="http://schemas.openxmlformats.org/drawingml/2006/main">
              <a:ext uri="{FF2B5EF4-FFF2-40B4-BE49-F238E27FC236}">
                <a16:creationId xmlns:a16="http://schemas.microsoft.com/office/drawing/2014/main" id="{2A868F4A-A9C9-4E9F-924D-1744B83714B5}"/>
              </a:ext>
            </a:extLst>
          </p:cNvPr>
          <p:cNvSpPr>
            <a:spLocks xmlns:a="http://schemas.openxmlformats.org/drawingml/2006/main" noGrp="1"/>
          </p:cNvSpPr>
          <p:nvPr/>
        </p:nvSpPr>
        <p:spPr>
          <a:xfrm xmlns:a="http://schemas.openxmlformats.org/drawingml/2006/main">
            <a:off x="1352550" y="30384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1F08DEA4-CFEB-492E-AF8F-8196E2A8F0F1}"/>
              </a:ext>
            </a:extLst>
          </p:cNvPr>
          <p:cNvSpPr>
            <a:spLocks xmlns:a="http://schemas.openxmlformats.org/drawingml/2006/main" noGrp="1"/>
          </p:cNvSpPr>
          <p:nvPr/>
        </p:nvSpPr>
        <p:spPr>
          <a:xfrm xmlns:a="http://schemas.openxmlformats.org/drawingml/2006/main">
            <a:off x="1676400" y="30480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How can the decision be reviewed or changed?</a:t>
            </a:r>
          </a:p>
        </p:txBody>
      </p:sp>
      <p:sp>
        <p:nvSpPr>
          <p:cNvPr id="15" name="">
            <a:extLst xmlns:a="http://schemas.openxmlformats.org/drawingml/2006/main">
              <a:ext uri="{FF2B5EF4-FFF2-40B4-BE49-F238E27FC236}">
                <a16:creationId xmlns:a16="http://schemas.microsoft.com/office/drawing/2014/main" id="{6D306824-5284-42A9-A187-8E9580F9FBB6}"/>
              </a:ext>
            </a:extLst>
          </p:cNvPr>
          <p:cNvSpPr>
            <a:spLocks xmlns:a="http://schemas.openxmlformats.org/drawingml/2006/main" noGrp="1"/>
          </p:cNvSpPr>
          <p:nvPr/>
        </p:nvSpPr>
        <p:spPr>
          <a:xfrm xmlns:a="http://schemas.openxmlformats.org/drawingml/2006/main">
            <a:off x="1352550" y="35528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6" name="">
            <a:extLst xmlns:a="http://schemas.openxmlformats.org/drawingml/2006/main">
              <a:ext uri="{FF2B5EF4-FFF2-40B4-BE49-F238E27FC236}">
                <a16:creationId xmlns:a16="http://schemas.microsoft.com/office/drawing/2014/main" id="{5C5322A5-F569-456A-B3AB-E137A40F67B4}"/>
              </a:ext>
            </a:extLst>
          </p:cNvPr>
          <p:cNvSpPr>
            <a:spLocks xmlns:a="http://schemas.openxmlformats.org/drawingml/2006/main" noGrp="1"/>
          </p:cNvSpPr>
          <p:nvPr/>
        </p:nvSpPr>
        <p:spPr>
          <a:xfrm xmlns:a="http://schemas.openxmlformats.org/drawingml/2006/main">
            <a:off x="1676400" y="35623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What remedy can actually be enforced?</a:t>
            </a:r>
          </a:p>
        </p:txBody>
      </p:sp>
      <p:sp>
        <p:nvSpPr>
          <p:cNvPr id="17" name="">
            <a:extLst xmlns:a="http://schemas.openxmlformats.org/drawingml/2006/main">
              <a:ext uri="{FF2B5EF4-FFF2-40B4-BE49-F238E27FC236}">
                <a16:creationId xmlns:a16="http://schemas.microsoft.com/office/drawing/2014/main" id="{28882987-5D91-4027-8954-90B9600EBB00}"/>
              </a:ext>
            </a:extLst>
          </p:cNvPr>
          <p:cNvSpPr>
            <a:spLocks xmlns:a="http://schemas.openxmlformats.org/drawingml/2006/main" noGrp="1"/>
          </p:cNvSpPr>
          <p:nvPr/>
        </p:nvSpPr>
        <p:spPr>
          <a:xfrm xmlns:a="http://schemas.openxmlformats.org/drawingml/2006/main">
            <a:off x="1352550" y="40671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5D80B754-452C-4847-B003-099A8CD06EC9}"/>
              </a:ext>
            </a:extLst>
          </p:cNvPr>
          <p:cNvSpPr>
            <a:spLocks xmlns:a="http://schemas.openxmlformats.org/drawingml/2006/main" noGrp="1"/>
          </p:cNvSpPr>
          <p:nvPr/>
        </p:nvSpPr>
        <p:spPr>
          <a:xfrm xmlns:a="http://schemas.openxmlformats.org/drawingml/2006/main">
            <a:off x="1676400" y="40767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What information, delay, error, and strategic behavior accompany the process?</a:t>
            </a:r>
          </a:p>
        </p:txBody>
      </p:sp>
      <p:sp>
        <p:nvSpPr>
          <p:cNvPr id="19" name="">
            <a:extLst xmlns:a="http://schemas.openxmlformats.org/drawingml/2006/main">
              <a:ext uri="{FF2B5EF4-FFF2-40B4-BE49-F238E27FC236}">
                <a16:creationId xmlns:a16="http://schemas.microsoft.com/office/drawing/2014/main" id="{91786C77-C6D2-4ECF-B064-4278E6AE9EA1}"/>
              </a:ext>
            </a:extLst>
          </p:cNvPr>
          <p:cNvSpPr>
            <a:spLocks xmlns:a="http://schemas.openxmlformats.org/drawingml/2006/main" noGrp="1"/>
          </p:cNvSpPr>
          <p:nvPr/>
        </p:nvSpPr>
        <p:spPr>
          <a:xfrm xmlns:a="http://schemas.openxmlformats.org/drawingml/2006/main">
            <a:off x="1200150" y="56388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B88424"/>
                </a:solidFill>
                <a:latin typeface="Georgia"/>
                <a:ea typeface="Georgia"/>
                <a:cs typeface="Georgia"/>
              </a:defRPr>
            </a:pPr>
            <a:r>
              <a:rPr sz="1950" b="1" i="0">
                <a:solidFill>
                  <a:srgbClr val="B88424"/>
                </a:solidFill>
                <a:latin typeface="Georgia"/>
                <a:ea typeface="Georgia"/>
                <a:cs typeface="Georgia"/>
              </a:rPr>
              <a:t>Legal rules work through institutions, not in isolation.</a:t>
            </a:r>
          </a:p>
        </p:txBody>
      </p:sp>
    </p:spTree>
    <p:extLst>
      <p:ext uri="{BB962C8B-B14F-4D97-AF65-F5344CB8AC3E}">
        <p14:creationId xmlns:p14="http://schemas.microsoft.com/office/powerpoint/2010/main" val="394660519"/>
      </p:ext>
    </p:extLst>
  </p:cSld>
</p:sld>
</file>

<file path=ppt/slides/slide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CF285A90-424E-47B7-BF6E-80E6EE47030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75B8C6F-CEA3-45E5-8A7D-1F2714632BA2}"/>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2E2F042A-AAD6-4EA8-97CB-3D832DAB0B68}"/>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Rights need institutions</a:t>
            </a:r>
          </a:p>
        </p:txBody>
      </p:sp>
      <p:sp>
        <p:nvSpPr>
          <p:cNvPr id="4" name="">
            <a:extLst xmlns:a="http://schemas.openxmlformats.org/drawingml/2006/main">
              <a:ext uri="{FF2B5EF4-FFF2-40B4-BE49-F238E27FC236}">
                <a16:creationId xmlns:a16="http://schemas.microsoft.com/office/drawing/2014/main" id="{B0B2B2F7-BB10-455D-AC31-4FC41CF7240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8051F10-5B7B-4E56-B721-8FDA8227BD6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0F7EACF7-C9AB-4974-9309-110C36DEFF9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3</a:t>
            </a:r>
          </a:p>
        </p:txBody>
      </p:sp>
      <p:sp>
        <p:nvSpPr>
          <p:cNvPr id="7" name="">
            <a:extLst xmlns:a="http://schemas.openxmlformats.org/drawingml/2006/main">
              <a:ext uri="{FF2B5EF4-FFF2-40B4-BE49-F238E27FC236}">
                <a16:creationId xmlns:a16="http://schemas.microsoft.com/office/drawing/2014/main" id="{CA62F329-65DE-4BB5-9CB5-10C224ED2A70}"/>
              </a:ext>
            </a:extLst>
          </p:cNvPr>
          <p:cNvSpPr>
            <a:spLocks xmlns:a="http://schemas.openxmlformats.org/drawingml/2006/main" noGrp="1"/>
          </p:cNvSpPr>
          <p:nvPr/>
        </p:nvSpPr>
        <p:spPr>
          <a:xfrm xmlns:a="http://schemas.openxmlformats.org/drawingml/2006/main">
            <a:off x="1219200" y="1638300"/>
            <a:ext cx="9753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THE OPERATING PRINCIPLE</a:t>
            </a:r>
          </a:p>
        </p:txBody>
      </p:sp>
      <p:sp>
        <p:nvSpPr>
          <p:cNvPr id="8" name="">
            <a:extLst xmlns:a="http://schemas.openxmlformats.org/drawingml/2006/main">
              <a:ext uri="{FF2B5EF4-FFF2-40B4-BE49-F238E27FC236}">
                <a16:creationId xmlns:a16="http://schemas.microsoft.com/office/drawing/2014/main" id="{D853E83B-6371-4B8D-AB49-17FAF80DFB10}"/>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A legal right is only the beginning.</a:t>
            </a:r>
          </a:p>
        </p:txBody>
      </p:sp>
      <p:sp>
        <p:nvSpPr>
          <p:cNvPr id="9" name="">
            <a:extLst xmlns:a="http://schemas.openxmlformats.org/drawingml/2006/main">
              <a:ext uri="{FF2B5EF4-FFF2-40B4-BE49-F238E27FC236}">
                <a16:creationId xmlns:a16="http://schemas.microsoft.com/office/drawing/2014/main" id="{D2550DEE-36FE-4810-A513-1D02B4CDBCD8}"/>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Fact finding, jurisdiction, procedure, remedies, and enforcement determine what the right is worth in practice.</a:t>
            </a:r>
          </a:p>
        </p:txBody>
      </p:sp>
    </p:spTree>
    <p:extLst>
      <p:ext uri="{BB962C8B-B14F-4D97-AF65-F5344CB8AC3E}">
        <p14:creationId xmlns:p14="http://schemas.microsoft.com/office/powerpoint/2010/main" val="1646468377"/>
      </p:ext>
    </p:extLst>
  </p:cSld>
</p:sld>
</file>

<file path=ppt/slides/slide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44" name="">
            <a:extLst xmlns:a="http://schemas.openxmlformats.org/drawingml/2006/main">
              <a:ext uri="{FF2B5EF4-FFF2-40B4-BE49-F238E27FC236}">
                <a16:creationId xmlns:a16="http://schemas.microsoft.com/office/drawing/2014/main" id="{CD6DFEAF-BF71-4878-83AD-15E6733B1A19}"/>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9994EF9-7E7F-4270-9884-5597E0EEACDC}"/>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023ED5D4-58D3-4A80-A4A2-CC86CD12A58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Law comes from institutions</a:t>
            </a:r>
          </a:p>
        </p:txBody>
      </p:sp>
      <p:sp>
        <p:nvSpPr>
          <p:cNvPr id="4" name="">
            <a:extLst xmlns:a="http://schemas.openxmlformats.org/drawingml/2006/main">
              <a:ext uri="{FF2B5EF4-FFF2-40B4-BE49-F238E27FC236}">
                <a16:creationId xmlns:a16="http://schemas.microsoft.com/office/drawing/2014/main" id="{8D237503-9C1D-4B48-8C7B-AF8D1D8F536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01A5310-0FB4-48FB-891A-EFFC0E94924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A6E00121-F08E-4E94-82BA-C4CF7B7E89B6}"/>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4</a:t>
            </a:r>
          </a:p>
        </p:txBody>
      </p:sp>
      <p:sp>
        <p:nvSpPr>
          <p:cNvPr id="7" name="">
            <a:extLst xmlns:a="http://schemas.openxmlformats.org/drawingml/2006/main">
              <a:ext uri="{FF2B5EF4-FFF2-40B4-BE49-F238E27FC236}">
                <a16:creationId xmlns:a16="http://schemas.microsoft.com/office/drawing/2014/main" id="{898BECE1-852E-4B62-8D51-9496B3A32975}"/>
              </a:ext>
            </a:extLst>
          </p:cNvPr>
          <p:cNvSpPr>
            <a:spLocks xmlns:a="http://schemas.openxmlformats.org/drawingml/2006/main" noGrp="1"/>
          </p:cNvSpPr>
          <p:nvPr/>
        </p:nvSpPr>
        <p:spPr>
          <a:xfrm xmlns:a="http://schemas.openxmlformats.org/drawingml/2006/main">
            <a:off x="809625" y="1676400"/>
            <a:ext cx="2095500" cy="64770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4956CE5A-BAD2-47D3-AD09-0EBF29B48700}"/>
              </a:ext>
            </a:extLst>
          </p:cNvPr>
          <p:cNvSpPr>
            <a:spLocks xmlns:a="http://schemas.openxmlformats.org/drawingml/2006/main" noGrp="1"/>
          </p:cNvSpPr>
          <p:nvPr/>
        </p:nvSpPr>
        <p:spPr>
          <a:xfrm xmlns:a="http://schemas.openxmlformats.org/drawingml/2006/main">
            <a:off x="885825" y="1733550"/>
            <a:ext cx="19431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Source</a:t>
            </a:r>
          </a:p>
        </p:txBody>
      </p:sp>
      <p:sp>
        <p:nvSpPr>
          <p:cNvPr id="9" name="">
            <a:extLst xmlns:a="http://schemas.openxmlformats.org/drawingml/2006/main">
              <a:ext uri="{FF2B5EF4-FFF2-40B4-BE49-F238E27FC236}">
                <a16:creationId xmlns:a16="http://schemas.microsoft.com/office/drawing/2014/main" id="{F9121734-F58E-4070-AFD6-7E88035DA753}"/>
              </a:ext>
            </a:extLst>
          </p:cNvPr>
          <p:cNvSpPr>
            <a:spLocks xmlns:a="http://schemas.openxmlformats.org/drawingml/2006/main" noGrp="1"/>
          </p:cNvSpPr>
          <p:nvPr/>
        </p:nvSpPr>
        <p:spPr>
          <a:xfrm xmlns:a="http://schemas.openxmlformats.org/drawingml/2006/main">
            <a:off x="2905125" y="1676400"/>
            <a:ext cx="3143250" cy="64770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73A7A63B-D819-4390-A576-17BAA00431B7}"/>
              </a:ext>
            </a:extLst>
          </p:cNvPr>
          <p:cNvSpPr>
            <a:spLocks xmlns:a="http://schemas.openxmlformats.org/drawingml/2006/main" noGrp="1"/>
          </p:cNvSpPr>
          <p:nvPr/>
        </p:nvSpPr>
        <p:spPr>
          <a:xfrm xmlns:a="http://schemas.openxmlformats.org/drawingml/2006/main">
            <a:off x="2981325" y="1733550"/>
            <a:ext cx="29908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Primary institution</a:t>
            </a:r>
          </a:p>
        </p:txBody>
      </p:sp>
      <p:sp>
        <p:nvSpPr>
          <p:cNvPr id="11" name="">
            <a:extLst xmlns:a="http://schemas.openxmlformats.org/drawingml/2006/main">
              <a:ext uri="{FF2B5EF4-FFF2-40B4-BE49-F238E27FC236}">
                <a16:creationId xmlns:a16="http://schemas.microsoft.com/office/drawing/2014/main" id="{F634D8A5-BA78-4E2C-A4B0-C0CAD867737C}"/>
              </a:ext>
            </a:extLst>
          </p:cNvPr>
          <p:cNvSpPr>
            <a:spLocks xmlns:a="http://schemas.openxmlformats.org/drawingml/2006/main" noGrp="1"/>
          </p:cNvSpPr>
          <p:nvPr/>
        </p:nvSpPr>
        <p:spPr>
          <a:xfrm xmlns:a="http://schemas.openxmlformats.org/drawingml/2006/main">
            <a:off x="6048375" y="1676400"/>
            <a:ext cx="5334000" cy="64770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B16C5B85-1D1B-4CE7-923B-9C5C96AE81B4}"/>
              </a:ext>
            </a:extLst>
          </p:cNvPr>
          <p:cNvSpPr>
            <a:spLocks xmlns:a="http://schemas.openxmlformats.org/drawingml/2006/main" noGrp="1"/>
          </p:cNvSpPr>
          <p:nvPr/>
        </p:nvSpPr>
        <p:spPr>
          <a:xfrm xmlns:a="http://schemas.openxmlformats.org/drawingml/2006/main">
            <a:off x="6124575" y="1733550"/>
            <a:ext cx="51816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Characteristic function</a:t>
            </a:r>
          </a:p>
        </p:txBody>
      </p:sp>
      <p:sp>
        <p:nvSpPr>
          <p:cNvPr id="13" name="">
            <a:extLst xmlns:a="http://schemas.openxmlformats.org/drawingml/2006/main">
              <a:ext uri="{FF2B5EF4-FFF2-40B4-BE49-F238E27FC236}">
                <a16:creationId xmlns:a16="http://schemas.microsoft.com/office/drawing/2014/main" id="{619E3E41-3FDF-4B79-9113-BF6A56D6A8F3}"/>
              </a:ext>
            </a:extLst>
          </p:cNvPr>
          <p:cNvSpPr>
            <a:spLocks xmlns:a="http://schemas.openxmlformats.org/drawingml/2006/main" noGrp="1"/>
          </p:cNvSpPr>
          <p:nvPr/>
        </p:nvSpPr>
        <p:spPr>
          <a:xfrm xmlns:a="http://schemas.openxmlformats.org/drawingml/2006/main">
            <a:off x="809625" y="2324100"/>
            <a:ext cx="20955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41E30A98-7812-47EE-9A33-051D31E22709}"/>
              </a:ext>
            </a:extLst>
          </p:cNvPr>
          <p:cNvSpPr>
            <a:spLocks xmlns:a="http://schemas.openxmlformats.org/drawingml/2006/main" noGrp="1"/>
          </p:cNvSpPr>
          <p:nvPr/>
        </p:nvSpPr>
        <p:spPr>
          <a:xfrm xmlns:a="http://schemas.openxmlformats.org/drawingml/2006/main">
            <a:off x="885825" y="2381250"/>
            <a:ext cx="19431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Constitution</a:t>
            </a:r>
          </a:p>
        </p:txBody>
      </p:sp>
      <p:sp>
        <p:nvSpPr>
          <p:cNvPr id="15" name="">
            <a:extLst xmlns:a="http://schemas.openxmlformats.org/drawingml/2006/main">
              <a:ext uri="{FF2B5EF4-FFF2-40B4-BE49-F238E27FC236}">
                <a16:creationId xmlns:a16="http://schemas.microsoft.com/office/drawing/2014/main" id="{B59DFA40-51F4-4E1B-9233-7DB1E396AD34}"/>
              </a:ext>
            </a:extLst>
          </p:cNvPr>
          <p:cNvSpPr>
            <a:spLocks xmlns:a="http://schemas.openxmlformats.org/drawingml/2006/main" noGrp="1"/>
          </p:cNvSpPr>
          <p:nvPr/>
        </p:nvSpPr>
        <p:spPr>
          <a:xfrm xmlns:a="http://schemas.openxmlformats.org/drawingml/2006/main">
            <a:off x="2905125" y="2324100"/>
            <a:ext cx="31432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554C6E6B-2975-43BC-9BC0-BEB898D3A985}"/>
              </a:ext>
            </a:extLst>
          </p:cNvPr>
          <p:cNvSpPr>
            <a:spLocks xmlns:a="http://schemas.openxmlformats.org/drawingml/2006/main" noGrp="1"/>
          </p:cNvSpPr>
          <p:nvPr/>
        </p:nvSpPr>
        <p:spPr>
          <a:xfrm xmlns:a="http://schemas.openxmlformats.org/drawingml/2006/main">
            <a:off x="2981325" y="2381250"/>
            <a:ext cx="29908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People and courts</a:t>
            </a:r>
          </a:p>
        </p:txBody>
      </p:sp>
      <p:sp>
        <p:nvSpPr>
          <p:cNvPr id="17" name="">
            <a:extLst xmlns:a="http://schemas.openxmlformats.org/drawingml/2006/main">
              <a:ext uri="{FF2B5EF4-FFF2-40B4-BE49-F238E27FC236}">
                <a16:creationId xmlns:a16="http://schemas.microsoft.com/office/drawing/2014/main" id="{DFB2F5C5-B437-4ED8-AB10-032E59B8949C}"/>
              </a:ext>
            </a:extLst>
          </p:cNvPr>
          <p:cNvSpPr>
            <a:spLocks xmlns:a="http://schemas.openxmlformats.org/drawingml/2006/main" noGrp="1"/>
          </p:cNvSpPr>
          <p:nvPr/>
        </p:nvSpPr>
        <p:spPr>
          <a:xfrm xmlns:a="http://schemas.openxmlformats.org/drawingml/2006/main">
            <a:off x="6048375" y="2324100"/>
            <a:ext cx="53340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7947770A-93C7-4375-8AB9-3F7BC12573C0}"/>
              </a:ext>
            </a:extLst>
          </p:cNvPr>
          <p:cNvSpPr>
            <a:spLocks xmlns:a="http://schemas.openxmlformats.org/drawingml/2006/main" noGrp="1"/>
          </p:cNvSpPr>
          <p:nvPr/>
        </p:nvSpPr>
        <p:spPr>
          <a:xfrm xmlns:a="http://schemas.openxmlformats.org/drawingml/2006/main">
            <a:off x="6124575" y="2381250"/>
            <a:ext cx="51816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Creates and limits public authority</a:t>
            </a:r>
          </a:p>
        </p:txBody>
      </p:sp>
      <p:sp>
        <p:nvSpPr>
          <p:cNvPr id="19" name="">
            <a:extLst xmlns:a="http://schemas.openxmlformats.org/drawingml/2006/main">
              <a:ext uri="{FF2B5EF4-FFF2-40B4-BE49-F238E27FC236}">
                <a16:creationId xmlns:a16="http://schemas.microsoft.com/office/drawing/2014/main" id="{3D32F8AB-B2D1-419B-AB0E-7272B07F70B7}"/>
              </a:ext>
            </a:extLst>
          </p:cNvPr>
          <p:cNvSpPr>
            <a:spLocks xmlns:a="http://schemas.openxmlformats.org/drawingml/2006/main" noGrp="1"/>
          </p:cNvSpPr>
          <p:nvPr/>
        </p:nvSpPr>
        <p:spPr>
          <a:xfrm xmlns:a="http://schemas.openxmlformats.org/drawingml/2006/main">
            <a:off x="809625" y="2971800"/>
            <a:ext cx="2095500" cy="6477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6C0A7999-11B5-4448-B081-5EA500656E10}"/>
              </a:ext>
            </a:extLst>
          </p:cNvPr>
          <p:cNvSpPr>
            <a:spLocks xmlns:a="http://schemas.openxmlformats.org/drawingml/2006/main" noGrp="1"/>
          </p:cNvSpPr>
          <p:nvPr/>
        </p:nvSpPr>
        <p:spPr>
          <a:xfrm xmlns:a="http://schemas.openxmlformats.org/drawingml/2006/main">
            <a:off x="885825" y="3028950"/>
            <a:ext cx="19431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Statute</a:t>
            </a:r>
          </a:p>
        </p:txBody>
      </p:sp>
      <p:sp>
        <p:nvSpPr>
          <p:cNvPr id="21" name="">
            <a:extLst xmlns:a="http://schemas.openxmlformats.org/drawingml/2006/main">
              <a:ext uri="{FF2B5EF4-FFF2-40B4-BE49-F238E27FC236}">
                <a16:creationId xmlns:a16="http://schemas.microsoft.com/office/drawing/2014/main" id="{F8B01668-4E6B-4B99-B8ED-5CA60A88C04D}"/>
              </a:ext>
            </a:extLst>
          </p:cNvPr>
          <p:cNvSpPr>
            <a:spLocks xmlns:a="http://schemas.openxmlformats.org/drawingml/2006/main" noGrp="1"/>
          </p:cNvSpPr>
          <p:nvPr/>
        </p:nvSpPr>
        <p:spPr>
          <a:xfrm xmlns:a="http://schemas.openxmlformats.org/drawingml/2006/main">
            <a:off x="2905125" y="2971800"/>
            <a:ext cx="3143250" cy="6477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2" name="">
            <a:extLst xmlns:a="http://schemas.openxmlformats.org/drawingml/2006/main">
              <a:ext uri="{FF2B5EF4-FFF2-40B4-BE49-F238E27FC236}">
                <a16:creationId xmlns:a16="http://schemas.microsoft.com/office/drawing/2014/main" id="{4D76A2A0-8822-49FF-8F1D-55D7CDAC6EFF}"/>
              </a:ext>
            </a:extLst>
          </p:cNvPr>
          <p:cNvSpPr>
            <a:spLocks xmlns:a="http://schemas.openxmlformats.org/drawingml/2006/main" noGrp="1"/>
          </p:cNvSpPr>
          <p:nvPr/>
        </p:nvSpPr>
        <p:spPr>
          <a:xfrm xmlns:a="http://schemas.openxmlformats.org/drawingml/2006/main">
            <a:off x="2981325" y="3028950"/>
            <a:ext cx="29908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Legislature</a:t>
            </a:r>
          </a:p>
        </p:txBody>
      </p:sp>
      <p:sp>
        <p:nvSpPr>
          <p:cNvPr id="23" name="">
            <a:extLst xmlns:a="http://schemas.openxmlformats.org/drawingml/2006/main">
              <a:ext uri="{FF2B5EF4-FFF2-40B4-BE49-F238E27FC236}">
                <a16:creationId xmlns:a16="http://schemas.microsoft.com/office/drawing/2014/main" id="{50944689-308A-40F9-9439-2995615F594B}"/>
              </a:ext>
            </a:extLst>
          </p:cNvPr>
          <p:cNvSpPr>
            <a:spLocks xmlns:a="http://schemas.openxmlformats.org/drawingml/2006/main" noGrp="1"/>
          </p:cNvSpPr>
          <p:nvPr/>
        </p:nvSpPr>
        <p:spPr>
          <a:xfrm xmlns:a="http://schemas.openxmlformats.org/drawingml/2006/main">
            <a:off x="6048375" y="2971800"/>
            <a:ext cx="5334000" cy="6477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4" name="">
            <a:extLst xmlns:a="http://schemas.openxmlformats.org/drawingml/2006/main">
              <a:ext uri="{FF2B5EF4-FFF2-40B4-BE49-F238E27FC236}">
                <a16:creationId xmlns:a16="http://schemas.microsoft.com/office/drawing/2014/main" id="{61738F01-6254-4DEF-87AF-1F5310A35BFA}"/>
              </a:ext>
            </a:extLst>
          </p:cNvPr>
          <p:cNvSpPr>
            <a:spLocks xmlns:a="http://schemas.openxmlformats.org/drawingml/2006/main" noGrp="1"/>
          </p:cNvSpPr>
          <p:nvPr/>
        </p:nvSpPr>
        <p:spPr>
          <a:xfrm xmlns:a="http://schemas.openxmlformats.org/drawingml/2006/main">
            <a:off x="6124575" y="3028950"/>
            <a:ext cx="51816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Sets general duties, rights, and programs</a:t>
            </a:r>
          </a:p>
        </p:txBody>
      </p:sp>
      <p:sp>
        <p:nvSpPr>
          <p:cNvPr id="25" name="">
            <a:extLst xmlns:a="http://schemas.openxmlformats.org/drawingml/2006/main">
              <a:ext uri="{FF2B5EF4-FFF2-40B4-BE49-F238E27FC236}">
                <a16:creationId xmlns:a16="http://schemas.microsoft.com/office/drawing/2014/main" id="{03E5C0C9-B8A4-407D-808D-6404E615DE04}"/>
              </a:ext>
            </a:extLst>
          </p:cNvPr>
          <p:cNvSpPr>
            <a:spLocks xmlns:a="http://schemas.openxmlformats.org/drawingml/2006/main" noGrp="1"/>
          </p:cNvSpPr>
          <p:nvPr/>
        </p:nvSpPr>
        <p:spPr>
          <a:xfrm xmlns:a="http://schemas.openxmlformats.org/drawingml/2006/main">
            <a:off x="809625" y="3619500"/>
            <a:ext cx="20955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6" name="">
            <a:extLst xmlns:a="http://schemas.openxmlformats.org/drawingml/2006/main">
              <a:ext uri="{FF2B5EF4-FFF2-40B4-BE49-F238E27FC236}">
                <a16:creationId xmlns:a16="http://schemas.microsoft.com/office/drawing/2014/main" id="{35000375-1323-461F-B1D6-99EC0E2373B0}"/>
              </a:ext>
            </a:extLst>
          </p:cNvPr>
          <p:cNvSpPr>
            <a:spLocks xmlns:a="http://schemas.openxmlformats.org/drawingml/2006/main" noGrp="1"/>
          </p:cNvSpPr>
          <p:nvPr/>
        </p:nvSpPr>
        <p:spPr>
          <a:xfrm xmlns:a="http://schemas.openxmlformats.org/drawingml/2006/main">
            <a:off x="885825" y="3676650"/>
            <a:ext cx="19431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Regulation</a:t>
            </a:r>
          </a:p>
        </p:txBody>
      </p:sp>
      <p:sp>
        <p:nvSpPr>
          <p:cNvPr id="27" name="">
            <a:extLst xmlns:a="http://schemas.openxmlformats.org/drawingml/2006/main">
              <a:ext uri="{FF2B5EF4-FFF2-40B4-BE49-F238E27FC236}">
                <a16:creationId xmlns:a16="http://schemas.microsoft.com/office/drawing/2014/main" id="{36F2BD1A-B6DE-4C6C-B0F3-C9630E5D8B32}"/>
              </a:ext>
            </a:extLst>
          </p:cNvPr>
          <p:cNvSpPr>
            <a:spLocks xmlns:a="http://schemas.openxmlformats.org/drawingml/2006/main" noGrp="1"/>
          </p:cNvSpPr>
          <p:nvPr/>
        </p:nvSpPr>
        <p:spPr>
          <a:xfrm xmlns:a="http://schemas.openxmlformats.org/drawingml/2006/main">
            <a:off x="2905125" y="3619500"/>
            <a:ext cx="31432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8" name="">
            <a:extLst xmlns:a="http://schemas.openxmlformats.org/drawingml/2006/main">
              <a:ext uri="{FF2B5EF4-FFF2-40B4-BE49-F238E27FC236}">
                <a16:creationId xmlns:a16="http://schemas.microsoft.com/office/drawing/2014/main" id="{F8B17E77-556C-4FCC-8593-CCE3141E2BF2}"/>
              </a:ext>
            </a:extLst>
          </p:cNvPr>
          <p:cNvSpPr>
            <a:spLocks xmlns:a="http://schemas.openxmlformats.org/drawingml/2006/main" noGrp="1"/>
          </p:cNvSpPr>
          <p:nvPr/>
        </p:nvSpPr>
        <p:spPr>
          <a:xfrm xmlns:a="http://schemas.openxmlformats.org/drawingml/2006/main">
            <a:off x="2981325" y="3676650"/>
            <a:ext cx="29908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Agency</a:t>
            </a:r>
          </a:p>
        </p:txBody>
      </p:sp>
      <p:sp>
        <p:nvSpPr>
          <p:cNvPr id="29" name="">
            <a:extLst xmlns:a="http://schemas.openxmlformats.org/drawingml/2006/main">
              <a:ext uri="{FF2B5EF4-FFF2-40B4-BE49-F238E27FC236}">
                <a16:creationId xmlns:a16="http://schemas.microsoft.com/office/drawing/2014/main" id="{EACFE7B5-AFE8-4826-A857-98B0DB770A05}"/>
              </a:ext>
            </a:extLst>
          </p:cNvPr>
          <p:cNvSpPr>
            <a:spLocks xmlns:a="http://schemas.openxmlformats.org/drawingml/2006/main" noGrp="1"/>
          </p:cNvSpPr>
          <p:nvPr/>
        </p:nvSpPr>
        <p:spPr>
          <a:xfrm xmlns:a="http://schemas.openxmlformats.org/drawingml/2006/main">
            <a:off x="6048375" y="3619500"/>
            <a:ext cx="53340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0" name="">
            <a:extLst xmlns:a="http://schemas.openxmlformats.org/drawingml/2006/main">
              <a:ext uri="{FF2B5EF4-FFF2-40B4-BE49-F238E27FC236}">
                <a16:creationId xmlns:a16="http://schemas.microsoft.com/office/drawing/2014/main" id="{39C481C1-3FB6-4120-B266-9B753796859F}"/>
              </a:ext>
            </a:extLst>
          </p:cNvPr>
          <p:cNvSpPr>
            <a:spLocks xmlns:a="http://schemas.openxmlformats.org/drawingml/2006/main" noGrp="1"/>
          </p:cNvSpPr>
          <p:nvPr/>
        </p:nvSpPr>
        <p:spPr>
          <a:xfrm xmlns:a="http://schemas.openxmlformats.org/drawingml/2006/main">
            <a:off x="6124575" y="3676650"/>
            <a:ext cx="51816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Implements delegated authority</a:t>
            </a:r>
          </a:p>
        </p:txBody>
      </p:sp>
      <p:sp>
        <p:nvSpPr>
          <p:cNvPr id="31" name="">
            <a:extLst xmlns:a="http://schemas.openxmlformats.org/drawingml/2006/main">
              <a:ext uri="{FF2B5EF4-FFF2-40B4-BE49-F238E27FC236}">
                <a16:creationId xmlns:a16="http://schemas.microsoft.com/office/drawing/2014/main" id="{6284EC42-000F-4EC2-BF75-DF03E7BA8424}"/>
              </a:ext>
            </a:extLst>
          </p:cNvPr>
          <p:cNvSpPr>
            <a:spLocks xmlns:a="http://schemas.openxmlformats.org/drawingml/2006/main" noGrp="1"/>
          </p:cNvSpPr>
          <p:nvPr/>
        </p:nvSpPr>
        <p:spPr>
          <a:xfrm xmlns:a="http://schemas.openxmlformats.org/drawingml/2006/main">
            <a:off x="809625" y="4267200"/>
            <a:ext cx="2095500" cy="6477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2" name="">
            <a:extLst xmlns:a="http://schemas.openxmlformats.org/drawingml/2006/main">
              <a:ext uri="{FF2B5EF4-FFF2-40B4-BE49-F238E27FC236}">
                <a16:creationId xmlns:a16="http://schemas.microsoft.com/office/drawing/2014/main" id="{42C4A8BB-80A8-40A4-8532-91862B116E37}"/>
              </a:ext>
            </a:extLst>
          </p:cNvPr>
          <p:cNvSpPr>
            <a:spLocks xmlns:a="http://schemas.openxmlformats.org/drawingml/2006/main" noGrp="1"/>
          </p:cNvSpPr>
          <p:nvPr/>
        </p:nvSpPr>
        <p:spPr>
          <a:xfrm xmlns:a="http://schemas.openxmlformats.org/drawingml/2006/main">
            <a:off x="885825" y="4324350"/>
            <a:ext cx="19431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Judicial rule</a:t>
            </a:r>
          </a:p>
        </p:txBody>
      </p:sp>
      <p:sp>
        <p:nvSpPr>
          <p:cNvPr id="33" name="">
            <a:extLst xmlns:a="http://schemas.openxmlformats.org/drawingml/2006/main">
              <a:ext uri="{FF2B5EF4-FFF2-40B4-BE49-F238E27FC236}">
                <a16:creationId xmlns:a16="http://schemas.microsoft.com/office/drawing/2014/main" id="{34C533DC-FE20-4B7B-917F-F0E69AA0FB06}"/>
              </a:ext>
            </a:extLst>
          </p:cNvPr>
          <p:cNvSpPr>
            <a:spLocks xmlns:a="http://schemas.openxmlformats.org/drawingml/2006/main" noGrp="1"/>
          </p:cNvSpPr>
          <p:nvPr/>
        </p:nvSpPr>
        <p:spPr>
          <a:xfrm xmlns:a="http://schemas.openxmlformats.org/drawingml/2006/main">
            <a:off x="2905125" y="4267200"/>
            <a:ext cx="3143250" cy="6477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4" name="">
            <a:extLst xmlns:a="http://schemas.openxmlformats.org/drawingml/2006/main">
              <a:ext uri="{FF2B5EF4-FFF2-40B4-BE49-F238E27FC236}">
                <a16:creationId xmlns:a16="http://schemas.microsoft.com/office/drawing/2014/main" id="{555F5776-5DDD-4FCF-8B96-9435632C3DAA}"/>
              </a:ext>
            </a:extLst>
          </p:cNvPr>
          <p:cNvSpPr>
            <a:spLocks xmlns:a="http://schemas.openxmlformats.org/drawingml/2006/main" noGrp="1"/>
          </p:cNvSpPr>
          <p:nvPr/>
        </p:nvSpPr>
        <p:spPr>
          <a:xfrm xmlns:a="http://schemas.openxmlformats.org/drawingml/2006/main">
            <a:off x="2981325" y="4324350"/>
            <a:ext cx="29908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Court</a:t>
            </a:r>
          </a:p>
        </p:txBody>
      </p:sp>
      <p:sp>
        <p:nvSpPr>
          <p:cNvPr id="35" name="">
            <a:extLst xmlns:a="http://schemas.openxmlformats.org/drawingml/2006/main">
              <a:ext uri="{FF2B5EF4-FFF2-40B4-BE49-F238E27FC236}">
                <a16:creationId xmlns:a16="http://schemas.microsoft.com/office/drawing/2014/main" id="{6D0BAA07-BC0E-4DF0-AB09-472FA5C3B70D}"/>
              </a:ext>
            </a:extLst>
          </p:cNvPr>
          <p:cNvSpPr>
            <a:spLocks xmlns:a="http://schemas.openxmlformats.org/drawingml/2006/main" noGrp="1"/>
          </p:cNvSpPr>
          <p:nvPr/>
        </p:nvSpPr>
        <p:spPr>
          <a:xfrm xmlns:a="http://schemas.openxmlformats.org/drawingml/2006/main">
            <a:off x="6048375" y="4267200"/>
            <a:ext cx="5334000" cy="6477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6" name="">
            <a:extLst xmlns:a="http://schemas.openxmlformats.org/drawingml/2006/main">
              <a:ext uri="{FF2B5EF4-FFF2-40B4-BE49-F238E27FC236}">
                <a16:creationId xmlns:a16="http://schemas.microsoft.com/office/drawing/2014/main" id="{E9E33620-5943-462F-890E-7B864ACAD52B}"/>
              </a:ext>
            </a:extLst>
          </p:cNvPr>
          <p:cNvSpPr>
            <a:spLocks xmlns:a="http://schemas.openxmlformats.org/drawingml/2006/main" noGrp="1"/>
          </p:cNvSpPr>
          <p:nvPr/>
        </p:nvSpPr>
        <p:spPr>
          <a:xfrm xmlns:a="http://schemas.openxmlformats.org/drawingml/2006/main">
            <a:off x="6124575" y="4324350"/>
            <a:ext cx="51816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Resolves cases and interprets law</a:t>
            </a:r>
          </a:p>
        </p:txBody>
      </p:sp>
      <p:sp>
        <p:nvSpPr>
          <p:cNvPr id="37" name="">
            <a:extLst xmlns:a="http://schemas.openxmlformats.org/drawingml/2006/main">
              <a:ext uri="{FF2B5EF4-FFF2-40B4-BE49-F238E27FC236}">
                <a16:creationId xmlns:a16="http://schemas.microsoft.com/office/drawing/2014/main" id="{A001F612-6DD1-4DFC-843C-BFEF832EFE2D}"/>
              </a:ext>
            </a:extLst>
          </p:cNvPr>
          <p:cNvSpPr>
            <a:spLocks xmlns:a="http://schemas.openxmlformats.org/drawingml/2006/main" noGrp="1"/>
          </p:cNvSpPr>
          <p:nvPr/>
        </p:nvSpPr>
        <p:spPr>
          <a:xfrm xmlns:a="http://schemas.openxmlformats.org/drawingml/2006/main">
            <a:off x="809625" y="4914900"/>
            <a:ext cx="20955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8" name="">
            <a:extLst xmlns:a="http://schemas.openxmlformats.org/drawingml/2006/main">
              <a:ext uri="{FF2B5EF4-FFF2-40B4-BE49-F238E27FC236}">
                <a16:creationId xmlns:a16="http://schemas.microsoft.com/office/drawing/2014/main" id="{E7A7F6AD-8B21-4BDD-81BA-F9B4C61DDFE9}"/>
              </a:ext>
            </a:extLst>
          </p:cNvPr>
          <p:cNvSpPr>
            <a:spLocks xmlns:a="http://schemas.openxmlformats.org/drawingml/2006/main" noGrp="1"/>
          </p:cNvSpPr>
          <p:nvPr/>
        </p:nvSpPr>
        <p:spPr>
          <a:xfrm xmlns:a="http://schemas.openxmlformats.org/drawingml/2006/main">
            <a:off x="885825" y="4972050"/>
            <a:ext cx="19431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Private rule</a:t>
            </a:r>
          </a:p>
        </p:txBody>
      </p:sp>
      <p:sp>
        <p:nvSpPr>
          <p:cNvPr id="39" name="">
            <a:extLst xmlns:a="http://schemas.openxmlformats.org/drawingml/2006/main">
              <a:ext uri="{FF2B5EF4-FFF2-40B4-BE49-F238E27FC236}">
                <a16:creationId xmlns:a16="http://schemas.microsoft.com/office/drawing/2014/main" id="{E200CC00-2171-4BDE-A467-367C578C090D}"/>
              </a:ext>
            </a:extLst>
          </p:cNvPr>
          <p:cNvSpPr>
            <a:spLocks xmlns:a="http://schemas.openxmlformats.org/drawingml/2006/main" noGrp="1"/>
          </p:cNvSpPr>
          <p:nvPr/>
        </p:nvSpPr>
        <p:spPr>
          <a:xfrm xmlns:a="http://schemas.openxmlformats.org/drawingml/2006/main">
            <a:off x="2905125" y="4914900"/>
            <a:ext cx="31432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40" name="">
            <a:extLst xmlns:a="http://schemas.openxmlformats.org/drawingml/2006/main">
              <a:ext uri="{FF2B5EF4-FFF2-40B4-BE49-F238E27FC236}">
                <a16:creationId xmlns:a16="http://schemas.microsoft.com/office/drawing/2014/main" id="{4C08541B-88E6-42C3-947F-94E9B4E08AF5}"/>
              </a:ext>
            </a:extLst>
          </p:cNvPr>
          <p:cNvSpPr>
            <a:spLocks xmlns:a="http://schemas.openxmlformats.org/drawingml/2006/main" noGrp="1"/>
          </p:cNvSpPr>
          <p:nvPr/>
        </p:nvSpPr>
        <p:spPr>
          <a:xfrm xmlns:a="http://schemas.openxmlformats.org/drawingml/2006/main">
            <a:off x="2981325" y="4972050"/>
            <a:ext cx="29908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Firm or association</a:t>
            </a:r>
          </a:p>
        </p:txBody>
      </p:sp>
      <p:sp>
        <p:nvSpPr>
          <p:cNvPr id="41" name="">
            <a:extLst xmlns:a="http://schemas.openxmlformats.org/drawingml/2006/main">
              <a:ext uri="{FF2B5EF4-FFF2-40B4-BE49-F238E27FC236}">
                <a16:creationId xmlns:a16="http://schemas.microsoft.com/office/drawing/2014/main" id="{3D0972FB-0D4D-40A4-8C46-39DF756CA335}"/>
              </a:ext>
            </a:extLst>
          </p:cNvPr>
          <p:cNvSpPr>
            <a:spLocks xmlns:a="http://schemas.openxmlformats.org/drawingml/2006/main" noGrp="1"/>
          </p:cNvSpPr>
          <p:nvPr/>
        </p:nvSpPr>
        <p:spPr>
          <a:xfrm xmlns:a="http://schemas.openxmlformats.org/drawingml/2006/main">
            <a:off x="6048375" y="4914900"/>
            <a:ext cx="53340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42" name="">
            <a:extLst xmlns:a="http://schemas.openxmlformats.org/drawingml/2006/main">
              <a:ext uri="{FF2B5EF4-FFF2-40B4-BE49-F238E27FC236}">
                <a16:creationId xmlns:a16="http://schemas.microsoft.com/office/drawing/2014/main" id="{44F280CD-36A2-4930-A37E-BF4F5D4D488F}"/>
              </a:ext>
            </a:extLst>
          </p:cNvPr>
          <p:cNvSpPr>
            <a:spLocks xmlns:a="http://schemas.openxmlformats.org/drawingml/2006/main" noGrp="1"/>
          </p:cNvSpPr>
          <p:nvPr/>
        </p:nvSpPr>
        <p:spPr>
          <a:xfrm xmlns:a="http://schemas.openxmlformats.org/drawingml/2006/main">
            <a:off x="6124575" y="4972050"/>
            <a:ext cx="51816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Governs access, membership, or agreement</a:t>
            </a:r>
          </a:p>
        </p:txBody>
      </p:sp>
      <p:sp>
        <p:nvSpPr>
          <p:cNvPr id="43" name="">
            <a:extLst xmlns:a="http://schemas.openxmlformats.org/drawingml/2006/main">
              <a:ext uri="{FF2B5EF4-FFF2-40B4-BE49-F238E27FC236}">
                <a16:creationId xmlns:a16="http://schemas.microsoft.com/office/drawing/2014/main" id="{0D887E29-F2E4-4A8D-AE54-DC56222C9FD0}"/>
              </a:ext>
            </a:extLst>
          </p:cNvPr>
          <p:cNvSpPr>
            <a:spLocks xmlns:a="http://schemas.openxmlformats.org/drawingml/2006/main" noGrp="1"/>
          </p:cNvSpPr>
          <p:nvPr/>
        </p:nvSpPr>
        <p:spPr>
          <a:xfrm xmlns:a="http://schemas.openxmlformats.org/drawingml/2006/main">
            <a:off x="1200150" y="5715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Authority, information, revision, and enforcement differ across rule makers.</a:t>
            </a:r>
          </a:p>
        </p:txBody>
      </p:sp>
    </p:spTree>
    <p:extLst>
      <p:ext uri="{BB962C8B-B14F-4D97-AF65-F5344CB8AC3E}">
        <p14:creationId xmlns:p14="http://schemas.microsoft.com/office/powerpoint/2010/main" val="822545328"/>
      </p:ext>
    </p:extLst>
  </p:cSld>
</p:sld>
</file>

<file path=ppt/slides/slide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0F8F738F-5A83-4FC4-9036-4E5316F87E4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34E3316B-8501-4C33-8BD5-8AF59725224C}"/>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96E6B36C-12F1-4F02-A668-764EF6D0C84A}"/>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Substance and procedure interact</a:t>
            </a:r>
          </a:p>
        </p:txBody>
      </p:sp>
      <p:sp>
        <p:nvSpPr>
          <p:cNvPr id="4" name="">
            <a:extLst xmlns:a="http://schemas.openxmlformats.org/drawingml/2006/main">
              <a:ext uri="{FF2B5EF4-FFF2-40B4-BE49-F238E27FC236}">
                <a16:creationId xmlns:a16="http://schemas.microsoft.com/office/drawing/2014/main" id="{D0FB9939-D8A6-4655-A632-38D4A01FCA5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FA64CD5-BC21-4B07-A8C3-65AD4D34CCC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5BBE2B6B-892F-47E2-BC17-0E2A5974E65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5</a:t>
            </a:r>
          </a:p>
        </p:txBody>
      </p:sp>
      <p:sp>
        <p:nvSpPr>
          <p:cNvPr id="7" name="">
            <a:extLst xmlns:a="http://schemas.openxmlformats.org/drawingml/2006/main">
              <a:ext uri="{FF2B5EF4-FFF2-40B4-BE49-F238E27FC236}">
                <a16:creationId xmlns:a16="http://schemas.microsoft.com/office/drawing/2014/main" id="{3370880B-1492-4024-AA0B-6D1F4626C6F4}"/>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SUBSTANTIVE LAW</a:t>
            </a:r>
          </a:p>
        </p:txBody>
      </p:sp>
      <p:sp>
        <p:nvSpPr>
          <p:cNvPr id="8" name="">
            <a:extLst xmlns:a="http://schemas.openxmlformats.org/drawingml/2006/main">
              <a:ext uri="{FF2B5EF4-FFF2-40B4-BE49-F238E27FC236}">
                <a16:creationId xmlns:a16="http://schemas.microsoft.com/office/drawing/2014/main" id="{C7A7370F-9355-4F5F-A2DA-DA5B8163E573}"/>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07CE6061-164E-4E8A-8E9E-EA6B4EA5CBBF}"/>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Defines rights and duties</a:t>
            </a:r>
          </a:p>
        </p:txBody>
      </p:sp>
      <p:sp>
        <p:nvSpPr>
          <p:cNvPr id="10" name="">
            <a:extLst xmlns:a="http://schemas.openxmlformats.org/drawingml/2006/main">
              <a:ext uri="{FF2B5EF4-FFF2-40B4-BE49-F238E27FC236}">
                <a16:creationId xmlns:a16="http://schemas.microsoft.com/office/drawing/2014/main" id="{AD2457A5-4AB2-4074-A5F1-7CF7D55F821E}"/>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FB5D9122-0DAB-4DF6-BBA1-412EE62B169E}"/>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Defines offenses</a:t>
            </a:r>
          </a:p>
        </p:txBody>
      </p:sp>
      <p:sp>
        <p:nvSpPr>
          <p:cNvPr id="12" name="">
            <a:extLst xmlns:a="http://schemas.openxmlformats.org/drawingml/2006/main">
              <a:ext uri="{FF2B5EF4-FFF2-40B4-BE49-F238E27FC236}">
                <a16:creationId xmlns:a16="http://schemas.microsoft.com/office/drawing/2014/main" id="{9DCA99FF-A5D3-4D7F-BDB8-F766F9102235}"/>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932F168A-99A3-424C-B56E-BB0B3E719539}"/>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Specifies remedies</a:t>
            </a:r>
          </a:p>
        </p:txBody>
      </p:sp>
      <p:sp>
        <p:nvSpPr>
          <p:cNvPr id="14" name="">
            <a:extLst xmlns:a="http://schemas.openxmlformats.org/drawingml/2006/main">
              <a:ext uri="{FF2B5EF4-FFF2-40B4-BE49-F238E27FC236}">
                <a16:creationId xmlns:a16="http://schemas.microsoft.com/office/drawing/2014/main" id="{776DD206-2F09-4210-BDD8-EA2EE9ECAD43}"/>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7E6F7755-F322-4502-ACA6-939EB1D94BA2}"/>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PROCEDURAL LAW</a:t>
            </a:r>
          </a:p>
        </p:txBody>
      </p:sp>
      <p:sp>
        <p:nvSpPr>
          <p:cNvPr id="16" name="">
            <a:extLst xmlns:a="http://schemas.openxmlformats.org/drawingml/2006/main">
              <a:ext uri="{FF2B5EF4-FFF2-40B4-BE49-F238E27FC236}">
                <a16:creationId xmlns:a16="http://schemas.microsoft.com/office/drawing/2014/main" id="{79FABDC2-23BA-40E1-BCE2-795E4CA1E31A}"/>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0ACD0E07-3C54-4B73-B71B-04842076457B}"/>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Selects the forum</a:t>
            </a:r>
          </a:p>
        </p:txBody>
      </p:sp>
      <p:sp>
        <p:nvSpPr>
          <p:cNvPr id="18" name="">
            <a:extLst xmlns:a="http://schemas.openxmlformats.org/drawingml/2006/main">
              <a:ext uri="{FF2B5EF4-FFF2-40B4-BE49-F238E27FC236}">
                <a16:creationId xmlns:a16="http://schemas.microsoft.com/office/drawing/2014/main" id="{F1E43196-3D81-4DFD-B3BC-C35DA6886E7F}"/>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B2751E0F-8ABF-4953-A955-2B540E8E2118}"/>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Produces information</a:t>
            </a:r>
          </a:p>
        </p:txBody>
      </p:sp>
      <p:sp>
        <p:nvSpPr>
          <p:cNvPr id="20" name="">
            <a:extLst xmlns:a="http://schemas.openxmlformats.org/drawingml/2006/main">
              <a:ext uri="{FF2B5EF4-FFF2-40B4-BE49-F238E27FC236}">
                <a16:creationId xmlns:a16="http://schemas.microsoft.com/office/drawing/2014/main" id="{47B89571-DB8B-4BE4-A61E-2DEE740103C1}"/>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A2F0D758-A32C-47FA-BE00-40111ED1D53D}"/>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Controls proof and review</a:t>
            </a:r>
          </a:p>
        </p:txBody>
      </p:sp>
      <p:sp>
        <p:nvSpPr>
          <p:cNvPr id="22" name="">
            <a:extLst xmlns:a="http://schemas.openxmlformats.org/drawingml/2006/main">
              <a:ext uri="{FF2B5EF4-FFF2-40B4-BE49-F238E27FC236}">
                <a16:creationId xmlns:a16="http://schemas.microsoft.com/office/drawing/2014/main" id="{DD9CDF75-9C70-4EE9-ACAA-172D0D7FBFC3}"/>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Procedure helps determine what a substantive right is worth.</a:t>
            </a:r>
          </a:p>
        </p:txBody>
      </p:sp>
    </p:spTree>
    <p:extLst>
      <p:ext uri="{BB962C8B-B14F-4D97-AF65-F5344CB8AC3E}">
        <p14:creationId xmlns:p14="http://schemas.microsoft.com/office/powerpoint/2010/main" val="720659443"/>
      </p:ext>
    </p:extLst>
  </p:cSld>
</p:sld>
</file>

<file path=ppt/slides/slide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3253A6D1-52DC-44FC-83A0-31CEF47F934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F5970EE-FFA8-4040-BDAE-F0440789B240}"/>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4D974008-AB92-45A2-BF03-5AA07A4AA035}"/>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Common law grew through institutions and cases</a:t>
            </a:r>
          </a:p>
        </p:txBody>
      </p:sp>
      <p:sp>
        <p:nvSpPr>
          <p:cNvPr id="4" name="">
            <a:extLst xmlns:a="http://schemas.openxmlformats.org/drawingml/2006/main">
              <a:ext uri="{FF2B5EF4-FFF2-40B4-BE49-F238E27FC236}">
                <a16:creationId xmlns:a16="http://schemas.microsoft.com/office/drawing/2014/main" id="{60CD609F-8D06-4992-9C49-AEF75FF96F3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6CEF8A7-A7B9-4056-8B11-52122E42CCB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D7B847D4-AE29-4021-8072-61A46BB32459}"/>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6</a:t>
            </a:r>
          </a:p>
        </p:txBody>
      </p:sp>
      <p:sp>
        <p:nvSpPr>
          <p:cNvPr id="7" name="">
            <a:extLst xmlns:a="http://schemas.openxmlformats.org/drawingml/2006/main">
              <a:ext uri="{FF2B5EF4-FFF2-40B4-BE49-F238E27FC236}">
                <a16:creationId xmlns:a16="http://schemas.microsoft.com/office/drawing/2014/main" id="{0FF47295-FE8B-463A-BE89-4440EF200E1F}"/>
              </a:ext>
            </a:extLst>
          </p:cNvPr>
          <p:cNvSpPr>
            <a:spLocks xmlns:a="http://schemas.openxmlformats.org/drawingml/2006/main" noGrp="1"/>
          </p:cNvSpPr>
          <p:nvPr/>
        </p:nvSpPr>
        <p:spPr>
          <a:xfrm xmlns:a="http://schemas.openxmlformats.org/drawingml/2006/main">
            <a:off x="762000" y="2171700"/>
            <a:ext cx="2352675"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CF248457-9328-434A-B99D-DE4818A162E6}"/>
              </a:ext>
            </a:extLst>
          </p:cNvPr>
          <p:cNvSpPr>
            <a:spLocks xmlns:a="http://schemas.openxmlformats.org/drawingml/2006/main" noGrp="1"/>
          </p:cNvSpPr>
          <p:nvPr/>
        </p:nvSpPr>
        <p:spPr>
          <a:xfrm xmlns:a="http://schemas.openxmlformats.org/drawingml/2006/main">
            <a:off x="87630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24594E"/>
                </a:solidFill>
                <a:latin typeface="Aptos"/>
                <a:ea typeface="Aptos"/>
                <a:cs typeface="Aptos"/>
              </a:defRPr>
            </a:pPr>
            <a:r>
              <a:rPr sz="1200" b="1" i="0">
                <a:solidFill>
                  <a:srgbClr val="24594E"/>
                </a:solidFill>
                <a:latin typeface="Aptos"/>
                <a:ea typeface="Aptos"/>
                <a:cs typeface="Aptos"/>
              </a:rPr>
              <a:t>ROYAL COURTS</a:t>
            </a:r>
          </a:p>
        </p:txBody>
      </p:sp>
      <p:sp>
        <p:nvSpPr>
          <p:cNvPr id="9" name="">
            <a:extLst xmlns:a="http://schemas.openxmlformats.org/drawingml/2006/main">
              <a:ext uri="{FF2B5EF4-FFF2-40B4-BE49-F238E27FC236}">
                <a16:creationId xmlns:a16="http://schemas.microsoft.com/office/drawing/2014/main" id="{5AFF5388-6707-4D3D-9C58-7BAA946AB10A}"/>
              </a:ext>
            </a:extLst>
          </p:cNvPr>
          <p:cNvSpPr>
            <a:spLocks xmlns:a="http://schemas.openxmlformats.org/drawingml/2006/main" noGrp="1"/>
          </p:cNvSpPr>
          <p:nvPr/>
        </p:nvSpPr>
        <p:spPr>
          <a:xfrm xmlns:a="http://schemas.openxmlformats.org/drawingml/2006/main">
            <a:off x="91440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Rules became common across regions</a:t>
            </a:r>
          </a:p>
        </p:txBody>
      </p:sp>
      <p:sp>
        <p:nvSpPr>
          <p:cNvPr id="10" name="">
            <a:extLst xmlns:a="http://schemas.openxmlformats.org/drawingml/2006/main">
              <a:ext uri="{FF2B5EF4-FFF2-40B4-BE49-F238E27FC236}">
                <a16:creationId xmlns:a16="http://schemas.microsoft.com/office/drawing/2014/main" id="{8CD4CD7C-3CC7-4DB7-A674-7FCD46E94832}"/>
              </a:ext>
            </a:extLst>
          </p:cNvPr>
          <p:cNvSpPr>
            <a:spLocks xmlns:a="http://schemas.openxmlformats.org/drawingml/2006/main" noGrp="1"/>
          </p:cNvSpPr>
          <p:nvPr/>
        </p:nvSpPr>
        <p:spPr>
          <a:xfrm xmlns:a="http://schemas.openxmlformats.org/drawingml/2006/main">
            <a:off x="311467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F0C95E3A-06AD-4DA2-B377-C431FBE831C6}"/>
              </a:ext>
            </a:extLst>
          </p:cNvPr>
          <p:cNvSpPr>
            <a:spLocks xmlns:a="http://schemas.openxmlformats.org/drawingml/2006/main" noGrp="1"/>
          </p:cNvSpPr>
          <p:nvPr/>
        </p:nvSpPr>
        <p:spPr>
          <a:xfrm xmlns:a="http://schemas.openxmlformats.org/drawingml/2006/main">
            <a:off x="3533775" y="2171700"/>
            <a:ext cx="2352675"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772103C3-F178-4E31-885F-AB764F8BF90D}"/>
              </a:ext>
            </a:extLst>
          </p:cNvPr>
          <p:cNvSpPr>
            <a:spLocks xmlns:a="http://schemas.openxmlformats.org/drawingml/2006/main" noGrp="1"/>
          </p:cNvSpPr>
          <p:nvPr/>
        </p:nvSpPr>
        <p:spPr>
          <a:xfrm xmlns:a="http://schemas.openxmlformats.org/drawingml/2006/main">
            <a:off x="364807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75530D"/>
                </a:solidFill>
                <a:latin typeface="Aptos"/>
                <a:ea typeface="Aptos"/>
                <a:cs typeface="Aptos"/>
              </a:defRPr>
            </a:pPr>
            <a:r>
              <a:rPr sz="1200" b="1" i="0">
                <a:solidFill>
                  <a:srgbClr val="75530D"/>
                </a:solidFill>
                <a:latin typeface="Aptos"/>
                <a:ea typeface="Aptos"/>
                <a:cs typeface="Aptos"/>
              </a:rPr>
              <a:t>WRITS</a:t>
            </a:r>
          </a:p>
        </p:txBody>
      </p:sp>
      <p:sp>
        <p:nvSpPr>
          <p:cNvPr id="13" name="">
            <a:extLst xmlns:a="http://schemas.openxmlformats.org/drawingml/2006/main">
              <a:ext uri="{FF2B5EF4-FFF2-40B4-BE49-F238E27FC236}">
                <a16:creationId xmlns:a16="http://schemas.microsoft.com/office/drawing/2014/main" id="{B8BADB4E-6CA1-4B9D-AD47-B436B5D5B790}"/>
              </a:ext>
            </a:extLst>
          </p:cNvPr>
          <p:cNvSpPr>
            <a:spLocks xmlns:a="http://schemas.openxmlformats.org/drawingml/2006/main" noGrp="1"/>
          </p:cNvSpPr>
          <p:nvPr/>
        </p:nvSpPr>
        <p:spPr>
          <a:xfrm xmlns:a="http://schemas.openxmlformats.org/drawingml/2006/main">
            <a:off x="368617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Available forms shaped available claims</a:t>
            </a:r>
          </a:p>
        </p:txBody>
      </p:sp>
      <p:sp>
        <p:nvSpPr>
          <p:cNvPr id="14" name="">
            <a:extLst xmlns:a="http://schemas.openxmlformats.org/drawingml/2006/main">
              <a:ext uri="{FF2B5EF4-FFF2-40B4-BE49-F238E27FC236}">
                <a16:creationId xmlns:a16="http://schemas.microsoft.com/office/drawing/2014/main" id="{EC59D441-3832-480B-A286-919F513DF098}"/>
              </a:ext>
            </a:extLst>
          </p:cNvPr>
          <p:cNvSpPr>
            <a:spLocks xmlns:a="http://schemas.openxmlformats.org/drawingml/2006/main" noGrp="1"/>
          </p:cNvSpPr>
          <p:nvPr/>
        </p:nvSpPr>
        <p:spPr>
          <a:xfrm xmlns:a="http://schemas.openxmlformats.org/drawingml/2006/main">
            <a:off x="5886450"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7EB7016C-9B86-48CF-8528-E5887E186133}"/>
              </a:ext>
            </a:extLst>
          </p:cNvPr>
          <p:cNvSpPr>
            <a:spLocks xmlns:a="http://schemas.openxmlformats.org/drawingml/2006/main" noGrp="1"/>
          </p:cNvSpPr>
          <p:nvPr/>
        </p:nvSpPr>
        <p:spPr>
          <a:xfrm xmlns:a="http://schemas.openxmlformats.org/drawingml/2006/main">
            <a:off x="6305550" y="2171700"/>
            <a:ext cx="2352675"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383E155D-5D9C-457C-9982-913B0A611364}"/>
              </a:ext>
            </a:extLst>
          </p:cNvPr>
          <p:cNvSpPr>
            <a:spLocks xmlns:a="http://schemas.openxmlformats.org/drawingml/2006/main" noGrp="1"/>
          </p:cNvSpPr>
          <p:nvPr/>
        </p:nvSpPr>
        <p:spPr>
          <a:xfrm xmlns:a="http://schemas.openxmlformats.org/drawingml/2006/main">
            <a:off x="641985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9A462F"/>
                </a:solidFill>
                <a:latin typeface="Aptos"/>
                <a:ea typeface="Aptos"/>
                <a:cs typeface="Aptos"/>
              </a:defRPr>
            </a:pPr>
            <a:r>
              <a:rPr sz="1200" b="1" i="0">
                <a:solidFill>
                  <a:srgbClr val="9A462F"/>
                </a:solidFill>
                <a:latin typeface="Aptos"/>
                <a:ea typeface="Aptos"/>
                <a:cs typeface="Aptos"/>
              </a:rPr>
              <a:t>PRECEDENT</a:t>
            </a:r>
          </a:p>
        </p:txBody>
      </p:sp>
      <p:sp>
        <p:nvSpPr>
          <p:cNvPr id="17" name="">
            <a:extLst xmlns:a="http://schemas.openxmlformats.org/drawingml/2006/main">
              <a:ext uri="{FF2B5EF4-FFF2-40B4-BE49-F238E27FC236}">
                <a16:creationId xmlns:a16="http://schemas.microsoft.com/office/drawing/2014/main" id="{9F39B6CD-19D9-44B2-BEE9-234584043B78}"/>
              </a:ext>
            </a:extLst>
          </p:cNvPr>
          <p:cNvSpPr>
            <a:spLocks xmlns:a="http://schemas.openxmlformats.org/drawingml/2006/main" noGrp="1"/>
          </p:cNvSpPr>
          <p:nvPr/>
        </p:nvSpPr>
        <p:spPr>
          <a:xfrm xmlns:a="http://schemas.openxmlformats.org/drawingml/2006/main">
            <a:off x="645795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Earlier decisions guided later disputes</a:t>
            </a:r>
          </a:p>
        </p:txBody>
      </p:sp>
      <p:sp>
        <p:nvSpPr>
          <p:cNvPr id="18" name="">
            <a:extLst xmlns:a="http://schemas.openxmlformats.org/drawingml/2006/main">
              <a:ext uri="{FF2B5EF4-FFF2-40B4-BE49-F238E27FC236}">
                <a16:creationId xmlns:a16="http://schemas.microsoft.com/office/drawing/2014/main" id="{E589C7D1-F0BA-42E3-B753-BC65633D2A75}"/>
              </a:ext>
            </a:extLst>
          </p:cNvPr>
          <p:cNvSpPr>
            <a:spLocks xmlns:a="http://schemas.openxmlformats.org/drawingml/2006/main" noGrp="1"/>
          </p:cNvSpPr>
          <p:nvPr/>
        </p:nvSpPr>
        <p:spPr>
          <a:xfrm xmlns:a="http://schemas.openxmlformats.org/drawingml/2006/main">
            <a:off x="865822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382DC242-39AC-41B0-9D66-967787C3BC24}"/>
              </a:ext>
            </a:extLst>
          </p:cNvPr>
          <p:cNvSpPr>
            <a:spLocks xmlns:a="http://schemas.openxmlformats.org/drawingml/2006/main" noGrp="1"/>
          </p:cNvSpPr>
          <p:nvPr/>
        </p:nvSpPr>
        <p:spPr>
          <a:xfrm xmlns:a="http://schemas.openxmlformats.org/drawingml/2006/main">
            <a:off x="9077325" y="2171700"/>
            <a:ext cx="2352675"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ECB49A39-1888-4655-9A2C-85BA711BC757}"/>
              </a:ext>
            </a:extLst>
          </p:cNvPr>
          <p:cNvSpPr>
            <a:spLocks xmlns:a="http://schemas.openxmlformats.org/drawingml/2006/main" noGrp="1"/>
          </p:cNvSpPr>
          <p:nvPr/>
        </p:nvSpPr>
        <p:spPr>
          <a:xfrm xmlns:a="http://schemas.openxmlformats.org/drawingml/2006/main">
            <a:off x="919162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315F75"/>
                </a:solidFill>
                <a:latin typeface="Aptos"/>
                <a:ea typeface="Aptos"/>
                <a:cs typeface="Aptos"/>
              </a:defRPr>
            </a:pPr>
            <a:r>
              <a:rPr sz="1200" b="1" i="0">
                <a:solidFill>
                  <a:srgbClr val="315F75"/>
                </a:solidFill>
                <a:latin typeface="Aptos"/>
                <a:ea typeface="Aptos"/>
                <a:cs typeface="Aptos"/>
              </a:rPr>
              <a:t>EQUITY</a:t>
            </a:r>
          </a:p>
        </p:txBody>
      </p:sp>
      <p:sp>
        <p:nvSpPr>
          <p:cNvPr id="21" name="">
            <a:extLst xmlns:a="http://schemas.openxmlformats.org/drawingml/2006/main">
              <a:ext uri="{FF2B5EF4-FFF2-40B4-BE49-F238E27FC236}">
                <a16:creationId xmlns:a16="http://schemas.microsoft.com/office/drawing/2014/main" id="{C8D795C2-FDFD-4893-8A15-FB9FDAB07AE4}"/>
              </a:ext>
            </a:extLst>
          </p:cNvPr>
          <p:cNvSpPr>
            <a:spLocks xmlns:a="http://schemas.openxmlformats.org/drawingml/2006/main" noGrp="1"/>
          </p:cNvSpPr>
          <p:nvPr/>
        </p:nvSpPr>
        <p:spPr>
          <a:xfrm xmlns:a="http://schemas.openxmlformats.org/drawingml/2006/main">
            <a:off x="922972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1991"/>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Injunctions and specific performance supplemented damages</a:t>
            </a:r>
          </a:p>
        </p:txBody>
      </p:sp>
      <p:sp>
        <p:nvSpPr>
          <p:cNvPr id="22" name="">
            <a:extLst xmlns:a="http://schemas.openxmlformats.org/drawingml/2006/main">
              <a:ext uri="{FF2B5EF4-FFF2-40B4-BE49-F238E27FC236}">
                <a16:creationId xmlns:a16="http://schemas.microsoft.com/office/drawing/2014/main" id="{27FA1468-681E-4F6B-9ADF-AB1F86AFEBA6}"/>
              </a:ext>
            </a:extLst>
          </p:cNvPr>
          <p:cNvSpPr>
            <a:spLocks xmlns:a="http://schemas.openxmlformats.org/drawingml/2006/main" noGrp="1"/>
          </p:cNvSpPr>
          <p:nvPr/>
        </p:nvSpPr>
        <p:spPr>
          <a:xfrm xmlns:a="http://schemas.openxmlformats.org/drawingml/2006/main">
            <a:off x="1200150" y="49720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tradition accumulated; it was not enacted as one complete code.</a:t>
            </a:r>
          </a:p>
        </p:txBody>
      </p:sp>
    </p:spTree>
    <p:extLst>
      <p:ext uri="{BB962C8B-B14F-4D97-AF65-F5344CB8AC3E}">
        <p14:creationId xmlns:p14="http://schemas.microsoft.com/office/powerpoint/2010/main" val="446573314"/>
      </p:ext>
    </p:extLst>
  </p:cSld>
</p:sld>
</file>

<file path=ppt/slides/slide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9C3345B8-83EB-4764-A5C6-A6596F113BF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39DE70AC-9E8F-48E5-8EB8-3B6EC467BC64}"/>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A60EA7BC-243B-4C7E-9327-9FEB35EAE57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Common law and civil law are traditions, not pure types</a:t>
            </a:r>
          </a:p>
        </p:txBody>
      </p:sp>
      <p:sp>
        <p:nvSpPr>
          <p:cNvPr id="4" name="">
            <a:extLst xmlns:a="http://schemas.openxmlformats.org/drawingml/2006/main">
              <a:ext uri="{FF2B5EF4-FFF2-40B4-BE49-F238E27FC236}">
                <a16:creationId xmlns:a16="http://schemas.microsoft.com/office/drawing/2014/main" id="{767C92BB-DA96-413D-AF40-BDA6988DCAE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EB4D47C-ABA1-4DE5-93D3-22A67CCB575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2788D903-AA46-4F80-BA0E-BFAA848397FF}"/>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7</a:t>
            </a:r>
          </a:p>
        </p:txBody>
      </p:sp>
      <p:sp>
        <p:nvSpPr>
          <p:cNvPr id="7" name="">
            <a:extLst xmlns:a="http://schemas.openxmlformats.org/drawingml/2006/main">
              <a:ext uri="{FF2B5EF4-FFF2-40B4-BE49-F238E27FC236}">
                <a16:creationId xmlns:a16="http://schemas.microsoft.com/office/drawing/2014/main" id="{3C103FB6-4E42-4D01-B5CB-2F52FC2F800C}"/>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COMMON-LAW EMPHASIS</a:t>
            </a:r>
          </a:p>
        </p:txBody>
      </p:sp>
      <p:sp>
        <p:nvSpPr>
          <p:cNvPr id="8" name="">
            <a:extLst xmlns:a="http://schemas.openxmlformats.org/drawingml/2006/main">
              <a:ext uri="{FF2B5EF4-FFF2-40B4-BE49-F238E27FC236}">
                <a16:creationId xmlns:a16="http://schemas.microsoft.com/office/drawing/2014/main" id="{2321D109-EB8D-4521-8816-8F2210FE6925}"/>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72937862-5535-487C-A9F8-9048E2FEB72B}"/>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Decided cases and precedent</a:t>
            </a:r>
          </a:p>
        </p:txBody>
      </p:sp>
      <p:sp>
        <p:nvSpPr>
          <p:cNvPr id="10" name="">
            <a:extLst xmlns:a="http://schemas.openxmlformats.org/drawingml/2006/main">
              <a:ext uri="{FF2B5EF4-FFF2-40B4-BE49-F238E27FC236}">
                <a16:creationId xmlns:a16="http://schemas.microsoft.com/office/drawing/2014/main" id="{AE0F5A74-46BA-44FD-A492-665F6D9A4D67}"/>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B18A8215-22AA-4E23-B0FE-632856DEB2C4}"/>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Incremental development</a:t>
            </a:r>
          </a:p>
        </p:txBody>
      </p:sp>
      <p:sp>
        <p:nvSpPr>
          <p:cNvPr id="12" name="">
            <a:extLst xmlns:a="http://schemas.openxmlformats.org/drawingml/2006/main">
              <a:ext uri="{FF2B5EF4-FFF2-40B4-BE49-F238E27FC236}">
                <a16:creationId xmlns:a16="http://schemas.microsoft.com/office/drawing/2014/main" id="{751DAB5E-E829-4CE2-AF81-284FEE610604}"/>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4980060A-992B-4A1C-AF98-6BF6CD8691CC}"/>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Extensive statutes still matter</a:t>
            </a:r>
          </a:p>
        </p:txBody>
      </p:sp>
      <p:sp>
        <p:nvSpPr>
          <p:cNvPr id="14" name="">
            <a:extLst xmlns:a="http://schemas.openxmlformats.org/drawingml/2006/main">
              <a:ext uri="{FF2B5EF4-FFF2-40B4-BE49-F238E27FC236}">
                <a16:creationId xmlns:a16="http://schemas.microsoft.com/office/drawing/2014/main" id="{0AB70430-07D8-4BBD-B103-D1C70ACDCEAB}"/>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927DCF18-B8AF-4129-A842-4A148928052E}"/>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CIVIL-LAW EMPHASIS</a:t>
            </a:r>
          </a:p>
        </p:txBody>
      </p:sp>
      <p:sp>
        <p:nvSpPr>
          <p:cNvPr id="16" name="">
            <a:extLst xmlns:a="http://schemas.openxmlformats.org/drawingml/2006/main">
              <a:ext uri="{FF2B5EF4-FFF2-40B4-BE49-F238E27FC236}">
                <a16:creationId xmlns:a16="http://schemas.microsoft.com/office/drawing/2014/main" id="{FEA427B2-34B7-4CA9-81EE-202857423404}"/>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18457D07-F299-40EB-9BD0-6F37AD293463}"/>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Comprehensive codes</a:t>
            </a:r>
          </a:p>
        </p:txBody>
      </p:sp>
      <p:sp>
        <p:nvSpPr>
          <p:cNvPr id="18" name="">
            <a:extLst xmlns:a="http://schemas.openxmlformats.org/drawingml/2006/main">
              <a:ext uri="{FF2B5EF4-FFF2-40B4-BE49-F238E27FC236}">
                <a16:creationId xmlns:a16="http://schemas.microsoft.com/office/drawing/2014/main" id="{DDA1D2A8-188C-49A2-A488-8BFFCC316B01}"/>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32B1055B-B4E9-48EA-ACBB-8FAEC8D72957}"/>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Enacted text and scholarly organization</a:t>
            </a:r>
          </a:p>
        </p:txBody>
      </p:sp>
      <p:sp>
        <p:nvSpPr>
          <p:cNvPr id="20" name="">
            <a:extLst xmlns:a="http://schemas.openxmlformats.org/drawingml/2006/main">
              <a:ext uri="{FF2B5EF4-FFF2-40B4-BE49-F238E27FC236}">
                <a16:creationId xmlns:a16="http://schemas.microsoft.com/office/drawing/2014/main" id="{8EB6C5CE-7CCC-41CE-B54C-09D256D1D53A}"/>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315A05DF-86EE-4368-90EB-74C80CB2E297}"/>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Judicial interpretation still matters</a:t>
            </a:r>
          </a:p>
        </p:txBody>
      </p:sp>
      <p:sp>
        <p:nvSpPr>
          <p:cNvPr id="22" name="">
            <a:extLst xmlns:a="http://schemas.openxmlformats.org/drawingml/2006/main">
              <a:ext uri="{FF2B5EF4-FFF2-40B4-BE49-F238E27FC236}">
                <a16:creationId xmlns:a16="http://schemas.microsoft.com/office/drawing/2014/main" id="{CBFE0B3C-9833-4118-B959-AA1EFC6F925B}"/>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difference is one of institutional emphasis, not judges versus no judges.</a:t>
            </a:r>
          </a:p>
        </p:txBody>
      </p:sp>
    </p:spTree>
    <p:extLst>
      <p:ext uri="{BB962C8B-B14F-4D97-AF65-F5344CB8AC3E}">
        <p14:creationId xmlns:p14="http://schemas.microsoft.com/office/powerpoint/2010/main" val="84965226"/>
      </p:ext>
    </p:extLst>
  </p:cSld>
</p:sld>
</file>

<file path=ppt/slides/slide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44" name="">
            <a:extLst xmlns:a="http://schemas.openxmlformats.org/drawingml/2006/main">
              <a:ext uri="{FF2B5EF4-FFF2-40B4-BE49-F238E27FC236}">
                <a16:creationId xmlns:a16="http://schemas.microsoft.com/office/drawing/2014/main" id="{BAF24B40-96DB-4C61-997E-50875ECA952B}"/>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A2AC854-C363-4CD8-9409-5BE29488CE30}"/>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177B22F9-89BC-4991-92B7-35B0B457392A}"/>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Common law and legislation use different information</a:t>
            </a:r>
          </a:p>
        </p:txBody>
      </p:sp>
      <p:sp>
        <p:nvSpPr>
          <p:cNvPr id="4" name="">
            <a:extLst xmlns:a="http://schemas.openxmlformats.org/drawingml/2006/main">
              <a:ext uri="{FF2B5EF4-FFF2-40B4-BE49-F238E27FC236}">
                <a16:creationId xmlns:a16="http://schemas.microsoft.com/office/drawing/2014/main" id="{A4148070-698E-4DED-9492-E3099FD3487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FBDA7A0-5175-4836-BC70-26D45E677039}"/>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E7A8F146-9FA1-43EE-A765-33561925EC7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8</a:t>
            </a:r>
          </a:p>
        </p:txBody>
      </p:sp>
      <p:sp>
        <p:nvSpPr>
          <p:cNvPr id="7" name="">
            <a:extLst xmlns:a="http://schemas.openxmlformats.org/drawingml/2006/main">
              <a:ext uri="{FF2B5EF4-FFF2-40B4-BE49-F238E27FC236}">
                <a16:creationId xmlns:a16="http://schemas.microsoft.com/office/drawing/2014/main" id="{D9B8C3F6-3A58-43A8-AAD3-57567458414D}"/>
              </a:ext>
            </a:extLst>
          </p:cNvPr>
          <p:cNvSpPr>
            <a:spLocks xmlns:a="http://schemas.openxmlformats.org/drawingml/2006/main" noGrp="1"/>
          </p:cNvSpPr>
          <p:nvPr/>
        </p:nvSpPr>
        <p:spPr>
          <a:xfrm xmlns:a="http://schemas.openxmlformats.org/drawingml/2006/main">
            <a:off x="809625" y="1676400"/>
            <a:ext cx="2000250" cy="6286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F26830BC-CF89-4E11-B12F-CC11308E6595}"/>
              </a:ext>
            </a:extLst>
          </p:cNvPr>
          <p:cNvSpPr>
            <a:spLocks xmlns:a="http://schemas.openxmlformats.org/drawingml/2006/main" noGrp="1"/>
          </p:cNvSpPr>
          <p:nvPr/>
        </p:nvSpPr>
        <p:spPr>
          <a:xfrm xmlns:a="http://schemas.openxmlformats.org/drawingml/2006/main">
            <a:off x="885825" y="1733550"/>
            <a:ext cx="1847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Feature</a:t>
            </a:r>
          </a:p>
        </p:txBody>
      </p:sp>
      <p:sp>
        <p:nvSpPr>
          <p:cNvPr id="9" name="">
            <a:extLst xmlns:a="http://schemas.openxmlformats.org/drawingml/2006/main">
              <a:ext uri="{FF2B5EF4-FFF2-40B4-BE49-F238E27FC236}">
                <a16:creationId xmlns:a16="http://schemas.microsoft.com/office/drawing/2014/main" id="{685608BB-EC4D-4F12-8DE3-DF2E9D2465F7}"/>
              </a:ext>
            </a:extLst>
          </p:cNvPr>
          <p:cNvSpPr>
            <a:spLocks xmlns:a="http://schemas.openxmlformats.org/drawingml/2006/main" noGrp="1"/>
          </p:cNvSpPr>
          <p:nvPr/>
        </p:nvSpPr>
        <p:spPr>
          <a:xfrm xmlns:a="http://schemas.openxmlformats.org/drawingml/2006/main">
            <a:off x="2809875" y="1676400"/>
            <a:ext cx="4286250" cy="6286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FEFD90CD-0C43-455C-BBE0-BE90B3022C7E}"/>
              </a:ext>
            </a:extLst>
          </p:cNvPr>
          <p:cNvSpPr>
            <a:spLocks xmlns:a="http://schemas.openxmlformats.org/drawingml/2006/main" noGrp="1"/>
          </p:cNvSpPr>
          <p:nvPr/>
        </p:nvSpPr>
        <p:spPr>
          <a:xfrm xmlns:a="http://schemas.openxmlformats.org/drawingml/2006/main">
            <a:off x="2886075" y="173355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Common-law process</a:t>
            </a:r>
          </a:p>
        </p:txBody>
      </p:sp>
      <p:sp>
        <p:nvSpPr>
          <p:cNvPr id="11" name="">
            <a:extLst xmlns:a="http://schemas.openxmlformats.org/drawingml/2006/main">
              <a:ext uri="{FF2B5EF4-FFF2-40B4-BE49-F238E27FC236}">
                <a16:creationId xmlns:a16="http://schemas.microsoft.com/office/drawing/2014/main" id="{193880A8-298F-4DE8-8C60-2677CE296F14}"/>
              </a:ext>
            </a:extLst>
          </p:cNvPr>
          <p:cNvSpPr>
            <a:spLocks xmlns:a="http://schemas.openxmlformats.org/drawingml/2006/main" noGrp="1"/>
          </p:cNvSpPr>
          <p:nvPr/>
        </p:nvSpPr>
        <p:spPr>
          <a:xfrm xmlns:a="http://schemas.openxmlformats.org/drawingml/2006/main">
            <a:off x="7096125" y="1676400"/>
            <a:ext cx="4286250" cy="6286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C3647FE7-E345-4A57-B219-E7A989BA00D3}"/>
              </a:ext>
            </a:extLst>
          </p:cNvPr>
          <p:cNvSpPr>
            <a:spLocks xmlns:a="http://schemas.openxmlformats.org/drawingml/2006/main" noGrp="1"/>
          </p:cNvSpPr>
          <p:nvPr/>
        </p:nvSpPr>
        <p:spPr>
          <a:xfrm xmlns:a="http://schemas.openxmlformats.org/drawingml/2006/main">
            <a:off x="7172325" y="173355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Legislative process</a:t>
            </a:r>
          </a:p>
        </p:txBody>
      </p:sp>
      <p:sp>
        <p:nvSpPr>
          <p:cNvPr id="13" name="">
            <a:extLst xmlns:a="http://schemas.openxmlformats.org/drawingml/2006/main">
              <a:ext uri="{FF2B5EF4-FFF2-40B4-BE49-F238E27FC236}">
                <a16:creationId xmlns:a16="http://schemas.microsoft.com/office/drawing/2014/main" id="{5D0FF527-010C-4F3E-BBAD-E4F1AEED0429}"/>
              </a:ext>
            </a:extLst>
          </p:cNvPr>
          <p:cNvSpPr>
            <a:spLocks xmlns:a="http://schemas.openxmlformats.org/drawingml/2006/main" noGrp="1"/>
          </p:cNvSpPr>
          <p:nvPr/>
        </p:nvSpPr>
        <p:spPr>
          <a:xfrm xmlns:a="http://schemas.openxmlformats.org/drawingml/2006/main">
            <a:off x="809625" y="2305050"/>
            <a:ext cx="2000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B5272190-2091-42E2-A0CD-421E96D529B6}"/>
              </a:ext>
            </a:extLst>
          </p:cNvPr>
          <p:cNvSpPr>
            <a:spLocks xmlns:a="http://schemas.openxmlformats.org/drawingml/2006/main" noGrp="1"/>
          </p:cNvSpPr>
          <p:nvPr/>
        </p:nvSpPr>
        <p:spPr>
          <a:xfrm xmlns:a="http://schemas.openxmlformats.org/drawingml/2006/main">
            <a:off x="885825" y="2362200"/>
            <a:ext cx="1847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Trigger</a:t>
            </a:r>
          </a:p>
        </p:txBody>
      </p:sp>
      <p:sp>
        <p:nvSpPr>
          <p:cNvPr id="15" name="">
            <a:extLst xmlns:a="http://schemas.openxmlformats.org/drawingml/2006/main">
              <a:ext uri="{FF2B5EF4-FFF2-40B4-BE49-F238E27FC236}">
                <a16:creationId xmlns:a16="http://schemas.microsoft.com/office/drawing/2014/main" id="{A4C712E7-3044-4BC9-97CC-E43ABDD22E54}"/>
              </a:ext>
            </a:extLst>
          </p:cNvPr>
          <p:cNvSpPr>
            <a:spLocks xmlns:a="http://schemas.openxmlformats.org/drawingml/2006/main" noGrp="1"/>
          </p:cNvSpPr>
          <p:nvPr/>
        </p:nvSpPr>
        <p:spPr>
          <a:xfrm xmlns:a="http://schemas.openxmlformats.org/drawingml/2006/main">
            <a:off x="2809875" y="2305050"/>
            <a:ext cx="4286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CDA0CAAA-4E25-4897-9E87-92BEDC2BF3DB}"/>
              </a:ext>
            </a:extLst>
          </p:cNvPr>
          <p:cNvSpPr>
            <a:spLocks xmlns:a="http://schemas.openxmlformats.org/drawingml/2006/main" noGrp="1"/>
          </p:cNvSpPr>
          <p:nvPr/>
        </p:nvSpPr>
        <p:spPr>
          <a:xfrm xmlns:a="http://schemas.openxmlformats.org/drawingml/2006/main">
            <a:off x="2886075" y="236220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Concrete dispute</a:t>
            </a:r>
          </a:p>
        </p:txBody>
      </p:sp>
      <p:sp>
        <p:nvSpPr>
          <p:cNvPr id="17" name="">
            <a:extLst xmlns:a="http://schemas.openxmlformats.org/drawingml/2006/main">
              <a:ext uri="{FF2B5EF4-FFF2-40B4-BE49-F238E27FC236}">
                <a16:creationId xmlns:a16="http://schemas.microsoft.com/office/drawing/2014/main" id="{B7A23C99-7AEA-468E-A916-CC6CABE9F48B}"/>
              </a:ext>
            </a:extLst>
          </p:cNvPr>
          <p:cNvSpPr>
            <a:spLocks xmlns:a="http://schemas.openxmlformats.org/drawingml/2006/main" noGrp="1"/>
          </p:cNvSpPr>
          <p:nvPr/>
        </p:nvSpPr>
        <p:spPr>
          <a:xfrm xmlns:a="http://schemas.openxmlformats.org/drawingml/2006/main">
            <a:off x="7096125" y="2305050"/>
            <a:ext cx="4286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2416A659-DCE5-4544-AF26-4FCB673EB14D}"/>
              </a:ext>
            </a:extLst>
          </p:cNvPr>
          <p:cNvSpPr>
            <a:spLocks xmlns:a="http://schemas.openxmlformats.org/drawingml/2006/main" noGrp="1"/>
          </p:cNvSpPr>
          <p:nvPr/>
        </p:nvSpPr>
        <p:spPr>
          <a:xfrm xmlns:a="http://schemas.openxmlformats.org/drawingml/2006/main">
            <a:off x="7172325" y="236220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Political agenda</a:t>
            </a:r>
          </a:p>
        </p:txBody>
      </p:sp>
      <p:sp>
        <p:nvSpPr>
          <p:cNvPr id="19" name="">
            <a:extLst xmlns:a="http://schemas.openxmlformats.org/drawingml/2006/main">
              <a:ext uri="{FF2B5EF4-FFF2-40B4-BE49-F238E27FC236}">
                <a16:creationId xmlns:a16="http://schemas.microsoft.com/office/drawing/2014/main" id="{6E0020D5-5F45-48E4-B286-4B5A92C8F54F}"/>
              </a:ext>
            </a:extLst>
          </p:cNvPr>
          <p:cNvSpPr>
            <a:spLocks xmlns:a="http://schemas.openxmlformats.org/drawingml/2006/main" noGrp="1"/>
          </p:cNvSpPr>
          <p:nvPr/>
        </p:nvSpPr>
        <p:spPr>
          <a:xfrm xmlns:a="http://schemas.openxmlformats.org/drawingml/2006/main">
            <a:off x="809625" y="2933700"/>
            <a:ext cx="200025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144AFFC5-9448-4ECF-8FDF-F12103CE4278}"/>
              </a:ext>
            </a:extLst>
          </p:cNvPr>
          <p:cNvSpPr>
            <a:spLocks xmlns:a="http://schemas.openxmlformats.org/drawingml/2006/main" noGrp="1"/>
          </p:cNvSpPr>
          <p:nvPr/>
        </p:nvSpPr>
        <p:spPr>
          <a:xfrm xmlns:a="http://schemas.openxmlformats.org/drawingml/2006/main">
            <a:off x="885825" y="2990850"/>
            <a:ext cx="1847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Information</a:t>
            </a:r>
          </a:p>
        </p:txBody>
      </p:sp>
      <p:sp>
        <p:nvSpPr>
          <p:cNvPr id="21" name="">
            <a:extLst xmlns:a="http://schemas.openxmlformats.org/drawingml/2006/main">
              <a:ext uri="{FF2B5EF4-FFF2-40B4-BE49-F238E27FC236}">
                <a16:creationId xmlns:a16="http://schemas.microsoft.com/office/drawing/2014/main" id="{19E7E7A1-0559-41EC-811D-782D9FE26CF1}"/>
              </a:ext>
            </a:extLst>
          </p:cNvPr>
          <p:cNvSpPr>
            <a:spLocks xmlns:a="http://schemas.openxmlformats.org/drawingml/2006/main" noGrp="1"/>
          </p:cNvSpPr>
          <p:nvPr/>
        </p:nvSpPr>
        <p:spPr>
          <a:xfrm xmlns:a="http://schemas.openxmlformats.org/drawingml/2006/main">
            <a:off x="2809875" y="2933700"/>
            <a:ext cx="428625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2" name="">
            <a:extLst xmlns:a="http://schemas.openxmlformats.org/drawingml/2006/main">
              <a:ext uri="{FF2B5EF4-FFF2-40B4-BE49-F238E27FC236}">
                <a16:creationId xmlns:a16="http://schemas.microsoft.com/office/drawing/2014/main" id="{87D08D54-A466-47B7-A76A-0E428647FC54}"/>
              </a:ext>
            </a:extLst>
          </p:cNvPr>
          <p:cNvSpPr>
            <a:spLocks xmlns:a="http://schemas.openxmlformats.org/drawingml/2006/main" noGrp="1"/>
          </p:cNvSpPr>
          <p:nvPr/>
        </p:nvSpPr>
        <p:spPr>
          <a:xfrm xmlns:a="http://schemas.openxmlformats.org/drawingml/2006/main">
            <a:off x="2886075" y="299085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Case record and argument</a:t>
            </a:r>
          </a:p>
        </p:txBody>
      </p:sp>
      <p:sp>
        <p:nvSpPr>
          <p:cNvPr id="23" name="">
            <a:extLst xmlns:a="http://schemas.openxmlformats.org/drawingml/2006/main">
              <a:ext uri="{FF2B5EF4-FFF2-40B4-BE49-F238E27FC236}">
                <a16:creationId xmlns:a16="http://schemas.microsoft.com/office/drawing/2014/main" id="{536E906F-7BA9-43A7-BADC-A11AFF9C7F29}"/>
              </a:ext>
            </a:extLst>
          </p:cNvPr>
          <p:cNvSpPr>
            <a:spLocks xmlns:a="http://schemas.openxmlformats.org/drawingml/2006/main" noGrp="1"/>
          </p:cNvSpPr>
          <p:nvPr/>
        </p:nvSpPr>
        <p:spPr>
          <a:xfrm xmlns:a="http://schemas.openxmlformats.org/drawingml/2006/main">
            <a:off x="7096125" y="2933700"/>
            <a:ext cx="428625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4" name="">
            <a:extLst xmlns:a="http://schemas.openxmlformats.org/drawingml/2006/main">
              <a:ext uri="{FF2B5EF4-FFF2-40B4-BE49-F238E27FC236}">
                <a16:creationId xmlns:a16="http://schemas.microsoft.com/office/drawing/2014/main" id="{94A71F5D-5A03-4DA7-8312-3019ED913BAC}"/>
              </a:ext>
            </a:extLst>
          </p:cNvPr>
          <p:cNvSpPr>
            <a:spLocks xmlns:a="http://schemas.openxmlformats.org/drawingml/2006/main" noGrp="1"/>
          </p:cNvSpPr>
          <p:nvPr/>
        </p:nvSpPr>
        <p:spPr>
          <a:xfrm xmlns:a="http://schemas.openxmlformats.org/drawingml/2006/main">
            <a:off x="7172325" y="299085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Hearings, staff, lobbying</a:t>
            </a:r>
          </a:p>
        </p:txBody>
      </p:sp>
      <p:sp>
        <p:nvSpPr>
          <p:cNvPr id="25" name="">
            <a:extLst xmlns:a="http://schemas.openxmlformats.org/drawingml/2006/main">
              <a:ext uri="{FF2B5EF4-FFF2-40B4-BE49-F238E27FC236}">
                <a16:creationId xmlns:a16="http://schemas.microsoft.com/office/drawing/2014/main" id="{97AAFB18-ACE2-42DD-8C8C-C147DCF4F344}"/>
              </a:ext>
            </a:extLst>
          </p:cNvPr>
          <p:cNvSpPr>
            <a:spLocks xmlns:a="http://schemas.openxmlformats.org/drawingml/2006/main" noGrp="1"/>
          </p:cNvSpPr>
          <p:nvPr/>
        </p:nvSpPr>
        <p:spPr>
          <a:xfrm xmlns:a="http://schemas.openxmlformats.org/drawingml/2006/main">
            <a:off x="809625" y="3562350"/>
            <a:ext cx="2000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6" name="">
            <a:extLst xmlns:a="http://schemas.openxmlformats.org/drawingml/2006/main">
              <a:ext uri="{FF2B5EF4-FFF2-40B4-BE49-F238E27FC236}">
                <a16:creationId xmlns:a16="http://schemas.microsoft.com/office/drawing/2014/main" id="{57AE0EB7-A91E-40B9-B0BB-948610BC8DBC}"/>
              </a:ext>
            </a:extLst>
          </p:cNvPr>
          <p:cNvSpPr>
            <a:spLocks xmlns:a="http://schemas.openxmlformats.org/drawingml/2006/main" noGrp="1"/>
          </p:cNvSpPr>
          <p:nvPr/>
        </p:nvSpPr>
        <p:spPr>
          <a:xfrm xmlns:a="http://schemas.openxmlformats.org/drawingml/2006/main">
            <a:off x="885825" y="3619500"/>
            <a:ext cx="1847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Scope</a:t>
            </a:r>
          </a:p>
        </p:txBody>
      </p:sp>
      <p:sp>
        <p:nvSpPr>
          <p:cNvPr id="27" name="">
            <a:extLst xmlns:a="http://schemas.openxmlformats.org/drawingml/2006/main">
              <a:ext uri="{FF2B5EF4-FFF2-40B4-BE49-F238E27FC236}">
                <a16:creationId xmlns:a16="http://schemas.microsoft.com/office/drawing/2014/main" id="{735E5FD4-5B83-4CDE-BF90-9539B706C6C4}"/>
              </a:ext>
            </a:extLst>
          </p:cNvPr>
          <p:cNvSpPr>
            <a:spLocks xmlns:a="http://schemas.openxmlformats.org/drawingml/2006/main" noGrp="1"/>
          </p:cNvSpPr>
          <p:nvPr/>
        </p:nvSpPr>
        <p:spPr>
          <a:xfrm xmlns:a="http://schemas.openxmlformats.org/drawingml/2006/main">
            <a:off x="2809875" y="3562350"/>
            <a:ext cx="4286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8" name="">
            <a:extLst xmlns:a="http://schemas.openxmlformats.org/drawingml/2006/main">
              <a:ext uri="{FF2B5EF4-FFF2-40B4-BE49-F238E27FC236}">
                <a16:creationId xmlns:a16="http://schemas.microsoft.com/office/drawing/2014/main" id="{FD7B60BF-EEA1-463D-B4B8-929D18581C5C}"/>
              </a:ext>
            </a:extLst>
          </p:cNvPr>
          <p:cNvSpPr>
            <a:spLocks xmlns:a="http://schemas.openxmlformats.org/drawingml/2006/main" noGrp="1"/>
          </p:cNvSpPr>
          <p:nvPr/>
        </p:nvSpPr>
        <p:spPr>
          <a:xfrm xmlns:a="http://schemas.openxmlformats.org/drawingml/2006/main">
            <a:off x="2886075" y="361950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Case plus precedent</a:t>
            </a:r>
          </a:p>
        </p:txBody>
      </p:sp>
      <p:sp>
        <p:nvSpPr>
          <p:cNvPr id="29" name="">
            <a:extLst xmlns:a="http://schemas.openxmlformats.org/drawingml/2006/main">
              <a:ext uri="{FF2B5EF4-FFF2-40B4-BE49-F238E27FC236}">
                <a16:creationId xmlns:a16="http://schemas.microsoft.com/office/drawing/2014/main" id="{6B6F5D8B-0811-42EF-AAC3-FE7D7DBF82E2}"/>
              </a:ext>
            </a:extLst>
          </p:cNvPr>
          <p:cNvSpPr>
            <a:spLocks xmlns:a="http://schemas.openxmlformats.org/drawingml/2006/main" noGrp="1"/>
          </p:cNvSpPr>
          <p:nvPr/>
        </p:nvSpPr>
        <p:spPr>
          <a:xfrm xmlns:a="http://schemas.openxmlformats.org/drawingml/2006/main">
            <a:off x="7096125" y="3562350"/>
            <a:ext cx="4286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0" name="">
            <a:extLst xmlns:a="http://schemas.openxmlformats.org/drawingml/2006/main">
              <a:ext uri="{FF2B5EF4-FFF2-40B4-BE49-F238E27FC236}">
                <a16:creationId xmlns:a16="http://schemas.microsoft.com/office/drawing/2014/main" id="{20D4C47E-F439-482E-A2D5-E93E7AD90B84}"/>
              </a:ext>
            </a:extLst>
          </p:cNvPr>
          <p:cNvSpPr>
            <a:spLocks xmlns:a="http://schemas.openxmlformats.org/drawingml/2006/main" noGrp="1"/>
          </p:cNvSpPr>
          <p:nvPr/>
        </p:nvSpPr>
        <p:spPr>
          <a:xfrm xmlns:a="http://schemas.openxmlformats.org/drawingml/2006/main">
            <a:off x="7172325" y="361950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Broad prospective rule</a:t>
            </a:r>
          </a:p>
        </p:txBody>
      </p:sp>
      <p:sp>
        <p:nvSpPr>
          <p:cNvPr id="31" name="">
            <a:extLst xmlns:a="http://schemas.openxmlformats.org/drawingml/2006/main">
              <a:ext uri="{FF2B5EF4-FFF2-40B4-BE49-F238E27FC236}">
                <a16:creationId xmlns:a16="http://schemas.microsoft.com/office/drawing/2014/main" id="{B56F8DB0-13B9-4613-AFDF-2918C0C8A953}"/>
              </a:ext>
            </a:extLst>
          </p:cNvPr>
          <p:cNvSpPr>
            <a:spLocks xmlns:a="http://schemas.openxmlformats.org/drawingml/2006/main" noGrp="1"/>
          </p:cNvSpPr>
          <p:nvPr/>
        </p:nvSpPr>
        <p:spPr>
          <a:xfrm xmlns:a="http://schemas.openxmlformats.org/drawingml/2006/main">
            <a:off x="809625" y="4191000"/>
            <a:ext cx="200025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2" name="">
            <a:extLst xmlns:a="http://schemas.openxmlformats.org/drawingml/2006/main">
              <a:ext uri="{FF2B5EF4-FFF2-40B4-BE49-F238E27FC236}">
                <a16:creationId xmlns:a16="http://schemas.microsoft.com/office/drawing/2014/main" id="{E994C8B0-2A4C-4E8F-96CC-9356F1C4B8D3}"/>
              </a:ext>
            </a:extLst>
          </p:cNvPr>
          <p:cNvSpPr>
            <a:spLocks xmlns:a="http://schemas.openxmlformats.org/drawingml/2006/main" noGrp="1"/>
          </p:cNvSpPr>
          <p:nvPr/>
        </p:nvSpPr>
        <p:spPr>
          <a:xfrm xmlns:a="http://schemas.openxmlformats.org/drawingml/2006/main">
            <a:off x="885825" y="4248150"/>
            <a:ext cx="1847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Revision</a:t>
            </a:r>
          </a:p>
        </p:txBody>
      </p:sp>
      <p:sp>
        <p:nvSpPr>
          <p:cNvPr id="33" name="">
            <a:extLst xmlns:a="http://schemas.openxmlformats.org/drawingml/2006/main">
              <a:ext uri="{FF2B5EF4-FFF2-40B4-BE49-F238E27FC236}">
                <a16:creationId xmlns:a16="http://schemas.microsoft.com/office/drawing/2014/main" id="{B679972D-2241-4493-B483-5CE647CBE0CE}"/>
              </a:ext>
            </a:extLst>
          </p:cNvPr>
          <p:cNvSpPr>
            <a:spLocks xmlns:a="http://schemas.openxmlformats.org/drawingml/2006/main" noGrp="1"/>
          </p:cNvSpPr>
          <p:nvPr/>
        </p:nvSpPr>
        <p:spPr>
          <a:xfrm xmlns:a="http://schemas.openxmlformats.org/drawingml/2006/main">
            <a:off x="2809875" y="4191000"/>
            <a:ext cx="428625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4" name="">
            <a:extLst xmlns:a="http://schemas.openxmlformats.org/drawingml/2006/main">
              <a:ext uri="{FF2B5EF4-FFF2-40B4-BE49-F238E27FC236}">
                <a16:creationId xmlns:a16="http://schemas.microsoft.com/office/drawing/2014/main" id="{181AE3D2-AD5D-4BC5-9FDA-258EA1E47D39}"/>
              </a:ext>
            </a:extLst>
          </p:cNvPr>
          <p:cNvSpPr>
            <a:spLocks xmlns:a="http://schemas.openxmlformats.org/drawingml/2006/main" noGrp="1"/>
          </p:cNvSpPr>
          <p:nvPr/>
        </p:nvSpPr>
        <p:spPr>
          <a:xfrm xmlns:a="http://schemas.openxmlformats.org/drawingml/2006/main">
            <a:off x="2886075" y="424815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Distinguish or overrule</a:t>
            </a:r>
          </a:p>
        </p:txBody>
      </p:sp>
      <p:sp>
        <p:nvSpPr>
          <p:cNvPr id="35" name="">
            <a:extLst xmlns:a="http://schemas.openxmlformats.org/drawingml/2006/main">
              <a:ext uri="{FF2B5EF4-FFF2-40B4-BE49-F238E27FC236}">
                <a16:creationId xmlns:a16="http://schemas.microsoft.com/office/drawing/2014/main" id="{EEC2865F-9D22-471B-ABFF-61060C9F5023}"/>
              </a:ext>
            </a:extLst>
          </p:cNvPr>
          <p:cNvSpPr>
            <a:spLocks xmlns:a="http://schemas.openxmlformats.org/drawingml/2006/main" noGrp="1"/>
          </p:cNvSpPr>
          <p:nvPr/>
        </p:nvSpPr>
        <p:spPr>
          <a:xfrm xmlns:a="http://schemas.openxmlformats.org/drawingml/2006/main">
            <a:off x="7096125" y="4191000"/>
            <a:ext cx="428625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6" name="">
            <a:extLst xmlns:a="http://schemas.openxmlformats.org/drawingml/2006/main">
              <a:ext uri="{FF2B5EF4-FFF2-40B4-BE49-F238E27FC236}">
                <a16:creationId xmlns:a16="http://schemas.microsoft.com/office/drawing/2014/main" id="{B784C002-08B2-4C03-8691-C9C106A2E555}"/>
              </a:ext>
            </a:extLst>
          </p:cNvPr>
          <p:cNvSpPr>
            <a:spLocks xmlns:a="http://schemas.openxmlformats.org/drawingml/2006/main" noGrp="1"/>
          </p:cNvSpPr>
          <p:nvPr/>
        </p:nvSpPr>
        <p:spPr>
          <a:xfrm xmlns:a="http://schemas.openxmlformats.org/drawingml/2006/main">
            <a:off x="7172325" y="424815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Amend or repeal</a:t>
            </a:r>
          </a:p>
        </p:txBody>
      </p:sp>
      <p:sp>
        <p:nvSpPr>
          <p:cNvPr id="37" name="">
            <a:extLst xmlns:a="http://schemas.openxmlformats.org/drawingml/2006/main">
              <a:ext uri="{FF2B5EF4-FFF2-40B4-BE49-F238E27FC236}">
                <a16:creationId xmlns:a16="http://schemas.microsoft.com/office/drawing/2014/main" id="{A7BE4D44-4C65-49AE-A4F5-BE1CCD9F13FA}"/>
              </a:ext>
            </a:extLst>
          </p:cNvPr>
          <p:cNvSpPr>
            <a:spLocks xmlns:a="http://schemas.openxmlformats.org/drawingml/2006/main" noGrp="1"/>
          </p:cNvSpPr>
          <p:nvPr/>
        </p:nvSpPr>
        <p:spPr>
          <a:xfrm xmlns:a="http://schemas.openxmlformats.org/drawingml/2006/main">
            <a:off x="809625" y="4819650"/>
            <a:ext cx="2000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8" name="">
            <a:extLst xmlns:a="http://schemas.openxmlformats.org/drawingml/2006/main">
              <a:ext uri="{FF2B5EF4-FFF2-40B4-BE49-F238E27FC236}">
                <a16:creationId xmlns:a16="http://schemas.microsoft.com/office/drawing/2014/main" id="{D5DD035B-01CA-4278-8A5B-ECF6BDD1C5FA}"/>
              </a:ext>
            </a:extLst>
          </p:cNvPr>
          <p:cNvSpPr>
            <a:spLocks xmlns:a="http://schemas.openxmlformats.org/drawingml/2006/main" noGrp="1"/>
          </p:cNvSpPr>
          <p:nvPr/>
        </p:nvSpPr>
        <p:spPr>
          <a:xfrm xmlns:a="http://schemas.openxmlformats.org/drawingml/2006/main">
            <a:off x="885825" y="4876800"/>
            <a:ext cx="1847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Characteristic limit</a:t>
            </a:r>
          </a:p>
        </p:txBody>
      </p:sp>
      <p:sp>
        <p:nvSpPr>
          <p:cNvPr id="39" name="">
            <a:extLst xmlns:a="http://schemas.openxmlformats.org/drawingml/2006/main">
              <a:ext uri="{FF2B5EF4-FFF2-40B4-BE49-F238E27FC236}">
                <a16:creationId xmlns:a16="http://schemas.microsoft.com/office/drawing/2014/main" id="{F6C5482C-143B-4D8A-A11F-332E54F1E1BA}"/>
              </a:ext>
            </a:extLst>
          </p:cNvPr>
          <p:cNvSpPr>
            <a:spLocks xmlns:a="http://schemas.openxmlformats.org/drawingml/2006/main" noGrp="1"/>
          </p:cNvSpPr>
          <p:nvPr/>
        </p:nvSpPr>
        <p:spPr>
          <a:xfrm xmlns:a="http://schemas.openxmlformats.org/drawingml/2006/main">
            <a:off x="2809875" y="4819650"/>
            <a:ext cx="4286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40" name="">
            <a:extLst xmlns:a="http://schemas.openxmlformats.org/drawingml/2006/main">
              <a:ext uri="{FF2B5EF4-FFF2-40B4-BE49-F238E27FC236}">
                <a16:creationId xmlns:a16="http://schemas.microsoft.com/office/drawing/2014/main" id="{538FCF62-C5F7-4A0F-B246-E9771E87CB7F}"/>
              </a:ext>
            </a:extLst>
          </p:cNvPr>
          <p:cNvSpPr>
            <a:spLocks xmlns:a="http://schemas.openxmlformats.org/drawingml/2006/main" noGrp="1"/>
          </p:cNvSpPr>
          <p:nvPr/>
        </p:nvSpPr>
        <p:spPr>
          <a:xfrm xmlns:a="http://schemas.openxmlformats.org/drawingml/2006/main">
            <a:off x="2886075" y="487680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Selected disputes</a:t>
            </a:r>
          </a:p>
        </p:txBody>
      </p:sp>
      <p:sp>
        <p:nvSpPr>
          <p:cNvPr id="41" name="">
            <a:extLst xmlns:a="http://schemas.openxmlformats.org/drawingml/2006/main">
              <a:ext uri="{FF2B5EF4-FFF2-40B4-BE49-F238E27FC236}">
                <a16:creationId xmlns:a16="http://schemas.microsoft.com/office/drawing/2014/main" id="{151DA34C-C9ED-428F-B27B-C6F11E4822C1}"/>
              </a:ext>
            </a:extLst>
          </p:cNvPr>
          <p:cNvSpPr>
            <a:spLocks xmlns:a="http://schemas.openxmlformats.org/drawingml/2006/main" noGrp="1"/>
          </p:cNvSpPr>
          <p:nvPr/>
        </p:nvSpPr>
        <p:spPr>
          <a:xfrm xmlns:a="http://schemas.openxmlformats.org/drawingml/2006/main">
            <a:off x="7096125" y="4819650"/>
            <a:ext cx="4286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42" name="">
            <a:extLst xmlns:a="http://schemas.openxmlformats.org/drawingml/2006/main">
              <a:ext uri="{FF2B5EF4-FFF2-40B4-BE49-F238E27FC236}">
                <a16:creationId xmlns:a16="http://schemas.microsoft.com/office/drawing/2014/main" id="{DFE2F60C-DC4A-4D4A-B3DC-7D63ED24B8A1}"/>
              </a:ext>
            </a:extLst>
          </p:cNvPr>
          <p:cNvSpPr>
            <a:spLocks xmlns:a="http://schemas.openxmlformats.org/drawingml/2006/main" noGrp="1"/>
          </p:cNvSpPr>
          <p:nvPr/>
        </p:nvSpPr>
        <p:spPr>
          <a:xfrm xmlns:a="http://schemas.openxmlformats.org/drawingml/2006/main">
            <a:off x="7172325" y="4876800"/>
            <a:ext cx="41338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75" b="0" i="0">
                <a:solidFill>
                  <a:srgbClr val="17242D"/>
                </a:solidFill>
                <a:latin typeface="Aptos"/>
                <a:ea typeface="Aptos"/>
                <a:cs typeface="Aptos"/>
              </a:defRPr>
            </a:pPr>
            <a:r>
              <a:rPr sz="1275" b="0" i="0">
                <a:solidFill>
                  <a:srgbClr val="17242D"/>
                </a:solidFill>
                <a:latin typeface="Aptos"/>
                <a:ea typeface="Aptos"/>
                <a:cs typeface="Aptos"/>
              </a:rPr>
              <a:t>Generalization and politics</a:t>
            </a:r>
          </a:p>
        </p:txBody>
      </p:sp>
      <p:sp>
        <p:nvSpPr>
          <p:cNvPr id="43" name="">
            <a:extLst xmlns:a="http://schemas.openxmlformats.org/drawingml/2006/main">
              <a:ext uri="{FF2B5EF4-FFF2-40B4-BE49-F238E27FC236}">
                <a16:creationId xmlns:a16="http://schemas.microsoft.com/office/drawing/2014/main" id="{78CBB2D6-C962-4750-AF95-6C1B89A27F5E}"/>
              </a:ext>
            </a:extLst>
          </p:cNvPr>
          <p:cNvSpPr>
            <a:spLocks xmlns:a="http://schemas.openxmlformats.org/drawingml/2006/main" noGrp="1"/>
          </p:cNvSpPr>
          <p:nvPr/>
        </p:nvSpPr>
        <p:spPr>
          <a:xfrm xmlns:a="http://schemas.openxmlformats.org/drawingml/2006/main">
            <a:off x="1200150" y="5715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Neither process is automatically efficient or precise.</a:t>
            </a:r>
          </a:p>
        </p:txBody>
      </p:sp>
    </p:spTree>
    <p:extLst>
      <p:ext uri="{BB962C8B-B14F-4D97-AF65-F5344CB8AC3E}">
        <p14:creationId xmlns:p14="http://schemas.microsoft.com/office/powerpoint/2010/main" val="2064375752"/>
      </p:ext>
    </p:extLst>
  </p:cSld>
</p:sld>
</file>

<file path=ppt/slides/slide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242179E2-A3AE-4920-B38F-0BC7FAA6366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22520ED-FA0F-4642-A170-16DF3D9972BF}"/>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3</a:t>
            </a:r>
          </a:p>
        </p:txBody>
      </p:sp>
      <p:sp>
        <p:nvSpPr>
          <p:cNvPr id="3" name="">
            <a:extLst xmlns:a="http://schemas.openxmlformats.org/drawingml/2006/main">
              <a:ext uri="{FF2B5EF4-FFF2-40B4-BE49-F238E27FC236}">
                <a16:creationId xmlns:a16="http://schemas.microsoft.com/office/drawing/2014/main" id="{AC6F3771-9380-4D3B-9E61-4489BB91041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Institutional choice is comparative</a:t>
            </a:r>
          </a:p>
        </p:txBody>
      </p:sp>
      <p:sp>
        <p:nvSpPr>
          <p:cNvPr id="4" name="">
            <a:extLst xmlns:a="http://schemas.openxmlformats.org/drawingml/2006/main">
              <a:ext uri="{FF2B5EF4-FFF2-40B4-BE49-F238E27FC236}">
                <a16:creationId xmlns:a16="http://schemas.microsoft.com/office/drawing/2014/main" id="{F78F638B-90B8-4D23-AF38-A5445E5E8DF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B0CA2BA-49C8-43AA-8EE7-B913BE9FFA6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AFF62F30-D943-4AF9-AE6D-2A1F52042FD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9</a:t>
            </a:r>
          </a:p>
        </p:txBody>
      </p:sp>
      <p:sp>
        <p:nvSpPr>
          <p:cNvPr id="7" name="">
            <a:extLst xmlns:a="http://schemas.openxmlformats.org/drawingml/2006/main">
              <a:ext uri="{FF2B5EF4-FFF2-40B4-BE49-F238E27FC236}">
                <a16:creationId xmlns:a16="http://schemas.microsoft.com/office/drawing/2014/main" id="{81B6A230-8446-4F54-8EEB-F439CC55586E}"/>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No institution presses a button marked ‘make good law.’</a:t>
            </a:r>
          </a:p>
        </p:txBody>
      </p:sp>
      <p:sp>
        <p:nvSpPr>
          <p:cNvPr id="8" name="">
            <a:extLst xmlns:a="http://schemas.openxmlformats.org/drawingml/2006/main">
              <a:ext uri="{FF2B5EF4-FFF2-40B4-BE49-F238E27FC236}">
                <a16:creationId xmlns:a16="http://schemas.microsoft.com/office/drawing/2014/main" id="{7DD04530-5DFF-4659-AF7E-CA58F717F93E}"/>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Ask which decision maker has the relevant information, incentives, authority, correction mechanisms, and acceptable error costs.</a:t>
            </a:r>
          </a:p>
        </p:txBody>
      </p:sp>
    </p:spTree>
    <p:extLst>
      <p:ext uri="{BB962C8B-B14F-4D97-AF65-F5344CB8AC3E}">
        <p14:creationId xmlns:p14="http://schemas.microsoft.com/office/powerpoint/2010/main" val="59741279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2026-08-02T15:10:20.0870000Z</dcterms:created>
  <dcterms:modified xsi:type="dcterms:W3CDTF">2026-08-02T15:10:20.0870000Z</dcterms:modified>
</coreProperties>
</file>