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775ca1512194608" /><Relationship Type="http://schemas.openxmlformats.org/officeDocument/2006/relationships/extended-properties" Target="/docProps/app.xml" Id="R69a06150d3d647de" /><Relationship Type="http://schemas.openxmlformats.org/officeDocument/2006/relationships/officeDocument" Target="/ppt/presentation.xml" Id="R0c444748139b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0108be3ce4393"/>
  </p:sldMasterIdLst>
  <p:notesMasterIdLst>
    <p:notesMasterId xmlns:r="http://schemas.openxmlformats.org/officeDocument/2006/relationships" r:id="Rb6e740f043474ffa"/>
  </p:notesMasterIdLst>
  <p:sldIdLst>
    <p:sldId xmlns:r="http://schemas.openxmlformats.org/officeDocument/2006/relationships" id="256" r:id="Rae3c822e4c6d4691"/>
    <p:sldId xmlns:r="http://schemas.openxmlformats.org/officeDocument/2006/relationships" id="257" r:id="R78fcc460b60942b7"/>
    <p:sldId xmlns:r="http://schemas.openxmlformats.org/officeDocument/2006/relationships" id="258" r:id="Rcc4bc68a282c43cb"/>
    <p:sldId xmlns:r="http://schemas.openxmlformats.org/officeDocument/2006/relationships" id="259" r:id="R238bb66f25894a60"/>
    <p:sldId xmlns:r="http://schemas.openxmlformats.org/officeDocument/2006/relationships" id="260" r:id="Rff04d5409a2f45c4"/>
    <p:sldId xmlns:r="http://schemas.openxmlformats.org/officeDocument/2006/relationships" id="261" r:id="R480720bdb3f0458f"/>
    <p:sldId xmlns:r="http://schemas.openxmlformats.org/officeDocument/2006/relationships" id="262" r:id="R6aa3df9c687c42db"/>
    <p:sldId xmlns:r="http://schemas.openxmlformats.org/officeDocument/2006/relationships" id="263" r:id="Rab83025b29ac4488"/>
    <p:sldId xmlns:r="http://schemas.openxmlformats.org/officeDocument/2006/relationships" id="264" r:id="R1124244864734d4b"/>
    <p:sldId xmlns:r="http://schemas.openxmlformats.org/officeDocument/2006/relationships" id="265" r:id="R8f49bfaf445c4142"/>
    <p:sldId xmlns:r="http://schemas.openxmlformats.org/officeDocument/2006/relationships" id="266" r:id="Rdd9fc604bfd44447"/>
    <p:sldId xmlns:r="http://schemas.openxmlformats.org/officeDocument/2006/relationships" id="267" r:id="Rd90671ff86b34ab2"/>
    <p:sldId xmlns:r="http://schemas.openxmlformats.org/officeDocument/2006/relationships" id="268" r:id="R78bafb09551f4ac5"/>
    <p:sldId xmlns:r="http://schemas.openxmlformats.org/officeDocument/2006/relationships" id="269" r:id="R88f63ba7a845456b"/>
    <p:sldId xmlns:r="http://schemas.openxmlformats.org/officeDocument/2006/relationships" id="270" r:id="R0e05b590673f4183"/>
    <p:sldId xmlns:r="http://schemas.openxmlformats.org/officeDocument/2006/relationships" id="271" r:id="R79f6a49b814c460e"/>
    <p:sldId xmlns:r="http://schemas.openxmlformats.org/officeDocument/2006/relationships" id="272" r:id="Ra3fd54f186d04f8c"/>
    <p:sldId xmlns:r="http://schemas.openxmlformats.org/officeDocument/2006/relationships" id="273" r:id="Rbf63016783f4487b"/>
    <p:sldId xmlns:r="http://schemas.openxmlformats.org/officeDocument/2006/relationships" id="274" r:id="Rb56454e8e6b646fe"/>
    <p:sldId xmlns:r="http://schemas.openxmlformats.org/officeDocument/2006/relationships" id="275" r:id="R9f9d48d9a2f741f3"/>
    <p:sldId xmlns:r="http://schemas.openxmlformats.org/officeDocument/2006/relationships" id="276" r:id="R2cdee664241d4130"/>
    <p:sldId xmlns:r="http://schemas.openxmlformats.org/officeDocument/2006/relationships" id="277" r:id="R7db0b16b9a6b46d0"/>
    <p:sldId xmlns:r="http://schemas.openxmlformats.org/officeDocument/2006/relationships" id="278" r:id="Rbadf61d2f8ff4d69"/>
    <p:sldId xmlns:r="http://schemas.openxmlformats.org/officeDocument/2006/relationships" id="279" r:id="R7434ba8b606c4c6b"/>
    <p:sldId xmlns:r="http://schemas.openxmlformats.org/officeDocument/2006/relationships" id="280" r:id="R141584cc78b44321"/>
    <p:sldId xmlns:r="http://schemas.openxmlformats.org/officeDocument/2006/relationships" id="281" r:id="R8fc78c4932834ef6"/>
    <p:sldId xmlns:r="http://schemas.openxmlformats.org/officeDocument/2006/relationships" id="282" r:id="Rbb8879da7a124d39"/>
    <p:sldId xmlns:r="http://schemas.openxmlformats.org/officeDocument/2006/relationships" id="283" r:id="R60fcdb4024e84231"/>
    <p:sldId xmlns:r="http://schemas.openxmlformats.org/officeDocument/2006/relationships" id="284" r:id="Rcbc32aa4c2514d7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cfb19f4354a4c44" /><Relationship Type="http://schemas.openxmlformats.org/officeDocument/2006/relationships/slideMaster" Target="/ppt/slideMasters/slideMaster1.xml" Id="R4000108be3ce4393" /><Relationship Type="http://schemas.openxmlformats.org/officeDocument/2006/relationships/notesMaster" Target="/ppt/notesMasters/notesMaster1.xml" Id="Rb6e740f043474ffa" /><Relationship Type="http://schemas.openxmlformats.org/officeDocument/2006/relationships/presProps" Target="/ppt/presProps.xml" Id="Rb9341a12cc6e4c67" /><Relationship Type="http://schemas.openxmlformats.org/officeDocument/2006/relationships/tableStyles" Target="/ppt/tableStyles.xml" Id="R5f17c2bff66b4a50" /><Relationship Type="http://schemas.openxmlformats.org/officeDocument/2006/relationships/slide" Target="/ppt/slides/slide1.xml" Id="Rae3c822e4c6d4691" /><Relationship Type="http://schemas.openxmlformats.org/officeDocument/2006/relationships/slide" Target="/ppt/slides/slide2.xml" Id="R78fcc460b60942b7" /><Relationship Type="http://schemas.openxmlformats.org/officeDocument/2006/relationships/slide" Target="/ppt/slides/slide3.xml" Id="Rcc4bc68a282c43cb" /><Relationship Type="http://schemas.openxmlformats.org/officeDocument/2006/relationships/slide" Target="/ppt/slides/slide4.xml" Id="R238bb66f25894a60" /><Relationship Type="http://schemas.openxmlformats.org/officeDocument/2006/relationships/slide" Target="/ppt/slides/slide5.xml" Id="Rff04d5409a2f45c4" /><Relationship Type="http://schemas.openxmlformats.org/officeDocument/2006/relationships/slide" Target="/ppt/slides/slide6.xml" Id="R480720bdb3f0458f" /><Relationship Type="http://schemas.openxmlformats.org/officeDocument/2006/relationships/slide" Target="/ppt/slides/slide7.xml" Id="R6aa3df9c687c42db" /><Relationship Type="http://schemas.openxmlformats.org/officeDocument/2006/relationships/slide" Target="/ppt/slides/slide8.xml" Id="Rab83025b29ac4488" /><Relationship Type="http://schemas.openxmlformats.org/officeDocument/2006/relationships/slide" Target="/ppt/slides/slide9.xml" Id="R1124244864734d4b" /><Relationship Type="http://schemas.openxmlformats.org/officeDocument/2006/relationships/slide" Target="/ppt/slides/slide10.xml" Id="R8f49bfaf445c4142" /><Relationship Type="http://schemas.openxmlformats.org/officeDocument/2006/relationships/slide" Target="/ppt/slides/slide11.xml" Id="Rdd9fc604bfd44447" /><Relationship Type="http://schemas.openxmlformats.org/officeDocument/2006/relationships/slide" Target="/ppt/slides/slide12.xml" Id="Rd90671ff86b34ab2" /><Relationship Type="http://schemas.openxmlformats.org/officeDocument/2006/relationships/slide" Target="/ppt/slides/slide13.xml" Id="R78bafb09551f4ac5" /><Relationship Type="http://schemas.openxmlformats.org/officeDocument/2006/relationships/slide" Target="/ppt/slides/slide14.xml" Id="R88f63ba7a845456b" /><Relationship Type="http://schemas.openxmlformats.org/officeDocument/2006/relationships/slide" Target="/ppt/slides/slide15.xml" Id="R0e05b590673f4183" /><Relationship Type="http://schemas.openxmlformats.org/officeDocument/2006/relationships/slide" Target="/ppt/slides/slide16.xml" Id="R79f6a49b814c460e" /><Relationship Type="http://schemas.openxmlformats.org/officeDocument/2006/relationships/slide" Target="/ppt/slides/slide17.xml" Id="Ra3fd54f186d04f8c" /><Relationship Type="http://schemas.openxmlformats.org/officeDocument/2006/relationships/slide" Target="/ppt/slides/slide18.xml" Id="Rbf63016783f4487b" /><Relationship Type="http://schemas.openxmlformats.org/officeDocument/2006/relationships/slide" Target="/ppt/slides/slide19.xml" Id="Rb56454e8e6b646fe" /><Relationship Type="http://schemas.openxmlformats.org/officeDocument/2006/relationships/slide" Target="/ppt/slides/slide20.xml" Id="R9f9d48d9a2f741f3" /><Relationship Type="http://schemas.openxmlformats.org/officeDocument/2006/relationships/slide" Target="/ppt/slides/slide21.xml" Id="R2cdee664241d4130" /><Relationship Type="http://schemas.openxmlformats.org/officeDocument/2006/relationships/slide" Target="/ppt/slides/slide22.xml" Id="R7db0b16b9a6b46d0" /><Relationship Type="http://schemas.openxmlformats.org/officeDocument/2006/relationships/slide" Target="/ppt/slides/slide23.xml" Id="Rbadf61d2f8ff4d69" /><Relationship Type="http://schemas.openxmlformats.org/officeDocument/2006/relationships/slide" Target="/ppt/slides/slide24.xml" Id="R7434ba8b606c4c6b" /><Relationship Type="http://schemas.openxmlformats.org/officeDocument/2006/relationships/slide" Target="/ppt/slides/slide25.xml" Id="R141584cc78b44321" /><Relationship Type="http://schemas.openxmlformats.org/officeDocument/2006/relationships/slide" Target="/ppt/slides/slide26.xml" Id="R8fc78c4932834ef6" /><Relationship Type="http://schemas.openxmlformats.org/officeDocument/2006/relationships/slide" Target="/ppt/slides/slide27.xml" Id="Rbb8879da7a124d39" /><Relationship Type="http://schemas.openxmlformats.org/officeDocument/2006/relationships/slide" Target="/ppt/slides/slide28.xml" Id="R60fcdb4024e84231" /><Relationship Type="http://schemas.openxmlformats.org/officeDocument/2006/relationships/slide" Target="/ppt/slides/slide29.xml" Id="Rcbc32aa4c2514d7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b448f498ccb473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f1ec8fa1075407b" /><Relationship Type="http://schemas.openxmlformats.org/officeDocument/2006/relationships/notesMaster" Target="/ppt/notesMasters/notesMaster1.xml" Id="R56086f51e66940e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3cbce2a52704a94" /><Relationship Type="http://schemas.openxmlformats.org/officeDocument/2006/relationships/notesMaster" Target="/ppt/notesMasters/notesMaster1.xml" Id="Ra657f3b695994a2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4f9f033380f409f" /><Relationship Type="http://schemas.openxmlformats.org/officeDocument/2006/relationships/notesMaster" Target="/ppt/notesMasters/notesMaster1.xml" Id="Rd56c450b4a704e5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8a36672317647cf" /><Relationship Type="http://schemas.openxmlformats.org/officeDocument/2006/relationships/notesMaster" Target="/ppt/notesMasters/notesMaster1.xml" Id="R7fd223663a714d4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a7613a3744b4aa8" /><Relationship Type="http://schemas.openxmlformats.org/officeDocument/2006/relationships/notesMaster" Target="/ppt/notesMasters/notesMaster1.xml" Id="R8f4ebe17ddf8415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704e9dad2ca4cdd" /><Relationship Type="http://schemas.openxmlformats.org/officeDocument/2006/relationships/notesMaster" Target="/ppt/notesMasters/notesMaster1.xml" Id="R26b4a251e446493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40c60b17dcb4499" /><Relationship Type="http://schemas.openxmlformats.org/officeDocument/2006/relationships/notesMaster" Target="/ppt/notesMasters/notesMaster1.xml" Id="Rb7e5d465fa87449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7581dda18c64b3b" /><Relationship Type="http://schemas.openxmlformats.org/officeDocument/2006/relationships/notesMaster" Target="/ppt/notesMasters/notesMaster1.xml" Id="R185f8e92915d40f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fd8f42f5bd24730" /><Relationship Type="http://schemas.openxmlformats.org/officeDocument/2006/relationships/notesMaster" Target="/ppt/notesMasters/notesMaster1.xml" Id="R63261e4f13044c9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695816cc22e4568" /><Relationship Type="http://schemas.openxmlformats.org/officeDocument/2006/relationships/notesMaster" Target="/ppt/notesMasters/notesMaster1.xml" Id="Re9666a9fe8cf451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a3ced2d89614e20" /><Relationship Type="http://schemas.openxmlformats.org/officeDocument/2006/relationships/notesMaster" Target="/ppt/notesMasters/notesMaster1.xml" Id="Rf8401b5eb209417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5758331a6844c9d" /><Relationship Type="http://schemas.openxmlformats.org/officeDocument/2006/relationships/notesMaster" Target="/ppt/notesMasters/notesMaster1.xml" Id="R1b453ce598e5479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444eed130b34260" /><Relationship Type="http://schemas.openxmlformats.org/officeDocument/2006/relationships/notesMaster" Target="/ppt/notesMasters/notesMaster1.xml" Id="R8e6936d6e7e34d11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d2fe27b29354ec4" /><Relationship Type="http://schemas.openxmlformats.org/officeDocument/2006/relationships/notesMaster" Target="/ppt/notesMasters/notesMaster1.xml" Id="R7648e9776ed24cf0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63cd8ba62d84f32" /><Relationship Type="http://schemas.openxmlformats.org/officeDocument/2006/relationships/notesMaster" Target="/ppt/notesMasters/notesMaster1.xml" Id="R47fe26289bda4813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a669e08d3d5476c" /><Relationship Type="http://schemas.openxmlformats.org/officeDocument/2006/relationships/notesMaster" Target="/ppt/notesMasters/notesMaster1.xml" Id="Rc8564b674d84480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bdc36fc04a54617" /><Relationship Type="http://schemas.openxmlformats.org/officeDocument/2006/relationships/notesMaster" Target="/ppt/notesMasters/notesMaster1.xml" Id="Ra2206d449aa94505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1ee480fbe2a463b" /><Relationship Type="http://schemas.openxmlformats.org/officeDocument/2006/relationships/notesMaster" Target="/ppt/notesMasters/notesMaster1.xml" Id="Rab647e6a1b7d44c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06c98657c95d4672" /><Relationship Type="http://schemas.openxmlformats.org/officeDocument/2006/relationships/notesMaster" Target="/ppt/notesMasters/notesMaster1.xml" Id="Rdcac29c4d4c6468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6362877f0aaf483d" /><Relationship Type="http://schemas.openxmlformats.org/officeDocument/2006/relationships/notesMaster" Target="/ppt/notesMasters/notesMaster1.xml" Id="R6039f4baf6384273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dc8a3164e7584499" /><Relationship Type="http://schemas.openxmlformats.org/officeDocument/2006/relationships/notesMaster" Target="/ppt/notesMasters/notesMaster1.xml" Id="Ra0d10cb20a2b4448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120e7fc2fb674eee" /><Relationship Type="http://schemas.openxmlformats.org/officeDocument/2006/relationships/notesMaster" Target="/ppt/notesMasters/notesMaster1.xml" Id="R4107cde7380040e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d8f3691aa224dac" /><Relationship Type="http://schemas.openxmlformats.org/officeDocument/2006/relationships/notesMaster" Target="/ppt/notesMasters/notesMaster1.xml" Id="Ra59a34579ac240c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3f5b6917db342b8" /><Relationship Type="http://schemas.openxmlformats.org/officeDocument/2006/relationships/notesMaster" Target="/ppt/notesMasters/notesMaster1.xml" Id="R7e9bf345801b433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0bf2efd42014cf4" /><Relationship Type="http://schemas.openxmlformats.org/officeDocument/2006/relationships/notesMaster" Target="/ppt/notesMasters/notesMaster1.xml" Id="Rc68741684fba490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1723136a4c5478a" /><Relationship Type="http://schemas.openxmlformats.org/officeDocument/2006/relationships/notesMaster" Target="/ppt/notesMasters/notesMaster1.xml" Id="R96f7607d49b14e1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085965aa68a421e" /><Relationship Type="http://schemas.openxmlformats.org/officeDocument/2006/relationships/notesMaster" Target="/ppt/notesMasters/notesMaster1.xml" Id="R53fa4bdfc1d94c1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ae181bd4fe94766" /><Relationship Type="http://schemas.openxmlformats.org/officeDocument/2006/relationships/notesMaster" Target="/ppt/notesMasters/notesMaster1.xml" Id="Rf971ec45f37e43a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a6e8471c484489e" /><Relationship Type="http://schemas.openxmlformats.org/officeDocument/2006/relationships/notesMaster" Target="/ppt/notesMasters/notesMaster1.xml" Id="R5aeabaa02c3e426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 chapter as a compact toolkit rather than a general microeconomics survey. Every concept appears because it will be reused in later legal domains.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home-repair rule. Hold demand fixed and isolate the higher per-unit private cost. Price rises and quantity falls in this benchmark, but policy evaluation still requires the safety benefit.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- Project-original Chapter 2 TikZ figures and accepted QA assets: figures/ch02_microeconomic_toolkit/.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two distinctions. A rule-induced cost shift is not movement caused by the service's own price. The person legally regulated also need not bear the full ultimate burden after price, entry, and quality adjust.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a directional theoretical prediction from the empirical magnitude. Alternatives, time, knowledge, planning, and the available margins of adjustment affect responsiveness.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repeated offenses as the clean horizontal quantity. Do not classify real crimes from the schematic curves. Ask what other margins could change: timing, targets, concealment, methods, or seriousness.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- Project-original Chapter 2 TikZ figures and accepted QA assets: figures/ch02_microeconomic_toolkit/.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 the arithmetic. Cooperative surplus here means the gains from trade, not Nash bargaining. Price divides the gain; moving the apple to the higher-valued use creates the total gain.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pie metaphor briefly. An efficient result can divide gains objectionably, and redistribution can change the size of the pie. Rights and legitimacy remain distinct considerations.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why Pareto improvement is attractive but too demanding for most legal reform. Total gains exceeding losses does not mean the losers are compensated.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Move quickly through the four diagnoses. Externalities receive the full treatment because they recur across property, tort, crime, regulation, platforms, and AI.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every symbol in words. Private cost is not fake or irrelevant; it is incomplete when outsiders bear an additional marginal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from MB=MPC at the private quantity to MB=MSC at the efficient quantity. Stress that the useful activity continues at Q*. The graph diagnoses an incentive gap but does not prescribe a remedy.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- Project-original Chapter 2 TikZ figures and accepted QA assets: figures/ch02_microeconomic_toolkit/.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Pause before advancing. Ask for responses beyond simple compliance: price, job selection, training, do-it-yourself repair, informal providers, inspection frequency, and record review.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internalization as changing the choice, not automatically imposing a tax. Compare the information and enforcement requirements of liability, regulation, bargaining, and other instruments.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equation in English: expected penalty equals probability of punishment times the sanction if imposed. Work both calculations before discussing the caveats.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- Project-original Chapter 2 TikZ figures and accepted QA assets: figures/ch02_microeconomic_toolkit/.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why the two policies may differ despite equal expected monetary values. Draw out risk aversion, inability to pay, salience, evasion, enforcement cost, false positives, proportionality, and marginal deterrence.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 the arithmetic slowly. Before: $100 expected harm. After: $50. The precaution reduces expected harm by $50 at a $30 cost, creating $20 in net expected value under the simplified assumptions.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distinction temporal and causal. Moral hazard is an incentive change after protection; adverse selection is sorting caused by hidden information before agreement. Neither implies insurance is undesirable.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table one row at a time and remind students that payoffs are ordered (Row, Column). Establish defection as dominant before naming the stable but jointly inferior outcome.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repeated games intuitively. Norms and reputation can substitute for some formal enforcement, but they weaken near the end of a relationship or when identities and histories are cheap to replace.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shareholders and managers or clients and lawyers. Delegation creates gains from expertise and scale, while divergent objectives or hidden action create agency cost. Controls also have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present behavioral economics as a rejection of incentives or a claim that behavior is random. Predictable errors and social preferences create testable refinements.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home-repair rule. Students should now be able to identify the margin, market adjustment, welfare comparison, possible externality or information problem, expected consequences, and institutional alternatives.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opening responses to establish the chapter's job. Observing a benefit or a compliance cost is not enough; the economic question follows all affected actors.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lecture roadmap. Do not define every term yet. Stress accumulation: markets aggregate choices; welfare evaluates results; risk, strategy, and agency complicate the baseline.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the baseline plainly. A driver may value time, safety, legality, and reputation at once. The model asks which options, beliefs, costs, or constraints change the choice.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what is displaced by an additional legal requirement. Opportunity cost prevents comparison with an imaginary world in which staff time, court time, and compliance effort are free.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every symbol in words. Use safety checks or hearings. Many choices are discrete: take a unit while its benefit covers its cost, then stop before the next unit costs more than it adds.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back to Chapter 1's implicit prices. An injunction changes the feasible set; disclosure changes information; a reputation score changes future benefits and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demand and supply in words before naming equilibrium. Ask students to locate the price and quantity at which planned purchases equal planned sales.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2: The Microeconomic Toolkit for Law (canonical project draft).</a:t>
            </a:r>
          </a:p>
          <a:p xmlns:a="http://schemas.openxmlformats.org/drawingml/2006/main">
            <a:r>
              <a:t>- Law and Economics project evidence ledger: evidence/ch02_microeconomic_toolkit_for_law.md.</a:t>
            </a:r>
          </a:p>
          <a:p xmlns:a="http://schemas.openxmlformats.org/drawingml/2006/main">
            <a:r>
              <a:t>- Project-original Chapter 2 TikZ figures and accepted QA assets: figures/ch02_microeconomic_toolkit/.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eb53d3821457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4737cbfdae3485c" /><Relationship Type="http://schemas.openxmlformats.org/officeDocument/2006/relationships/slideLayout" Target="/ppt/slideLayouts/slideLayout1.xml" Id="R45a841f20a7945a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841f20a7945a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c5f9f0542420e" /><Relationship Type="http://schemas.openxmlformats.org/officeDocument/2006/relationships/notesSlide" Target="/ppt/notesSlides/notesSlide1.xml" Id="Rc2edca139818418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59003dd5d4c48" /><Relationship Type="http://schemas.openxmlformats.org/officeDocument/2006/relationships/image" Target="/ppt/media/image2.png" Id="R7bc92527410345a6" /><Relationship Type="http://schemas.openxmlformats.org/officeDocument/2006/relationships/notesSlide" Target="/ppt/notesSlides/notesSlide10.xml" Id="R6a8880a84b794f6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09882c2a41a7" /><Relationship Type="http://schemas.openxmlformats.org/officeDocument/2006/relationships/notesSlide" Target="/ppt/notesSlides/notesSlide11.xml" Id="Ra2496f72a1ec4e3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943bf3954b64" /><Relationship Type="http://schemas.openxmlformats.org/officeDocument/2006/relationships/notesSlide" Target="/ppt/notesSlides/notesSlide12.xml" Id="Rb994bf50c3b4447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c55cb7454d31" /><Relationship Type="http://schemas.openxmlformats.org/officeDocument/2006/relationships/image" Target="/ppt/media/image3.png" Id="Re3f04e30595a4713" /><Relationship Type="http://schemas.openxmlformats.org/officeDocument/2006/relationships/notesSlide" Target="/ppt/notesSlides/notesSlide13.xml" Id="Rf3c8292e08c948d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50daae37e48ed" /><Relationship Type="http://schemas.openxmlformats.org/officeDocument/2006/relationships/notesSlide" Target="/ppt/notesSlides/notesSlide14.xml" Id="R7169a9bba7ae442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d45815c114e04" /><Relationship Type="http://schemas.openxmlformats.org/officeDocument/2006/relationships/notesSlide" Target="/ppt/notesSlides/notesSlide15.xml" Id="Reffba0e2823440f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80e28a88f4904" /><Relationship Type="http://schemas.openxmlformats.org/officeDocument/2006/relationships/notesSlide" Target="/ppt/notesSlides/notesSlide16.xml" Id="Rb9fdd541e7834da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60b84bc0248ae" /><Relationship Type="http://schemas.openxmlformats.org/officeDocument/2006/relationships/notesSlide" Target="/ppt/notesSlides/notesSlide17.xml" Id="Rd83385ed054b499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da3048bb4e8d" /><Relationship Type="http://schemas.openxmlformats.org/officeDocument/2006/relationships/notesSlide" Target="/ppt/notesSlides/notesSlide18.xml" Id="Ra8f1c18a85f5401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e2d3244b443c0" /><Relationship Type="http://schemas.openxmlformats.org/officeDocument/2006/relationships/image" Target="/ppt/media/image4.png" Id="Ra662cc073d6b45b2" /><Relationship Type="http://schemas.openxmlformats.org/officeDocument/2006/relationships/notesSlide" Target="/ppt/notesSlides/notesSlide19.xml" Id="Rf43fa8074094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560fa4b94a91" /><Relationship Type="http://schemas.openxmlformats.org/officeDocument/2006/relationships/notesSlide" Target="/ppt/notesSlides/notesSlide2.xml" Id="R3bf4f1e3d4b7463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394a66fd144e9" /><Relationship Type="http://schemas.openxmlformats.org/officeDocument/2006/relationships/notesSlide" Target="/ppt/notesSlides/notesSlide20.xml" Id="Rdc0489f7169e4a8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cb7d044c14393" /><Relationship Type="http://schemas.openxmlformats.org/officeDocument/2006/relationships/image" Target="/ppt/media/image5.png" Id="R64238d40bb994e9b" /><Relationship Type="http://schemas.openxmlformats.org/officeDocument/2006/relationships/notesSlide" Target="/ppt/notesSlides/notesSlide21.xml" Id="R4c3147e6e3c14fc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97b4ef3c4b26" /><Relationship Type="http://schemas.openxmlformats.org/officeDocument/2006/relationships/notesSlide" Target="/ppt/notesSlides/notesSlide22.xml" Id="Rb79539ff509c4a4c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091129b8249c3" /><Relationship Type="http://schemas.openxmlformats.org/officeDocument/2006/relationships/notesSlide" Target="/ppt/notesSlides/notesSlide23.xml" Id="Rf43d45d8dc734a3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2363551a94e38" /><Relationship Type="http://schemas.openxmlformats.org/officeDocument/2006/relationships/notesSlide" Target="/ppt/notesSlides/notesSlide24.xml" Id="R58075ce083b04df7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b5a44a9fb45cb" /><Relationship Type="http://schemas.openxmlformats.org/officeDocument/2006/relationships/notesSlide" Target="/ppt/notesSlides/notesSlide25.xml" Id="R81543ea2f92c48f9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350b81b440c6" /><Relationship Type="http://schemas.openxmlformats.org/officeDocument/2006/relationships/notesSlide" Target="/ppt/notesSlides/notesSlide26.xml" Id="Rfaa8f03bea6942b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7d09aa4084e01" /><Relationship Type="http://schemas.openxmlformats.org/officeDocument/2006/relationships/notesSlide" Target="/ppt/notesSlides/notesSlide27.xml" Id="Rfaa95df8d8ce47cd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edc0e183246cb" /><Relationship Type="http://schemas.openxmlformats.org/officeDocument/2006/relationships/notesSlide" Target="/ppt/notesSlides/notesSlide28.xml" Id="R6e5d2ed7ee1e49bd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59764e9d846d5" /><Relationship Type="http://schemas.openxmlformats.org/officeDocument/2006/relationships/notesSlide" Target="/ppt/notesSlides/notesSlide29.xml" Id="R0181ae3a6b03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027923e540f3" /><Relationship Type="http://schemas.openxmlformats.org/officeDocument/2006/relationships/notesSlide" Target="/ppt/notesSlides/notesSlide3.xml" Id="R82cf062d8784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78b9f5da4532" /><Relationship Type="http://schemas.openxmlformats.org/officeDocument/2006/relationships/notesSlide" Target="/ppt/notesSlides/notesSlide4.xml" Id="R417510a7359f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06b18cd8499f" /><Relationship Type="http://schemas.openxmlformats.org/officeDocument/2006/relationships/notesSlide" Target="/ppt/notesSlides/notesSlide5.xml" Id="R44e9da917614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4e4cf5ee24e32" /><Relationship Type="http://schemas.openxmlformats.org/officeDocument/2006/relationships/notesSlide" Target="/ppt/notesSlides/notesSlide6.xml" Id="Rfe709c656245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4d32144d4f62" /><Relationship Type="http://schemas.openxmlformats.org/officeDocument/2006/relationships/notesSlide" Target="/ppt/notesSlides/notesSlide7.xml" Id="Rbb25175cf150455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7cb37de674776" /><Relationship Type="http://schemas.openxmlformats.org/officeDocument/2006/relationships/notesSlide" Target="/ppt/notesSlides/notesSlide8.xml" Id="Ra48e7a3ae2274d9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3dae9771b428a" /><Relationship Type="http://schemas.openxmlformats.org/officeDocument/2006/relationships/image" Target="/ppt/media/image.png" Id="R4a14299b75634b26" /><Relationship Type="http://schemas.openxmlformats.org/officeDocument/2006/relationships/notesSlide" Target="/ppt/notesSlides/notesSlide9.xml" Id="R7077686dc895425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itle-field">
            <a:extLst xmlns:a="http://schemas.openxmlformats.org/drawingml/2006/main">
              <a:ext uri="{FF2B5EF4-FFF2-40B4-BE49-F238E27FC236}">
                <a16:creationId xmlns:a16="http://schemas.microsoft.com/office/drawing/2014/main" id="{8497A082-0169-4725-BA00-6101509F7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1368C80C-2292-45D6-ACB2-EEE3C9763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8FA35146-CBFF-4967-9117-4D5AE0788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09700"/>
            <a:ext cx="666750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2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Microeconomic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2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Toolkit for Law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11DFBC-A598-4EC4-8B7C-7322D4FB2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599F45-A36A-4C38-AC58-11861137C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D2F2AF-191C-4398-8A7D-D1EABA41F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86166C-396B-4E55-921F-CBA4D1E7F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C2348F-6FF9-4E59-B24E-570BA5F01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6D14DF-CCE4-476F-A8EA-E05862FF3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E235F8-5AAD-481D-85DD-8942CE6C4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895350"/>
            <a:ext cx="3124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CHOICE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BC547F-AE07-4D24-8E8F-3FC58F93E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81350"/>
            <a:ext cx="3124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TRADE-OFFS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C2B9D7-C396-45CC-B8C3-9ACE7C95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467350"/>
            <a:ext cx="3124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INSTITUTIONS</a:t>
            </a:r>
          </a:p>
        </p:txBody>
      </p:sp>
    </p:spTree>
    <p:extLst>
      <p:ext uri="{BB962C8B-B14F-4D97-AF65-F5344CB8AC3E}">
        <p14:creationId xmlns:p14="http://schemas.microsoft.com/office/powerpoint/2010/main" val="176962617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AA2D4CE-5D65-4D36-8FAB-F5C939E69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FD8B66C-67E8-4FB1-8955-5A57B70B0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0F85FC-DD6D-41CA-A460-A123F6AFF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compliance cost shifts supply and changes both sides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F97AF9C-D7AF-4D23-A5E5-FF8C8CF0B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94B30AA-7000-4136-8E73-A94DD8ED7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7099BD1-98EB-4F97-AF26-CCE6656A3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c92527410345a6"/>
          <a:stretch xmlns:a="http://schemas.openxmlformats.org/drawingml/2006/main"/>
        </p:blipFill>
        <p:spPr>
          <a:xfrm xmlns:a="http://schemas.openxmlformats.org/drawingml/2006/main">
            <a:off x="3370804" y="1314450"/>
            <a:ext cx="5450393" cy="4476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F7B022-6D27-4B00-B7E5-371C7BF45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848350"/>
            <a:ext cx="9982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The graph predicts a private-market adjustment; it does not display the rule's safety benefit.</a:t>
            </a:r>
          </a:p>
        </p:txBody>
      </p:sp>
    </p:spTree>
    <p:extLst>
      <p:ext uri="{BB962C8B-B14F-4D97-AF65-F5344CB8AC3E}">
        <p14:creationId xmlns:p14="http://schemas.microsoft.com/office/powerpoint/2010/main" val="182422344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7FB43FE-D084-42CD-AE1E-3378761C5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8D162D3-2EB1-4D6F-83D8-EF3D81B66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4266AE4-D891-4C6F-8FFC-AB33A7A44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Curve shifts and incidence answer different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7998A82-0784-4C21-9E68-E221DBD64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C259508-85A3-47D3-8EEF-55611FAFB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414615A-2495-4D04-9F75-CDE76D0D6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25762B-B027-4BFB-A632-D5844462E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752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0C5179-4992-4744-B0A6-64E9EB130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954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WHAT CHANGES THE CURVE?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D5D53F-2C78-467D-B2AD-FF67B4E82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81250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75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Own price changes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C003D8-74EC-46C8-A3A9-93A633F34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33700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movement along a fixed curve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C6E49F-D1A3-4823-AB3D-C4154BDCD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90950"/>
            <a:ext cx="3905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Cost, risk, information, or rules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49D9BB-181C-4230-B52C-8E3601D7E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57700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shift of the curve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288BB8-A383-48C1-BE73-BDCA46565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6954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WHO ULTIMATELY BEARS IT?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B1861E-8031-4D9C-9896-1A49AE4C9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38125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75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Formal incidence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AC564A-4893-4E81-A1E9-CABD564EB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9337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Contractor must comply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B57331-1E2A-4940-8B85-DCA259508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79095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Economic incidence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AA7A4F-76E5-4784-9E65-E6090BD6B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3624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Price, income, service, entry, and exit adjust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BF926D-5C0F-403A-8F2B-19264F113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5619750"/>
            <a:ext cx="8991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Responsiveness determines how the burden is divided.</a:t>
            </a:r>
          </a:p>
        </p:txBody>
      </p:sp>
    </p:spTree>
    <p:extLst>
      <p:ext uri="{BB962C8B-B14F-4D97-AF65-F5344CB8AC3E}">
        <p14:creationId xmlns:p14="http://schemas.microsoft.com/office/powerpoint/2010/main" val="164545825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EB1BC47-F2A5-46B0-B39E-12102E489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55F7F36-D718-4F13-8EF0-24555810D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FD920BE-5049-48B3-894C-F1E10B8B7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Elasticity asks how large the response will be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6234DDA-C70F-4C8F-966F-63DC4A519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DA4B8CF-68F4-4401-B31C-CCD0A2B4E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62DA29A-4D7D-44BF-A819-4FF07C868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839D3A-4A2B-48A1-B8F9-8693CE334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4785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475" b="1" i="0">
                <a:solidFill>
                  <a:srgbClr val="24594E"/>
                </a:solidFill>
                <a:latin typeface="Georgia"/>
                <a:ea typeface="Georgia"/>
                <a:cs typeface="Georgia"/>
              </a:defRPr>
            </a:pPr>
            <a:r>
              <a:rPr sz="2475" b="1" i="0">
                <a:solidFill>
                  <a:srgbClr val="24594E"/>
                </a:solidFill>
                <a:latin typeface="Georgia"/>
                <a:ea typeface="Georgia"/>
                <a:cs typeface="Georgia"/>
              </a:rPr>
              <a:t>Direction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D40C27-ABCD-4D0B-9124-78F7F2ECF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09850"/>
            <a:ext cx="400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 higher expected punishment reduces prohibited conduct in the benchmark model.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1B73AF-EA7A-4596-9CB2-7C308C1FA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14500"/>
            <a:ext cx="9525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EB3ED0-6E2D-4E95-9B08-972A862DB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184785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475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2475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Magnitude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EA68A1-0C26-4D74-A404-536523FB0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09850"/>
            <a:ext cx="400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Elasticity asks whether the change in conduct is large or small.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798664-45D1-4912-9A42-76CF09C43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33900"/>
            <a:ext cx="9791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F2D27A-7B75-4A63-B185-199FE91FC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53000"/>
            <a:ext cx="304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Alternatives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BF107B-B2A7-4CDB-93D1-AD9DE53E8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953000"/>
            <a:ext cx="304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Time to adjust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CEFDC2-3FB9-4302-99FE-D3850B46E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953000"/>
            <a:ext cx="304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Information and beliefs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5C9114-A4BC-4A71-862A-E738E306D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676900"/>
            <a:ext cx="8686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Inelastic means less responsive, not unresponsive.</a:t>
            </a:r>
          </a:p>
        </p:txBody>
      </p:sp>
    </p:spTree>
    <p:extLst>
      <p:ext uri="{BB962C8B-B14F-4D97-AF65-F5344CB8AC3E}">
        <p14:creationId xmlns:p14="http://schemas.microsoft.com/office/powerpoint/2010/main" val="195398168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500484D-DE9D-45C0-82CF-10B2ED42A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61C81A0-81DB-4C40-BD8A-6D5F44552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C2D96D-0C4F-4B4C-ADAD-7AD33699C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6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same punishment change can produce different responses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0F96AA9-BE04-4ABD-98AC-C659252E8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1F47492-EF49-43C8-9B0D-9857D6762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276BCC9-BB51-4405-8EB7-B306B0D1C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f04e30595a4713"/>
          <a:stretch xmlns:a="http://schemas.openxmlformats.org/drawingml/2006/main"/>
        </p:blipFill>
        <p:spPr>
          <a:xfrm xmlns:a="http://schemas.openxmlformats.org/drawingml/2006/main">
            <a:off x="1545611" y="1428750"/>
            <a:ext cx="9100778" cy="41719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D636FD-08BD-4873-A7F8-0F8772FFD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848350"/>
            <a:ext cx="9982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Both panels predict deterrence; only evidence can identify the magnitude for real conduct.</a:t>
            </a:r>
          </a:p>
        </p:txBody>
      </p:sp>
    </p:spTree>
    <p:extLst>
      <p:ext uri="{BB962C8B-B14F-4D97-AF65-F5344CB8AC3E}">
        <p14:creationId xmlns:p14="http://schemas.microsoft.com/office/powerpoint/2010/main" val="95549039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116E6CF-7F8E-4CF5-803F-84EB62EC7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D13AC67-A43B-42B5-A627-D99CC039A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1473018-29A8-435C-8BFC-08A536512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voluntary trade can create cooperative surplus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AE1432F-170D-4FC7-9855-EE255B169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6EAAD87-0A6E-4F88-AB4D-BF26355EF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5C099C2-ABCF-4CDB-9CF9-5699ABDE5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337F3C-1376-4718-AE4C-A9CA8ED7F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0002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Seller values apple at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F0DF5E-BBCE-4F66-B23F-509AA97F0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09850"/>
            <a:ext cx="276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$0.60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BB87D4-576D-47F3-80C1-5DB9C9E0B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705100"/>
            <a:ext cx="628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EBB06E-5456-4678-968E-9E14B381D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00025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Trade price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E1B02C-0A6D-44DE-84C2-0EE870B8C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609850"/>
            <a:ext cx="29337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$0.90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90EE79-32AD-4D0A-89D1-CE73F4CF5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705100"/>
            <a:ext cx="628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0033EE-541F-4070-9A79-5960E0EE8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0002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Buyer values apple at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54B504-6C18-490D-B17C-823BFDE88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609850"/>
            <a:ext cx="276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$1.20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9596BB-9494-44C7-B0F8-34CED2334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3905250"/>
            <a:ext cx="8648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6271BD-29AB-4344-BA9A-08261FEB8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324350"/>
            <a:ext cx="342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Seller surplus: $0.30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01E289-85AF-4F92-9E08-5AF28FB2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324350"/>
            <a:ext cx="571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40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+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225B86F-5A96-401C-8236-CD028DD02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324350"/>
            <a:ext cx="342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Buyer surplus: $0.30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D19F47-4B13-45CE-9B68-1F1A5D7A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219700"/>
            <a:ext cx="8877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= $0.60 total gain from exchange</a:t>
            </a:r>
          </a:p>
        </p:txBody>
      </p:sp>
    </p:spTree>
    <p:extLst>
      <p:ext uri="{BB962C8B-B14F-4D97-AF65-F5344CB8AC3E}">
        <p14:creationId xmlns:p14="http://schemas.microsoft.com/office/powerpoint/2010/main" val="138763141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AED1EA8-A344-4431-94C8-E54146138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BCAC600-9D1E-4345-81A7-011E1D47C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A4CAB74-B493-4E09-95B8-0A98DE03F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Pie size and slice size remain different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577162E-7DB7-4A68-9D8A-83F6730AC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884ED95-FE89-421E-AC02-F7F09890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99529A1-97BD-4745-81DA-ECB36040C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0B316D-4B46-44BB-8180-55868411C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7145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EFFICIENCY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ED0E75-1D54-4533-A53F-FD796C674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343150"/>
            <a:ext cx="4191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04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How much total value is created?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178C63-52E4-42F2-9673-F0628E5A3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71850"/>
            <a:ext cx="4000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Are avoidable losses reduced?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Are gains from cooperation realized?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1C64B9-9D49-4A00-8B4C-0A788BECD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19250"/>
            <a:ext cx="952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10D522-AF6B-4C92-991B-D3E31FA47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7145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DISTRIBUTION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744C10-1608-49CB-AAC6-EA585C6E8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343150"/>
            <a:ext cx="4191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Who receives the gains and bears the losses?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36D491-ECE7-4872-885E-21CCAB91F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371850"/>
            <a:ext cx="4000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begins with which rights?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Does the allocation satisfy other values?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9E95AA-74DF-41E3-8737-BD6289865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953000"/>
            <a:ext cx="90297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E3EB20-7145-4A8D-AEC4-1BE115C0F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124450"/>
            <a:ext cx="8458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51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6D4F0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6D4F0C"/>
                </a:solidFill>
                <a:latin typeface="Aptos"/>
                <a:ea typeface="Aptos"/>
                <a:cs typeface="Aptos"/>
              </a:rPr>
              <a:t>Efficiency is the default economic benchmark, not a complete theory of justice or legitimacy.</a:t>
            </a:r>
          </a:p>
        </p:txBody>
      </p:sp>
    </p:spTree>
    <p:extLst>
      <p:ext uri="{BB962C8B-B14F-4D97-AF65-F5344CB8AC3E}">
        <p14:creationId xmlns:p14="http://schemas.microsoft.com/office/powerpoint/2010/main" val="69053146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25C55CC-0BBE-469D-9DAA-6B5CD5F1B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994E686-3907-470B-8E9E-B2B9CDA00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21923F-D189-4872-A404-B6EB8CA6C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Most legal change creates winners and losers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B507221-1577-4DE6-82DD-311774934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D1BBCD4-CE63-42E4-BE0F-9DAFC307F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E0FA269-A3DE-4E7F-8462-4538051CB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A9D10D-F8F9-4ED1-BA0A-8107B119F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44767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FE6E39-5DB8-49D0-8EA2-7FB71C20A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343150"/>
            <a:ext cx="3943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PARETO IMPROVEMENT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0FDE26-34F3-4D6C-9DCE-19742D5E6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105150"/>
            <a:ext cx="3714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75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At least one person gains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175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and no one loses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38AFB4-C100-40FE-98C3-1E2C4437C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000250"/>
            <a:ext cx="44767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AABE41-C33A-4F2E-B0AD-6391973B6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343150"/>
            <a:ext cx="3943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REAL LEGAL CHANGE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50A778-8470-4410-912A-6F28951B2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105150"/>
            <a:ext cx="3714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9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75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Pollution, procedure, patents: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175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gains and losses coexist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8A47D9-64BC-42D9-98F7-E206C9832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5143500"/>
            <a:ext cx="899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Potential compensation is not actual compensation.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DACB98-6E54-46D2-A5FB-3C7A7E19F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657850"/>
            <a:ext cx="9029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Cost-benefit analysis does not erase distribution, reliance, rights, or legitimacy.</a:t>
            </a:r>
          </a:p>
        </p:txBody>
      </p:sp>
    </p:spTree>
    <p:extLst>
      <p:ext uri="{BB962C8B-B14F-4D97-AF65-F5344CB8AC3E}">
        <p14:creationId xmlns:p14="http://schemas.microsoft.com/office/powerpoint/2010/main" val="28899238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847E6AD-146B-42B3-B0F4-4BDFA7C3F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6CE2F2E-1A27-41BE-AFE4-F61366EAB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CB0AF0-69FB-49DC-A2E3-4DD099E58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27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Market failure diagnoses where private choice can diverge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84168A1-BFA1-4A3C-B54A-FD478BD3A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B69CD9D-02D3-43F4-9466-98F3118D3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A9B2862-FD8D-436A-859A-04467BAD9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E3B11C-F476-4FC2-83BE-1559428D2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716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Externality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EE7EDF-4AC8-4C46-BF4B-FBFB941EC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1676400"/>
            <a:ext cx="4857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Effects fall on people outside the decision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5A43E2-E7E6-46C3-BE6E-FB69F8468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676400"/>
            <a:ext cx="304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BRING EFFECT INTO CHOICE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9C1E2B-7521-46DD-A585-17B59420E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00300"/>
            <a:ext cx="1062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44CC70-A732-4E42-ACC9-BCC780197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622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Public good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5AC022-80F0-4031-83C5-D9514D9F2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667000"/>
            <a:ext cx="4857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Beneficiaries can free ride on provision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61920C-E15C-4A91-B775-44C15A3BA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67000"/>
            <a:ext cx="304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ORGANIZE FINANCE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2695FD-B8C1-4EFD-B129-343E5725C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90900"/>
            <a:ext cx="1062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C740D9-3DF4-4E7B-95F1-95CA1EC8D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528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Market power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EBE838-1E67-4598-A990-CBED26874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657600"/>
            <a:ext cx="4857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 participant restricts quantity or terms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4D5714-6ACA-403A-ABFF-DE4956BAC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657600"/>
            <a:ext cx="304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RESTORE OR REGULATE COMPETITION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C7FD3E6-F7FB-4D15-ABF8-4D4A184F1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81500"/>
            <a:ext cx="1062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6F7766-A661-4A8B-8C9F-4F32C5BFD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434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6AE7DD-B4E6-4D76-B2C8-9C127D0C4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648200"/>
            <a:ext cx="4857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 party cannot evaluate quality, risk, or performance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079007-E12A-42A8-B3EF-E3F2FA6DD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648200"/>
            <a:ext cx="304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DISCLOSE, VERIFY, OR ALLOCATE RISK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14463DF-348F-426B-A8EA-E952E3A43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638800"/>
            <a:ext cx="9296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Diagnosis begins the institutional comparison; it does not select the remedy.</a:t>
            </a:r>
          </a:p>
        </p:txBody>
      </p:sp>
    </p:spTree>
    <p:extLst>
      <p:ext uri="{BB962C8B-B14F-4D97-AF65-F5344CB8AC3E}">
        <p14:creationId xmlns:p14="http://schemas.microsoft.com/office/powerpoint/2010/main" val="32466538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4B0CC46-1221-4622-9995-F6EE3F671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383D677-2165-43FB-97E3-36C173C11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6DD08E6-BBA4-4704-AD65-96D31C1D5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Social cost includes harm outside the transaction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5D1606E-5C10-4666-A4DF-380504C24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490CCF4-7BCF-4954-93C0-11B254665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E379985-65EE-47AE-93F0-72340D03E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85C775-11F1-497D-B998-412A4FF80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1790700"/>
            <a:ext cx="8801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40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MSC = MPC + MEC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AF7459-1DEA-4A1C-9E01-9D35862CB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2956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24594E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24594E"/>
                </a:solidFill>
                <a:latin typeface="Georgia"/>
                <a:ea typeface="Georgia"/>
                <a:cs typeface="Georgia"/>
              </a:rPr>
              <a:t>MSC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287BE9-C7A1-4315-9B1A-5FBEC86C5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052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marginal social cost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4C18E6-6512-4B84-BE73-8BADD0CA6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2956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MPC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56B590-7B80-4519-A0F9-A2ADD432D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9052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marginal private cost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CD895D-B2EC-471B-875A-6A27B329F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2956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75530D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75530D"/>
                </a:solidFill>
                <a:latin typeface="Georgia"/>
                <a:ea typeface="Georgia"/>
                <a:cs typeface="Georgia"/>
              </a:rPr>
              <a:t>MEC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FD6856-9A64-4EBD-86C6-F3977656C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9052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marginal external cost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D1A94D-C57C-4835-9163-7ADD94F35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95850"/>
            <a:ext cx="9029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B06F9E-65E1-4528-90A3-A64A369D4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295900"/>
            <a:ext cx="9258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5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If the decision maker does not bear MEC, private output can exceed the social benchmark.</a:t>
            </a:r>
          </a:p>
        </p:txBody>
      </p:sp>
    </p:spTree>
    <p:extLst>
      <p:ext uri="{BB962C8B-B14F-4D97-AF65-F5344CB8AC3E}">
        <p14:creationId xmlns:p14="http://schemas.microsoft.com/office/powerpoint/2010/main" val="134948112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89D2FEC-B6DB-44B7-A6D7-0E223C829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978B6BD-04CE-4849-B50E-58FB63CD7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5A2DCF0-3771-4544-ACCE-0D5FBD6C6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Ignoring external cost can produce too much activity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D257AA4-FCBD-421A-B5DF-86C600DF5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CDB9E5C-21D0-4E44-BEB4-8BC31A2C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7E9352A-BCB8-4EA5-93A2-1662A044E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62cc073d6b45b2"/>
          <a:stretch xmlns:a="http://schemas.openxmlformats.org/drawingml/2006/main"/>
        </p:blipFill>
        <p:spPr>
          <a:xfrm xmlns:a="http://schemas.openxmlformats.org/drawingml/2006/main">
            <a:off x="3065692" y="1314450"/>
            <a:ext cx="6060616" cy="4476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D80FC6-A687-4337-B705-EFD4784F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848350"/>
            <a:ext cx="9982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The efficient quantity is lower than the market quantity, but it is not zero.</a:t>
            </a:r>
          </a:p>
        </p:txBody>
      </p:sp>
    </p:spTree>
    <p:extLst>
      <p:ext uri="{BB962C8B-B14F-4D97-AF65-F5344CB8AC3E}">
        <p14:creationId xmlns:p14="http://schemas.microsoft.com/office/powerpoint/2010/main" val="19533999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B0B60A1-664D-4626-9556-3D30E18B7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1C027F1-D46F-443C-8BF6-7C60A3BA6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5B9AFFF-8D41-44EA-A0EB-95F9CF6EE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One safety rule can activate many margins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9297AD4-951B-4222-A796-9B5C2971F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17D4A46-48D1-4A0C-9A99-BD2702529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8FCE496-471A-4942-AB35-B11AC6C9B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95D79C-6050-4C89-8F2F-1FF0CD12C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54305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HOME-REPAIR REQUIREMENT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598299-C9AC-4A6F-82B0-DDAFABCDE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076450"/>
            <a:ext cx="97536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Certified parts + safety checklist + installation records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3FC4A7-DE22-4D99-8001-1EA5A537A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371850"/>
            <a:ext cx="8877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The rule may improve safety. It also changes choices.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61D08F-5E21-4669-B10C-EF7876465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629150"/>
            <a:ext cx="9601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40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What can contractors, customers, and inspectors change?</a:t>
            </a:r>
          </a:p>
        </p:txBody>
      </p:sp>
    </p:spTree>
    <p:extLst>
      <p:ext uri="{BB962C8B-B14F-4D97-AF65-F5344CB8AC3E}">
        <p14:creationId xmlns:p14="http://schemas.microsoft.com/office/powerpoint/2010/main" val="165079135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C132B0D-0E48-4A85-8A27-EAB55AA1B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6F3C295-1214-4309-8BC9-CE5A7D409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0A65772-A37E-4E1A-B1B1-7BEEEFCFE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Internalization is an objective, not a single remedy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C3671A4-480F-4CE7-83A7-58D5178FE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91E81A9-8D69-4B08-B56F-C43E31DBF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7C2C310-673B-496A-B421-3CF4A3BC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698EFD-9045-47D6-A986-18393881B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562100"/>
            <a:ext cx="9258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Bring more of the external effect into the actor's decision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DB854D-6ECE-42E1-824B-0B68AC0CE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952750"/>
            <a:ext cx="2000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169D18-340C-4585-B437-E5C9346C2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575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Tax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BE4C19-8E4A-46A9-9927-586F21F9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952750"/>
            <a:ext cx="2000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5F6234-5357-4701-9A63-A2116A252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2575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Liability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0FAEED-C72C-4291-8792-74D8CE49A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952750"/>
            <a:ext cx="2000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13ACA1-D8D7-4EB0-97F1-FB35EE4A6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2575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Regulation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A3B420-7017-4900-8171-0B76AD981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952750"/>
            <a:ext cx="2000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725AD9-4A4C-4E07-9A79-45DB49E50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2575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08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Rights + bargaining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DD6B6D-C9E6-4B6C-B660-950428C04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2952750"/>
            <a:ext cx="2000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E69F87-3A5B-4D05-A917-86719561E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2575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Subsidy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D73C0AA-B433-4754-9347-DDFE5BBEE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762500"/>
            <a:ext cx="9601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Each requires different information, enforcement, parties, and tolerance for error.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E4C909-3354-43BB-8281-805807EAB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467350"/>
            <a:ext cx="9258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The institutional question is comparative: which feasible response performs better here?</a:t>
            </a:r>
          </a:p>
        </p:txBody>
      </p:sp>
    </p:spTree>
    <p:extLst>
      <p:ext uri="{BB962C8B-B14F-4D97-AF65-F5344CB8AC3E}">
        <p14:creationId xmlns:p14="http://schemas.microsoft.com/office/powerpoint/2010/main" val="1245735387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C249ABB-08C5-4271-B642-F76398CC5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220D362-0278-4096-AD4C-0E54DE0F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0395559-E519-40A2-A18C-B9E6D4A62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Expected punishment has two separate policy margins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C35DE05-1F54-4613-825E-229B9BE74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F214F80-7A8C-4A6F-BDB8-6C2CAA8DA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342944D-969C-496E-9DEA-F744B20C6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238d40bb994e9b"/>
          <a:stretch xmlns:a="http://schemas.openxmlformats.org/drawingml/2006/main"/>
        </p:blipFill>
        <p:spPr>
          <a:xfrm xmlns:a="http://schemas.openxmlformats.org/drawingml/2006/main">
            <a:off x="1026834" y="1695450"/>
            <a:ext cx="10138333" cy="3371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6604E7-A754-4B02-BD44-8A841F620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429250"/>
            <a:ext cx="9982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E(P) = p × F is a baseline calculation, not proof that the policies are equivalent.</a:t>
            </a:r>
          </a:p>
        </p:txBody>
      </p:sp>
    </p:spTree>
    <p:extLst>
      <p:ext uri="{BB962C8B-B14F-4D97-AF65-F5344CB8AC3E}">
        <p14:creationId xmlns:p14="http://schemas.microsoft.com/office/powerpoint/2010/main" val="83857615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813944D-1322-4375-A7F9-D6F61FD77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FECEA3B-20D5-4990-8C60-819755783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9B8DA2-3FB1-4963-869F-83F4BEEDE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Equal expected penalties need not be equivalent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0EC87F8-6EFD-4C83-B2CE-FDCC17A52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4F71D77-D0A8-4679-8892-B060527F2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39E94DC-E4D9-4B85-B92A-0C612E713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5F8D49-DAB6-4F7C-8651-38D24B5DE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62150"/>
            <a:ext cx="4095750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365672-CD7E-4CE0-9FDD-F5126D8F7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305050"/>
            <a:ext cx="3562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RARE + SEVERE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EB6CEA-D0D6-40C7-BD17-961FA4602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009900"/>
            <a:ext cx="3562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700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2700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10% × $1,000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700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2700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= $100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03120D-D3E2-4FA2-B023-99AA37329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962150"/>
            <a:ext cx="4095750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992844-889C-4812-BE19-8C0D415C7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05050"/>
            <a:ext cx="3562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FREQUENT + MODEST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D1B357-954F-4036-8D82-095DCC4C2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09900"/>
            <a:ext cx="3562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70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70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50% × $200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70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70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= $100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0F544E-86D5-4D96-853C-B22CB1F6F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Risk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C17CCD-912D-4F3A-8A9B-430F58422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85775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Wealth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C876F6-1447-4AEB-9569-6AD31440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85775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Delay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8C6EC8-D1AD-41BA-9D9A-EF9B3B85E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85775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Salience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E7E0DD-93AC-4102-A373-8B07D5AF2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85775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Error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1B87D2-C384-4C61-84B8-4A4A3FCAD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85775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Proportionality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3719A2-8498-4A97-BAE5-66A8DC4E0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600700"/>
            <a:ext cx="895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Arithmetic organizes the comparison; institutional detail determines equivalence.</a:t>
            </a:r>
          </a:p>
        </p:txBody>
      </p:sp>
    </p:spTree>
    <p:extLst>
      <p:ext uri="{BB962C8B-B14F-4D97-AF65-F5344CB8AC3E}">
        <p14:creationId xmlns:p14="http://schemas.microsoft.com/office/powerpoint/2010/main" val="201154408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A65C81C-AB1A-4CDA-A2CC-8D1F761A5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6C1807B-8022-4C63-BBDF-575DFD242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65F13EF-1AFC-4CF8-A7D1-7BFEBB69A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Expected harm makes precaution comparable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03667B2-2D8E-4A65-8D22-D38E0390C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5522122-A65C-445A-AF42-F1F0B8E46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B8CF687-E418-4FF8-83E0-504933841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688DB4-2A3A-462D-99A3-E0833B5E8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524000"/>
            <a:ext cx="3543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30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E(H) = p × 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8CB20D-D07C-4A1A-92F7-FA8132232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285750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2039AF-508D-45A6-8E86-EDF8F49C5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90850"/>
            <a:ext cx="2514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BEFORE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FC7079-C3EC-4000-B906-FBA136EA3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43300"/>
            <a:ext cx="2514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1% × $10,000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04571C-0427-4A0E-90D4-ED77C9A68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10050"/>
            <a:ext cx="2514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$100 expected harm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1F4DCA-3BD1-4FA4-A4D5-0AB1D4BB7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86150"/>
            <a:ext cx="495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A1F75A-BEC1-43CA-A5D2-51C52D1A0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724150"/>
            <a:ext cx="285750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48CC38-D7E2-4146-BF26-9BC2D52F0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990850"/>
            <a:ext cx="2514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PRECAUTION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B90A47-62C9-4D95-835E-D87DD42FC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543300"/>
            <a:ext cx="2514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Costs $30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E68E39-21E7-48A6-B428-A01D60C2A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210050"/>
            <a:ext cx="2514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Risk falls to 0.5%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0CD3A5-D905-47B6-87B9-A1179894C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86150"/>
            <a:ext cx="495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0EFA4B-2443-43EE-9216-87C4D9733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724150"/>
            <a:ext cx="285750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61F21D-D882-4902-833E-EE3D3EC14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990850"/>
            <a:ext cx="2514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AFTER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03B0BC3-6F28-48CB-96DE-D84A278AB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543300"/>
            <a:ext cx="2514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0.5% × $10,000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8183C3-1DE4-4874-86D8-B965C6A8D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10050"/>
            <a:ext cx="2514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$50 expected harm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27105A-669C-44A8-8A1F-F90DC8BC3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724150"/>
            <a:ext cx="123825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5B9C9C-1C26-4612-A576-426A8F883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299085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NET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3774803-1FE2-4167-B101-469C0E4AB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638550"/>
            <a:ext cx="971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75" b="1" i="0">
                <a:solidFill>
                  <a:srgbClr val="315F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315F75"/>
                </a:solidFill>
                <a:latin typeface="Georgia"/>
                <a:ea typeface="Georgia"/>
                <a:cs typeface="Georgia"/>
              </a:rPr>
              <a:t>+$20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DBC0986-FA56-4FB1-9BA8-F514F19A2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91150"/>
            <a:ext cx="857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Expected harm falls $50 at a $30 cost.</a:t>
            </a:r>
          </a:p>
        </p:txBody>
      </p:sp>
    </p:spTree>
    <p:extLst>
      <p:ext uri="{BB962C8B-B14F-4D97-AF65-F5344CB8AC3E}">
        <p14:creationId xmlns:p14="http://schemas.microsoft.com/office/powerpoint/2010/main" val="44367753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D74CDA7-25B2-476F-AC97-F6266189A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88B4F7B-3123-47F9-AACE-AFA5A0159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876EE66-A966-45F4-AB54-54AE93ECF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Insurance reveals two distinct information problems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5B536AA-C3AE-4AD4-A1A6-539A648D7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16E9B3D-B5A8-4963-96E7-B72F87A8F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F21B4E2-28ED-44D9-9005-5EA6CAA61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12B429-0DF4-48D8-82F2-85A14B6B2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73355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AFTER PROTECTION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A108DC-BD16-4BAC-A9A7-2EDC02CEF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324100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Moral hazard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97B1A1-E150-47AF-B0F9-C1A15110B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00400"/>
            <a:ext cx="40195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Protection changes behavior and may increase the probability or size of loss.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C69845-7BE2-4CC2-B794-AE577129E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2971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337DB9-8A39-46F8-A2B0-6B6B5852E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73355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BEFORE AGREEMENT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6EAD37-1B9F-40B9-9BB3-79C9E6A45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324100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Adverse selection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3022DD-40D6-4F58-9190-CE3B4C650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200400"/>
            <a:ext cx="40195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One side knows more about risk or quality, changing who enters the agreement.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44BC8F-B370-414E-8790-8D04998AC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143500"/>
            <a:ext cx="9448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Deductibles, monitoring, disclosure, warranties, screening, reputation, and liability can respond at a cost.</a:t>
            </a:r>
          </a:p>
        </p:txBody>
      </p:sp>
    </p:spTree>
    <p:extLst>
      <p:ext uri="{BB962C8B-B14F-4D97-AF65-F5344CB8AC3E}">
        <p14:creationId xmlns:p14="http://schemas.microsoft.com/office/powerpoint/2010/main" val="1703207968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145E2DB-B3F8-447A-BDD8-B07152BCF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DFE667D-E1AE-4FCD-9B09-01C5859DB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3E0EBFB-DC02-4D94-823E-A013C5FF5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Individual incentives can produce a worse joint result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BE894BA-E3F8-441C-A6C2-74FAE8718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9D62E51-1CA2-45C2-BFB5-DD4CD1077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9855556-F946-423C-A6DF-74281DA98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6AD42D-BB9A-45C7-A6FD-79E21FC8A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1962150"/>
            <a:ext cx="2381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754615-A245-4854-ACEE-49342330D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2076450"/>
            <a:ext cx="2152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4D8604-D4D8-4EA2-96B9-86AC8821B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62150"/>
            <a:ext cx="3143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C49258-9D4D-4896-B7BA-202E33893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7645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COLUMN COOPERATES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EAE506-F1F6-471C-8686-E18B0C9D8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962150"/>
            <a:ext cx="3143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73968B-EF08-4724-90C2-3AF258494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07645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COLUMN DEFECTS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905487-7BB5-4554-9B47-1EC481CCB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2571750"/>
            <a:ext cx="23812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DC830D-39C8-4043-9AAC-A8395F944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2686050"/>
            <a:ext cx="21526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ROW COOPERATES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9158A5-7D0C-4B3B-89F7-967D88EE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571750"/>
            <a:ext cx="31432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6E90A2-81F9-4533-9019-562615359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686050"/>
            <a:ext cx="29146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(3, 3)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5E723F-445B-4E77-A865-0494055A1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571750"/>
            <a:ext cx="31432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8510EC-E1B5-43D5-A54B-1E818ABCD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686050"/>
            <a:ext cx="29146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(0, 5)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5C793F-46B7-4092-8812-FC828F5B1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3790950"/>
            <a:ext cx="23812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197797-ED41-4C89-A38E-27868AD7F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905250"/>
            <a:ext cx="21526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ROW DEFECTS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08E73C-8393-45F4-A78F-5423B7F29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790950"/>
            <a:ext cx="31432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AB77A12-4A38-46C1-A7B6-0FFC12696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905250"/>
            <a:ext cx="29146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(5, 0)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26667A-E4DE-4180-82FC-B66A3B6C4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790950"/>
            <a:ext cx="31432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07DADCE-D1C1-47E8-9389-D2B2723E5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905250"/>
            <a:ext cx="29146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(1, 1)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2A8E7C3-12AE-47C5-89C5-7E4A94D34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467350"/>
            <a:ext cx="9639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Defection is individually attractive; mutual defection leaves both at (1, 1) instead of (3, 3).</a:t>
            </a:r>
          </a:p>
        </p:txBody>
      </p:sp>
    </p:spTree>
    <p:extLst>
      <p:ext uri="{BB962C8B-B14F-4D97-AF65-F5344CB8AC3E}">
        <p14:creationId xmlns:p14="http://schemas.microsoft.com/office/powerpoint/2010/main" val="112239649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4DC696C-FEBB-4369-BF48-6961FDC94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9A1CD5B-A67F-4021-BB05-3514235F6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C57126E-39E8-447F-BD78-BD83821D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Repetition makes opportunism costly tomorrow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2A5E85F-0C8A-4B1F-9A86-3F53E67D8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4F81AAC-0A66-476A-8860-E2F912042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A9624E2-E664-458E-8EBA-20B907F12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99C83F-1D57-4FE2-AD94-271244075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86000"/>
            <a:ext cx="28575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DCFECA-B7F1-443B-8E08-E418FBEAD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098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SHORT-RUN GAIN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246854-2A5B-4706-B9BE-898F22B0E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95650"/>
            <a:ext cx="23241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Defect while the other cooperates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11A46F-178B-4230-8FE7-4469F05E5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086100"/>
            <a:ext cx="85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1CA1AB-3C48-4906-B13B-742E09971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286000"/>
            <a:ext cx="28575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540023-5EB0-42E1-B98B-0752D17FB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6098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FUTURE RESPONSE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24B2D0-B737-4970-BA46-A36E0F71C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295650"/>
            <a:ext cx="23241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Refusal to trade, monitoring, retaliation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0B5527-E966-4573-8E7F-A9D8B0476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086100"/>
            <a:ext cx="85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48F686-98BC-44A7-9A4F-DC71F42D1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86000"/>
            <a:ext cx="28575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B4F55B-CA33-4A54-BEF9-47AAB5097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6098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LONG-RUN LOSS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351E26-EFFF-449A-805F-02880A06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95650"/>
            <a:ext cx="23241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Reputation, access, and relationship value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2EB2F3-C646-4215-8C27-4A140A79A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086350"/>
            <a:ext cx="9601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06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Cooperation is easier when conduct is observable, identities persist, and future interaction matters.</a:t>
            </a:r>
          </a:p>
        </p:txBody>
      </p:sp>
    </p:spTree>
    <p:extLst>
      <p:ext uri="{BB962C8B-B14F-4D97-AF65-F5344CB8AC3E}">
        <p14:creationId xmlns:p14="http://schemas.microsoft.com/office/powerpoint/2010/main" val="354573156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8A7A1CB-94C0-470C-B4A5-075DB7A8D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E95E39F-A1A1-4F31-BE69-3C21C67BE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5A8F1A-492F-40E1-B692-54F01200F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Delegation creates gains and agency costs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1358833-410F-4BF7-B423-2879E39F9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3E1CA79-D36F-4650-AD26-592E6E772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8CCC597-402C-4582-9776-49BFC035E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BD9EF3-1CE0-4E31-9831-0DE19DDAC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47900"/>
            <a:ext cx="2724150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3ED163-12BB-406D-B9E0-C7EF6C5C3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2247900"/>
            <a:ext cx="2724150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8BE98E-BD16-4605-B2D6-B8563E9D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247900"/>
            <a:ext cx="2724150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1098A9-D1C4-4ABD-8315-E871BA828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838450"/>
            <a:ext cx="95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DB25FC-E950-4EEA-A6DA-6A1AB2A1F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34275" y="2838450"/>
            <a:ext cx="95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C9D8B2-A8BB-41A1-9A40-4F06317E5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5717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PRINCIPAL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9D26F4-C46C-4A71-9997-9351426C7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181350"/>
            <a:ext cx="2114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Delegates authority or resources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E24D48-0F93-4829-AE77-17068303F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5717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AGENT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6C1F65-EC4F-4904-8A81-B7B970A75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725" y="3181350"/>
            <a:ext cx="2114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Uses expertise and chooses action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8F9B74-190E-4109-AA22-0A5A83EBB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5717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OUTCOME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1E33A0-3C38-43C2-B525-12096E7AD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181350"/>
            <a:ext cx="2114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Creates value and possible divergence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1AFBDC-B475-40D0-B49C-DA6551423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4743450"/>
            <a:ext cx="7010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Monitoring, incentives, limits, disclosure, voting, exit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F097D6-A35A-495F-8FFE-CB83AC966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467350"/>
            <a:ext cx="8839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Perfect alignment is costly and can destroy useful discretion.</a:t>
            </a:r>
          </a:p>
        </p:txBody>
      </p:sp>
    </p:spTree>
    <p:extLst>
      <p:ext uri="{BB962C8B-B14F-4D97-AF65-F5344CB8AC3E}">
        <p14:creationId xmlns:p14="http://schemas.microsoft.com/office/powerpoint/2010/main" val="1849435251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40FCFFD-54CA-4696-BDCF-45DC41EBA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CEAB732-4844-4E06-B6CF-E95B09A64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ECABA58-057E-4E68-9811-AF4576DDA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Behavioral evidence tells us when to revise the baseline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9A29869-FE28-4B6B-A851-3E2FBD028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2B6A4D6-9F82-4FC0-AB02-F880EF01D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851B9CD-C7A7-4994-BF1B-4A073A397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179D37-2655-4919-8A73-7D7617075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19250"/>
            <a:ext cx="933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Start with purposeful choice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122503-9F9C-4A70-844C-166867C41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247900"/>
            <a:ext cx="9029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Specify options, incentives, information, and constraints.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841B77-63E2-4CFA-856B-FDD5588AA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105150"/>
            <a:ext cx="895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A5278D-1579-45B3-AFBC-FDBD4FC4F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00450"/>
            <a:ext cx="3143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Limited attention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68DC46-C098-46B7-AB98-25BEBFC3C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600450"/>
            <a:ext cx="3143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Misunderstood probabilities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5B10E6-B85B-4577-9DC7-AA8B43B13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600450"/>
            <a:ext cx="3143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Framing and defaults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29A3A1-0754-4F10-8CF7-3F98D84AA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57700"/>
            <a:ext cx="3143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Immediate rewards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1175AA-F9D6-43E0-9817-B7F5AC6CC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457700"/>
            <a:ext cx="3143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Norms and fairness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D91D51-DFE2-4B46-8052-54DE9DAD1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467350"/>
            <a:ext cx="9220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Revise the model when systematic evidence shows that the baseline predicts poorly.</a:t>
            </a:r>
          </a:p>
        </p:txBody>
      </p:sp>
    </p:spTree>
    <p:extLst>
      <p:ext uri="{BB962C8B-B14F-4D97-AF65-F5344CB8AC3E}">
        <p14:creationId xmlns:p14="http://schemas.microsoft.com/office/powerpoint/2010/main" val="207453934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69A6B6F-7230-4FFF-804C-BAB85D989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844520C-FB7F-4B92-B223-2C15AD6F1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BE69ADC-DF4C-4A58-83DE-FAE41C5C4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Use the simplest tool that captures the legal problem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ED68E7B-C596-4785-A837-0230A29A4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61D1165-C41B-4249-8C7B-D164F1F32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C6A4F9C-D940-4D8C-8FAB-ACA026082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F579A3D-FD5C-4722-983E-255E3ABCF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3A2D6D6-26E5-4EDF-B818-7B0440350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is scarce, and what is the opportunity cost?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F3953EF8-E360-47C1-B613-8F4B03F25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019300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CAB3B69-94AE-4048-91AB-CC00B19B1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028825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margin does the rule change?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5C6AC013-DD3B-47DC-A0A4-589DCE700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543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A68D2CF0-327A-46F6-849E-909F22B40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552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do price, quantity, entry, and incidence adjust?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B05F9CC5-8328-4D90-A81C-372E9BD32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67050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F8E8C1F5-16F3-4E6F-AE66-9EA20C3C6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076575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Do private and social consequences diverge?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C68982B9-ADE8-4C5D-9AD9-0C12A0239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5909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1B16995D-9CAF-4F0F-99F3-C45907E64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004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do risk, information, strategy, or delegation matter?</a:t>
            </a:r>
          </a:p>
        </p:txBody>
      </p:sp>
      <p:sp>
        <p:nvSpPr>
          <p:cNvPr id="17" name="bullet-mark-6">
            <a:extLst xmlns:a="http://schemas.openxmlformats.org/drawingml/2006/main">
              <a:ext uri="{FF2B5EF4-FFF2-40B4-BE49-F238E27FC236}">
                <a16:creationId xmlns:a16="http://schemas.microsoft.com/office/drawing/2014/main" id="{4C834188-40EE-498F-A6C6-6392CBB97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114800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bullet-6">
            <a:extLst xmlns:a="http://schemas.openxmlformats.org/drawingml/2006/main">
              <a:ext uri="{FF2B5EF4-FFF2-40B4-BE49-F238E27FC236}">
                <a16:creationId xmlns:a16="http://schemas.microsoft.com/office/drawing/2014/main" id="{5C9321C8-108D-46C5-B50E-1186B7894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124325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feasible institution improves the result after its own costs are counted?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AFCD6D-8A79-4F19-A0F4-BF14487F9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619750"/>
            <a:ext cx="933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Next: the legal institutions that make rules authoritative and enforceable.</a:t>
            </a:r>
          </a:p>
        </p:txBody>
      </p:sp>
    </p:spTree>
    <p:extLst>
      <p:ext uri="{BB962C8B-B14F-4D97-AF65-F5344CB8AC3E}">
        <p14:creationId xmlns:p14="http://schemas.microsoft.com/office/powerpoint/2010/main" val="177853595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D8B9A35-0684-4F50-841D-CF191DB97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E145B4E-B22D-48C0-AD7A-7C8E0AFF0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475479E-8769-4253-B9C4-CE89A1B6F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rule changes a system, not one decision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8D89EE7-EC5C-4DB3-AB96-19A662551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2563C15-E629-4455-A7DC-433E0BC0D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F6509C3-F89F-4304-BEA0-B713A0901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CEA39D-76C1-4C30-98B3-2D21308AE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145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CONTRACTORS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3191FF-A599-4497-A91B-3D3314F7A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47900"/>
            <a:ext cx="3143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599C41-B0F9-473D-97CE-7B95907F0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28900"/>
            <a:ext cx="257175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Price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Job selection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Training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Entry or exit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51A220-9FB0-4B63-AC74-05E8DCB30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7145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CUSTOMERS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D62348-48D8-4FBD-8123-181A1E002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47900"/>
            <a:ext cx="3143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DE4974-9E1B-4B70-9643-530C6AD4A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628900"/>
            <a:ext cx="257175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Pay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Postpone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Do it themselves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 informal sellers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575A78-6B7E-487E-8B68-EEC9888AC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7145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INSPECTORS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6C4ED3-35A0-4F08-8473-A8C80E984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247900"/>
            <a:ext cx="3143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BA4A01-B60D-42B4-B3CB-C864D25D5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628900"/>
            <a:ext cx="257175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Review records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Choose targets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Set frequency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Allocate time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6396ACF-185D-4062-B3D7-2E428F08D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5410200"/>
            <a:ext cx="941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6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Evaluation requires tracing all three sets of adjustments and the resulting safety effects.</a:t>
            </a:r>
          </a:p>
        </p:txBody>
      </p:sp>
    </p:spTree>
    <p:extLst>
      <p:ext uri="{BB962C8B-B14F-4D97-AF65-F5344CB8AC3E}">
        <p14:creationId xmlns:p14="http://schemas.microsoft.com/office/powerpoint/2010/main" val="1016402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34459B0-65F0-451A-A303-72E0AFFE3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462F6E7-BE65-499B-A438-80CDE730D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8465F6D-2741-4EB3-9C35-A874A5F17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toolkit moves from choice to institutions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577918D-A95B-4244-9CBE-F21AACD47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0D1ED2A-B8D9-4691-8643-DADA2CEAD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7946673-4010-48D4-A7BE-43FA28710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A1D8AFE-6945-468B-9866-B1305F520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2190750"/>
            <a:ext cx="158115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BA1AED-5AF3-4AD2-A235-93492FE29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4574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CHOICE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39A9F8-B4D1-45EC-BDA1-EE1F7FCD9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05150"/>
            <a:ext cx="1238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Scarcity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Margin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9C7F7C-C770-4564-8704-63854F7F1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971800"/>
            <a:ext cx="38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98AE64-ECB9-49A4-AB82-43C066488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190750"/>
            <a:ext cx="158115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604A18-2ABB-441D-8C22-EF5A66D73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4574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MARKETS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A9DD3C-9F93-41AF-A42B-3556068AF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105150"/>
            <a:ext cx="1238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Price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Quantity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08AB8F-0C16-4890-9B80-0356D0F4B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971800"/>
            <a:ext cx="38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0E447E-A904-418D-AC4A-E212C5BB6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190750"/>
            <a:ext cx="158115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C9AAB5-D78A-4326-B39A-C61939239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4574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WELFARE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ACA2146-DCE2-4B1F-B4B6-5F01E042A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05150"/>
            <a:ext cx="1238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Surplus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Distribution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445FDC-1F72-423F-92BF-4FC3F35C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971800"/>
            <a:ext cx="38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69F704-6CBF-4F21-97C4-BDEA03D2C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190750"/>
            <a:ext cx="158115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9771495-B428-45BD-982B-AA1A4AF57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4574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DIVERGENCE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7BD53F-5D1F-484E-9B64-1EE4C807C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05150"/>
            <a:ext cx="1238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Externality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AF323F7-C7D6-4EB7-9DDA-237D37ED2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971800"/>
            <a:ext cx="38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0EA3C6-8F35-4295-AF9E-B4BD0F9DE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190750"/>
            <a:ext cx="158115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43F91A2-6650-4C63-BEF7-3B2F77142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4574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RISK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0928274-3D33-40A4-A334-657886C45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105150"/>
            <a:ext cx="1238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Probability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Insurance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D45487E-E8F9-4219-80A7-403CF37AD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971800"/>
            <a:ext cx="38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A02BF7B-322F-43AF-AA83-13CD3E041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2190750"/>
            <a:ext cx="1581150" cy="2076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E7D2368-137E-44A9-A73C-40DE93CE9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4574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STRATEGY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13CC13F-6593-4E45-872B-32CCC5B06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3105150"/>
            <a:ext cx="1238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Cooperation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Agency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1DC1B8A-9C27-42D9-83FC-8963F2DB4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124450"/>
            <a:ext cx="883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Each layer adds structure without replacing the earlier one.</a:t>
            </a:r>
          </a:p>
        </p:txBody>
      </p:sp>
    </p:spTree>
    <p:extLst>
      <p:ext uri="{BB962C8B-B14F-4D97-AF65-F5344CB8AC3E}">
        <p14:creationId xmlns:p14="http://schemas.microsoft.com/office/powerpoint/2010/main" val="196123804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720C32A-7264-4EB6-BAAC-116B4A3C0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4E508BB-1039-461A-864C-B556E3475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AA3F6C6-25B5-4B8C-A073-F3E34640E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Purposeful choice is a modest baseline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107325C-9F09-46D8-BD1C-6226E77AD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CC85CE8-FAD5-407A-9D7F-24B0E0C74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CC08769-83A2-45D0-B697-E25838F41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EC137F-EED5-4859-820C-1B680CEC4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657350"/>
            <a:ext cx="94869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People try to make themselves as well off as they can, given what they value, know, and can choose.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956FDF-9D46-4A2E-979C-3B94008AD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009900"/>
            <a:ext cx="9029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A5E7A11-A273-485F-84DA-926BFEF06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290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GOALS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3C0805-5FD8-40E6-8AC8-B19930EC2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43350"/>
            <a:ext cx="2762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May include family, fairness, duty, reputation, or money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44F4E5-F669-4EC1-BFE0-66793419A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4290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374132-FB15-464B-B117-F81DFA343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943350"/>
            <a:ext cx="2762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be incomplete, mistaken, or costly to obtain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0E2654-D81A-48FA-BA44-4F74CEAE4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4290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CONSTRAINTS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A0A6D9-7321-49DB-B418-28BBDB7FE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943350"/>
            <a:ext cx="2762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Limit the options that can actually be chosen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2D06DE-EE74-42F6-A2E9-B758F9092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334000"/>
            <a:ext cx="9029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Rationality does not require selfishness, omniscience, or equation solving.</a:t>
            </a:r>
          </a:p>
        </p:txBody>
      </p:sp>
    </p:spTree>
    <p:extLst>
      <p:ext uri="{BB962C8B-B14F-4D97-AF65-F5344CB8AC3E}">
        <p14:creationId xmlns:p14="http://schemas.microsoft.com/office/powerpoint/2010/main" val="35323387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D626ADC-23AA-4430-8795-67D5E9347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F445E53-443D-4B05-95DF-34C148B5A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75E9EB7-5F49-467E-9F88-037AC8BBB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Opportunity cost reveals the forgone alternative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18AB7AF-EDB6-48A1-B27F-5B1BC44BC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B038D8D-04AE-4094-B828-C16110C10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8982996-101A-4860-881E-E780DBF80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E7694D-CF92-423F-BAF3-2E63E8100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58115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resource is costly even when no new check is written.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C487BA-87C7-4A65-9BDE-3E0C63463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955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RESOURCE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77CDB8-0220-41C6-8340-BA12E4445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4955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CHOSEN USE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5E43DB-39CF-4F12-BADC-A54C1AD2C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430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BEST ALTERNATIVE GIVEN UP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C25AFF-7AB9-4E08-96E5-DC3C84D1F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8610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Court week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08FE56-6C60-4BA4-A34D-416CAF8DD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0861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Complex commercial case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5222D9-C048-46AB-990E-5A2463E6D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048000"/>
            <a:ext cx="533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116648-90A2-4160-BB9C-FB3C2DA41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009900"/>
            <a:ext cx="43053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Other disputes delayed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173262-FFD1-4C16-939B-8C51B6528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576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D36A04-06DD-412E-8BA7-26989385D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671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Ten officers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AC059F-A639-4AEB-BCC4-C950786D4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8671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Traffic enforcement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087A848-1C17-4FEE-8CDB-4D933FCC8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829050"/>
            <a:ext cx="533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8BB6E1-B483-492E-816F-1AA41A7A2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90950"/>
            <a:ext cx="43053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Other offenses not investigated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1A4416-8E93-4B1C-A60B-E739D8F4C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386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995C0A-33F2-4701-B214-97D33CA35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4820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Employee time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C2F1E76-B9D8-4EA1-867C-5E86F266F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46482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Compliance records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484578-B9CE-45C8-BE23-86EBD50FB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610100"/>
            <a:ext cx="533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C51669-6931-4A04-A3CA-72BBD267B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43053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Production, service, or another safety step</a:t>
            </a:r>
          </a:p>
        </p:txBody>
      </p:sp>
    </p:spTree>
    <p:extLst>
      <p:ext uri="{BB962C8B-B14F-4D97-AF65-F5344CB8AC3E}">
        <p14:creationId xmlns:p14="http://schemas.microsoft.com/office/powerpoint/2010/main" val="8905883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B424A02-1B45-4DBF-AC0E-65E4657CB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76F205D-22E0-46E5-96BB-6289C00AA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BFCB363-2277-4BB7-84E2-4111C4820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relevant question concerns the next unit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0FC10FD-4CDF-4A60-93FD-00A76C1F1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A1E5A65-3EC9-4F77-BAC1-F6B010DBD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23B9622-FA82-4110-AD26-C308382B9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25F340-398D-403F-B654-493919896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1581150"/>
            <a:ext cx="9372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31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75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Add another safety check while its additional benefit covers its additional cost.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8409EC-A997-40AD-996C-71B806CE1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705100"/>
            <a:ext cx="432435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E357B5-C536-47EE-8269-76C6DAB2F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09900"/>
            <a:ext cx="3790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TAKE THE NEXT UNIT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47299D-04D6-409B-9910-0E3053BF8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543300"/>
            <a:ext cx="3790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MB ≥ MC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3592F8-9E38-4E9F-991F-4CCF793D9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705100"/>
            <a:ext cx="432435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88D31C-9804-443A-B014-79BEDAB2F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009900"/>
            <a:ext cx="3790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STOP BEFORE THE NEXT UNIT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9375E2-ADF9-4D10-A9E1-1F1FC281D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543300"/>
            <a:ext cx="3790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9A46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9A462F"/>
                </a:solidFill>
                <a:latin typeface="Georgia"/>
                <a:ea typeface="Georgia"/>
                <a:cs typeface="Georgia"/>
              </a:rPr>
              <a:t>MB &lt; MC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6DDD51-5CEA-4CA4-8982-3B3C99BEB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953000"/>
            <a:ext cx="8801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MB = marginal benefit    |    MC = marginal cost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100CFC-3A90-4496-BA36-C517F0D16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562600"/>
            <a:ext cx="902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For discrete legal choices, the equality is a guide rather than a literal requirement.</a:t>
            </a:r>
          </a:p>
        </p:txBody>
      </p:sp>
    </p:spTree>
    <p:extLst>
      <p:ext uri="{BB962C8B-B14F-4D97-AF65-F5344CB8AC3E}">
        <p14:creationId xmlns:p14="http://schemas.microsoft.com/office/powerpoint/2010/main" val="69128449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93C8888-1163-4A62-8F0F-5CF1A3274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D24A15D-3DEE-430D-A1EE-904E5DACC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2FC3968-A799-40ED-A57C-331734CFC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legal rule can move four parts of a choice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248CD85-38E4-4814-9AAF-FE7D53A15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8D73032-7DA5-45A7-A3C1-6F9C684EB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65E33BB-D554-4122-8C17-9061297E7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55A060-112A-4818-B022-C048B4919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24765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CD2B02-4248-469D-B6DD-11AA37672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812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BENEFIT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B85258-6051-423E-ACB0-C151B0367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86100"/>
            <a:ext cx="17907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Remedy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Reward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Access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BCE25F-2A53-4CDC-9674-6A8C2919A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038350"/>
            <a:ext cx="24765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C76374-2D98-4D18-BC08-BC05C1158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3812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CD6F4A-C99F-41DE-BDB0-83C35FDE0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086100"/>
            <a:ext cx="17907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Fine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Liability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Delay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B74418-9AF8-4008-9EF9-6B6509171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038350"/>
            <a:ext cx="24765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8A9769-2DB7-4BDC-B4D3-08A982F87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812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CONSTRAINT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74F68D-4BE1-4963-8B33-AE9E6DAB6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086100"/>
            <a:ext cx="17907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Injunction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License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Prohibition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F96A03-79CD-430E-9874-92DB9073E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038350"/>
            <a:ext cx="24765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63B83C-03BF-48CA-A642-DB01D70D1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3812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286DDDC-8C5F-4C8B-B8C7-BD25212F2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086100"/>
            <a:ext cx="17907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Disclosure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Proof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Reputation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ED0512-BAA7-4A5D-A1EC-A605B6B72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219700"/>
            <a:ext cx="9258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Identify the lever, then identify the margin on which behavior can adjust.</a:t>
            </a:r>
          </a:p>
        </p:txBody>
      </p:sp>
    </p:spTree>
    <p:extLst>
      <p:ext uri="{BB962C8B-B14F-4D97-AF65-F5344CB8AC3E}">
        <p14:creationId xmlns:p14="http://schemas.microsoft.com/office/powerpoint/2010/main" val="66236863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1E3071A-6781-4C14-8854-BC1B7CDE0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53AFC88-193B-4687-A176-CCC2E6D67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3864BA8-CE3D-43C1-B0C4-7C7DD3A30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Price and quantity emerge from interacting plans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D03D948-8572-4C42-BB79-AE3A7E0DE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11D7BD5-1806-434C-953B-76E27947D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A4B3EA6-30F3-4817-B73B-C8AC353D0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14299b75634b26"/>
          <a:stretch xmlns:a="http://schemas.openxmlformats.org/drawingml/2006/main"/>
        </p:blipFill>
        <p:spPr>
          <a:xfrm xmlns:a="http://schemas.openxmlformats.org/drawingml/2006/main">
            <a:off x="3202101" y="1314450"/>
            <a:ext cx="5787798" cy="4476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A55C22-08E2-4F4C-B353-6AAE97B2E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848350"/>
            <a:ext cx="9982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73F3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3F38"/>
                </a:solidFill>
                <a:latin typeface="Aptos"/>
                <a:ea typeface="Aptos"/>
                <a:cs typeface="Aptos"/>
              </a:rPr>
              <a:t>Equilibrium coordinates buyer and seller plans; it does not imply fairness or perfection.</a:t>
            </a:r>
          </a:p>
        </p:txBody>
      </p:sp>
    </p:spTree>
    <p:extLst>
      <p:ext uri="{BB962C8B-B14F-4D97-AF65-F5344CB8AC3E}">
        <p14:creationId xmlns:p14="http://schemas.microsoft.com/office/powerpoint/2010/main" val="64733704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2026-08-02T00:18:49.3210000Z</dcterms:created>
  <dcterms:modified xsi:type="dcterms:W3CDTF">2026-08-02T00:18:49.3210000Z</dcterms:modified>
</coreProperties>
</file>