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0bb751e85fed4443" /><Relationship Type="http://schemas.openxmlformats.org/officeDocument/2006/relationships/extended-properties" Target="/docProps/app.xml" Id="R3f6391a270e64dbc" /><Relationship Type="http://schemas.openxmlformats.org/officeDocument/2006/relationships/officeDocument" Target="/ppt/presentation.xml" Id="R8d4987d974b54c54" /></Relationships>
</file>

<file path=ppt/presentation.xml><?xml version="1.0" encoding="utf-8"?>
<p:presentation xmlns:p="http://schemas.openxmlformats.org/presentationml/2006/main">
  <p:sldMasterIdLst>
    <p:sldMasterId xmlns:r="http://schemas.openxmlformats.org/officeDocument/2006/relationships" id="2147483648" r:id="Rd355e07c45f145b2"/>
  </p:sldMasterIdLst>
  <p:notesMasterIdLst>
    <p:notesMasterId xmlns:r="http://schemas.openxmlformats.org/officeDocument/2006/relationships" r:id="Rfb882be9001d4303"/>
  </p:notesMasterIdLst>
  <p:sldIdLst>
    <p:sldId xmlns:r="http://schemas.openxmlformats.org/officeDocument/2006/relationships" id="256" r:id="Rf65f577f8b9b454c"/>
    <p:sldId xmlns:r="http://schemas.openxmlformats.org/officeDocument/2006/relationships" id="257" r:id="Rc03cea27b35f41c9"/>
    <p:sldId xmlns:r="http://schemas.openxmlformats.org/officeDocument/2006/relationships" id="258" r:id="R521975d9f37142d7"/>
    <p:sldId xmlns:r="http://schemas.openxmlformats.org/officeDocument/2006/relationships" id="259" r:id="R71aacea419d24561"/>
    <p:sldId xmlns:r="http://schemas.openxmlformats.org/officeDocument/2006/relationships" id="260" r:id="R2e746543b94c41bf"/>
    <p:sldId xmlns:r="http://schemas.openxmlformats.org/officeDocument/2006/relationships" id="261" r:id="Rd3a393d3d47b48f0"/>
    <p:sldId xmlns:r="http://schemas.openxmlformats.org/officeDocument/2006/relationships" id="262" r:id="Rb3c2f7a288994c6f"/>
    <p:sldId xmlns:r="http://schemas.openxmlformats.org/officeDocument/2006/relationships" id="263" r:id="R0ee79685e3e14c23"/>
    <p:sldId xmlns:r="http://schemas.openxmlformats.org/officeDocument/2006/relationships" id="264" r:id="R6e2fbeb93ece469a"/>
    <p:sldId xmlns:r="http://schemas.openxmlformats.org/officeDocument/2006/relationships" id="265" r:id="Rf3701b439c8e408c"/>
    <p:sldId xmlns:r="http://schemas.openxmlformats.org/officeDocument/2006/relationships" id="266" r:id="R127a66ad173b430b"/>
    <p:sldId xmlns:r="http://schemas.openxmlformats.org/officeDocument/2006/relationships" id="267" r:id="Re7a97b9b571944c7"/>
    <p:sldId xmlns:r="http://schemas.openxmlformats.org/officeDocument/2006/relationships" id="268" r:id="R9a4d7ef435d448ef"/>
    <p:sldId xmlns:r="http://schemas.openxmlformats.org/officeDocument/2006/relationships" id="269" r:id="R8439b5dc22864f05"/>
    <p:sldId xmlns:r="http://schemas.openxmlformats.org/officeDocument/2006/relationships" id="270" r:id="Rf1f55434eaf94f6f"/>
    <p:sldId xmlns:r="http://schemas.openxmlformats.org/officeDocument/2006/relationships" id="271" r:id="R953d7a3e373c4b7e"/>
    <p:sldId xmlns:r="http://schemas.openxmlformats.org/officeDocument/2006/relationships" id="272" r:id="R5cdaf78d51284fa4"/>
    <p:sldId xmlns:r="http://schemas.openxmlformats.org/officeDocument/2006/relationships" id="273" r:id="R79551a17d91e4d23"/>
    <p:sldId xmlns:r="http://schemas.openxmlformats.org/officeDocument/2006/relationships" id="274" r:id="R57e1b3d88afa4395"/>
    <p:sldId xmlns:r="http://schemas.openxmlformats.org/officeDocument/2006/relationships" id="275" r:id="Rf6a84bb87ec54374"/>
    <p:sldId xmlns:r="http://schemas.openxmlformats.org/officeDocument/2006/relationships" id="276" r:id="Rf54d9e58bd5644e6"/>
    <p:sldId xmlns:r="http://schemas.openxmlformats.org/officeDocument/2006/relationships" id="277" r:id="Rba99c9fee0b34db1"/>
    <p:sldId xmlns:r="http://schemas.openxmlformats.org/officeDocument/2006/relationships" id="278" r:id="R796c4f40b321438d"/>
    <p:sldId xmlns:r="http://schemas.openxmlformats.org/officeDocument/2006/relationships" id="279" r:id="R6852b0b4515346e2"/>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c5af3b7f8c884fe2" /><Relationship Type="http://schemas.openxmlformats.org/officeDocument/2006/relationships/slideMaster" Target="/ppt/slideMasters/slideMaster1.xml" Id="Rd355e07c45f145b2" /><Relationship Type="http://schemas.openxmlformats.org/officeDocument/2006/relationships/notesMaster" Target="/ppt/notesMasters/notesMaster1.xml" Id="Rfb882be9001d4303" /><Relationship Type="http://schemas.openxmlformats.org/officeDocument/2006/relationships/presProps" Target="/ppt/presProps.xml" Id="R986a42890bc64f58" /><Relationship Type="http://schemas.openxmlformats.org/officeDocument/2006/relationships/tableStyles" Target="/ppt/tableStyles.xml" Id="R9038dda4a1f04364" /><Relationship Type="http://schemas.openxmlformats.org/officeDocument/2006/relationships/slide" Target="/ppt/slides/slide1.xml" Id="Rf65f577f8b9b454c" /><Relationship Type="http://schemas.openxmlformats.org/officeDocument/2006/relationships/slide" Target="/ppt/slides/slide2.xml" Id="Rc03cea27b35f41c9" /><Relationship Type="http://schemas.openxmlformats.org/officeDocument/2006/relationships/slide" Target="/ppt/slides/slide3.xml" Id="R521975d9f37142d7" /><Relationship Type="http://schemas.openxmlformats.org/officeDocument/2006/relationships/slide" Target="/ppt/slides/slide4.xml" Id="R71aacea419d24561" /><Relationship Type="http://schemas.openxmlformats.org/officeDocument/2006/relationships/slide" Target="/ppt/slides/slide5.xml" Id="R2e746543b94c41bf" /><Relationship Type="http://schemas.openxmlformats.org/officeDocument/2006/relationships/slide" Target="/ppt/slides/slide6.xml" Id="Rd3a393d3d47b48f0" /><Relationship Type="http://schemas.openxmlformats.org/officeDocument/2006/relationships/slide" Target="/ppt/slides/slide7.xml" Id="Rb3c2f7a288994c6f" /><Relationship Type="http://schemas.openxmlformats.org/officeDocument/2006/relationships/slide" Target="/ppt/slides/slide8.xml" Id="R0ee79685e3e14c23" /><Relationship Type="http://schemas.openxmlformats.org/officeDocument/2006/relationships/slide" Target="/ppt/slides/slide9.xml" Id="R6e2fbeb93ece469a" /><Relationship Type="http://schemas.openxmlformats.org/officeDocument/2006/relationships/slide" Target="/ppt/slides/slide10.xml" Id="Rf3701b439c8e408c" /><Relationship Type="http://schemas.openxmlformats.org/officeDocument/2006/relationships/slide" Target="/ppt/slides/slide11.xml" Id="R127a66ad173b430b" /><Relationship Type="http://schemas.openxmlformats.org/officeDocument/2006/relationships/slide" Target="/ppt/slides/slide12.xml" Id="Re7a97b9b571944c7" /><Relationship Type="http://schemas.openxmlformats.org/officeDocument/2006/relationships/slide" Target="/ppt/slides/slide13.xml" Id="R9a4d7ef435d448ef" /><Relationship Type="http://schemas.openxmlformats.org/officeDocument/2006/relationships/slide" Target="/ppt/slides/slide14.xml" Id="R8439b5dc22864f05" /><Relationship Type="http://schemas.openxmlformats.org/officeDocument/2006/relationships/slide" Target="/ppt/slides/slide15.xml" Id="Rf1f55434eaf94f6f" /><Relationship Type="http://schemas.openxmlformats.org/officeDocument/2006/relationships/slide" Target="/ppt/slides/slide16.xml" Id="R953d7a3e373c4b7e" /><Relationship Type="http://schemas.openxmlformats.org/officeDocument/2006/relationships/slide" Target="/ppt/slides/slide17.xml" Id="R5cdaf78d51284fa4" /><Relationship Type="http://schemas.openxmlformats.org/officeDocument/2006/relationships/slide" Target="/ppt/slides/slide18.xml" Id="R79551a17d91e4d23" /><Relationship Type="http://schemas.openxmlformats.org/officeDocument/2006/relationships/slide" Target="/ppt/slides/slide19.xml" Id="R57e1b3d88afa4395" /><Relationship Type="http://schemas.openxmlformats.org/officeDocument/2006/relationships/slide" Target="/ppt/slides/slide20.xml" Id="Rf6a84bb87ec54374" /><Relationship Type="http://schemas.openxmlformats.org/officeDocument/2006/relationships/slide" Target="/ppt/slides/slide21.xml" Id="Rf54d9e58bd5644e6" /><Relationship Type="http://schemas.openxmlformats.org/officeDocument/2006/relationships/slide" Target="/ppt/slides/slide22.xml" Id="Rba99c9fee0b34db1" /><Relationship Type="http://schemas.openxmlformats.org/officeDocument/2006/relationships/slide" Target="/ppt/slides/slide23.xml" Id="R796c4f40b321438d" /><Relationship Type="http://schemas.openxmlformats.org/officeDocument/2006/relationships/slide" Target="/ppt/slides/slide24.xml" Id="R6852b0b4515346e2"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3c11d8bdac0e4f4a"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f48f94ee17f04222" /><Relationship Type="http://schemas.openxmlformats.org/officeDocument/2006/relationships/notesMaster" Target="/ppt/notesMasters/notesMaster1.xml" Id="R914a1014647d42b6"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65daab0c04d043ec" /><Relationship Type="http://schemas.openxmlformats.org/officeDocument/2006/relationships/notesMaster" Target="/ppt/notesMasters/notesMaster1.xml" Id="R9ee9ffe15539486a"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cce8612c28194000" /><Relationship Type="http://schemas.openxmlformats.org/officeDocument/2006/relationships/notesMaster" Target="/ppt/notesMasters/notesMaster1.xml" Id="Rb193aac67c5f4337"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963732e527a64ac6" /><Relationship Type="http://schemas.openxmlformats.org/officeDocument/2006/relationships/notesMaster" Target="/ppt/notesMasters/notesMaster1.xml" Id="R0164ae3cf2ef403d"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64eb4574fa6346fe" /><Relationship Type="http://schemas.openxmlformats.org/officeDocument/2006/relationships/notesMaster" Target="/ppt/notesMasters/notesMaster1.xml" Id="R78ed7d0c789d44e4"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5c06f5d52f154a9c" /><Relationship Type="http://schemas.openxmlformats.org/officeDocument/2006/relationships/notesMaster" Target="/ppt/notesMasters/notesMaster1.xml" Id="R1c1aab2b386d4d7d"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bddbb40e3fd04cca" /><Relationship Type="http://schemas.openxmlformats.org/officeDocument/2006/relationships/notesMaster" Target="/ppt/notesMasters/notesMaster1.xml" Id="R752153c481704cf5"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da8f9e1c27964ed8" /><Relationship Type="http://schemas.openxmlformats.org/officeDocument/2006/relationships/notesMaster" Target="/ppt/notesMasters/notesMaster1.xml" Id="R330b85ca5a4e4980"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c4ca3a828e854a8d" /><Relationship Type="http://schemas.openxmlformats.org/officeDocument/2006/relationships/notesMaster" Target="/ppt/notesMasters/notesMaster1.xml" Id="Re9dcf87d0ecb41a7"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ff3f7c76aeab4b25" /><Relationship Type="http://schemas.openxmlformats.org/officeDocument/2006/relationships/notesMaster" Target="/ppt/notesMasters/notesMaster1.xml" Id="Re8be1adf3c1d41d1"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bb66df8f182246a2" /><Relationship Type="http://schemas.openxmlformats.org/officeDocument/2006/relationships/notesMaster" Target="/ppt/notesMasters/notesMaster1.xml" Id="Rb66e3b4c65654877" /></Relationships>
</file>

<file path=ppt/notesSlides/_rels/notesSlide2.xml.rels>&#65279;<?xml version="1.0" encoding="utf-8"?><Relationships xmlns="http://schemas.openxmlformats.org/package/2006/relationships"><Relationship Type="http://schemas.openxmlformats.org/officeDocument/2006/relationships/slide" Target="/ppt/slides/slide2.xml" Id="R6d2c3b5bdb38444f" /><Relationship Type="http://schemas.openxmlformats.org/officeDocument/2006/relationships/notesMaster" Target="/ppt/notesMasters/notesMaster1.xml" Id="R2761a44c82514d67"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7130006c8a3344e2" /><Relationship Type="http://schemas.openxmlformats.org/officeDocument/2006/relationships/notesMaster" Target="/ppt/notesMasters/notesMaster1.xml" Id="R49a3d24c50454b5c"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9c4e9200c46c4fe8" /><Relationship Type="http://schemas.openxmlformats.org/officeDocument/2006/relationships/notesMaster" Target="/ppt/notesMasters/notesMaster1.xml" Id="R4b01f76744c2425e"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70e77be792a64a7b" /><Relationship Type="http://schemas.openxmlformats.org/officeDocument/2006/relationships/notesMaster" Target="/ppt/notesMasters/notesMaster1.xml" Id="R6f35babf0e1a4d13"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b7f7505ef9874371" /><Relationship Type="http://schemas.openxmlformats.org/officeDocument/2006/relationships/notesMaster" Target="/ppt/notesMasters/notesMaster1.xml" Id="Rf953abe894874c31"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d1729c006594466e" /><Relationship Type="http://schemas.openxmlformats.org/officeDocument/2006/relationships/notesMaster" Target="/ppt/notesMasters/notesMaster1.xml" Id="Ra958170b945a45f1" /></Relationships>
</file>

<file path=ppt/notesSlides/_rels/notesSlide3.xml.rels>&#65279;<?xml version="1.0" encoding="utf-8"?><Relationships xmlns="http://schemas.openxmlformats.org/package/2006/relationships"><Relationship Type="http://schemas.openxmlformats.org/officeDocument/2006/relationships/slide" Target="/ppt/slides/slide3.xml" Id="R589b984b7fc845b4" /><Relationship Type="http://schemas.openxmlformats.org/officeDocument/2006/relationships/notesMaster" Target="/ppt/notesMasters/notesMaster1.xml" Id="Rc0b3eda9c1ea46ce" /></Relationships>
</file>

<file path=ppt/notesSlides/_rels/notesSlide4.xml.rels>&#65279;<?xml version="1.0" encoding="utf-8"?><Relationships xmlns="http://schemas.openxmlformats.org/package/2006/relationships"><Relationship Type="http://schemas.openxmlformats.org/officeDocument/2006/relationships/slide" Target="/ppt/slides/slide4.xml" Id="R490f6f04a1314359" /><Relationship Type="http://schemas.openxmlformats.org/officeDocument/2006/relationships/notesMaster" Target="/ppt/notesMasters/notesMaster1.xml" Id="Re53f00b4eb8841f0" /></Relationships>
</file>

<file path=ppt/notesSlides/_rels/notesSlide5.xml.rels>&#65279;<?xml version="1.0" encoding="utf-8"?><Relationships xmlns="http://schemas.openxmlformats.org/package/2006/relationships"><Relationship Type="http://schemas.openxmlformats.org/officeDocument/2006/relationships/slide" Target="/ppt/slides/slide5.xml" Id="Rf18f061ee9b44bd9" /><Relationship Type="http://schemas.openxmlformats.org/officeDocument/2006/relationships/notesMaster" Target="/ppt/notesMasters/notesMaster1.xml" Id="Re951b5b46d2b43a9" /></Relationships>
</file>

<file path=ppt/notesSlides/_rels/notesSlide6.xml.rels>&#65279;<?xml version="1.0" encoding="utf-8"?><Relationships xmlns="http://schemas.openxmlformats.org/package/2006/relationships"><Relationship Type="http://schemas.openxmlformats.org/officeDocument/2006/relationships/slide" Target="/ppt/slides/slide6.xml" Id="R70007d9437c949fc" /><Relationship Type="http://schemas.openxmlformats.org/officeDocument/2006/relationships/notesMaster" Target="/ppt/notesMasters/notesMaster1.xml" Id="Re683fce1623e4d68" /></Relationships>
</file>

<file path=ppt/notesSlides/_rels/notesSlide7.xml.rels>&#65279;<?xml version="1.0" encoding="utf-8"?><Relationships xmlns="http://schemas.openxmlformats.org/package/2006/relationships"><Relationship Type="http://schemas.openxmlformats.org/officeDocument/2006/relationships/slide" Target="/ppt/slides/slide7.xml" Id="R4d08d79cda3d43b8" /><Relationship Type="http://schemas.openxmlformats.org/officeDocument/2006/relationships/notesMaster" Target="/ppt/notesMasters/notesMaster1.xml" Id="Rba4ed683bb5047de" /></Relationships>
</file>

<file path=ppt/notesSlides/_rels/notesSlide8.xml.rels>&#65279;<?xml version="1.0" encoding="utf-8"?><Relationships xmlns="http://schemas.openxmlformats.org/package/2006/relationships"><Relationship Type="http://schemas.openxmlformats.org/officeDocument/2006/relationships/slide" Target="/ppt/slides/slide8.xml" Id="Rf659025d81df47a6" /><Relationship Type="http://schemas.openxmlformats.org/officeDocument/2006/relationships/notesMaster" Target="/ppt/notesMasters/notesMaster1.xml" Id="R685bdccc03b546fb" /></Relationships>
</file>

<file path=ppt/notesSlides/_rels/notesSlide9.xml.rels>&#65279;<?xml version="1.0" encoding="utf-8"?><Relationships xmlns="http://schemas.openxmlformats.org/package/2006/relationships"><Relationship Type="http://schemas.openxmlformats.org/officeDocument/2006/relationships/slide" Target="/ppt/slides/slide9.xml" Id="Rd8b8626190084ed5" /><Relationship Type="http://schemas.openxmlformats.org/officeDocument/2006/relationships/notesMaster" Target="/ppt/notesMasters/notesMaster1.xml" Id="Re2bd4b5b20684a18"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by telling students that this chapter is about a method, not a catalog of legal doctrines. The recurring question is how a rule changes behavior and which institution can handle the resulting problem comparatively well.</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who pays before revealing the responses. Stress that incidence analysis is not an argument against tenant protection; it is required to know whether the policy helps the intended group.</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the overview quickly, then use the next three slides to separate the tasks. Students often slide from a prediction into a recommendation without stating a criterion.</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students for adjustments before displaying them. The goal is to break the habit of predicting only compliance or noncompliance.</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 economic explanation as a mechanism claim. An institution may emerge without conscious design and persist while creating important costs of its own.</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Invite students to add criteria. Distinguish a positive claim about effects from a normative judgment that those effects justify the rule.</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a tenant mandate or punishment example. Ask students first for a positive statement and then for the additional value premise needed to make a recommendation.</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slide to prepare Chapter 2's marginal analysis. Avoid suggesting that every value can be reduced to a monetary number.</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familiar pie metaphor briefly. Distribution can matter directly, and legal or constitutional constraints may reject an efficient-looking policy.</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solve the neighbor problem yet. Use it to show that rights, bargaining, liability, and regulation are alternative institutional arrangements with different costs.</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as a preview of the book's canonical spine. These fields are complementary functions, not perfectly fixed or universal doctrinal boundaries.</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Pause before answering. Ask students whether the rule imposes any additional legal consequence for the additional harm. The example is deliberately stark and introduces the logic later used in criminal law.</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 David D. Friedman, Law's Order, marginal-deterrence example as summarized in the project source guide.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this short. Its purpose is to show that the coordination framework extends to modern private governance, not to preview the entire technology chapter.</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Apply the same standards to every alternative: information, incentives, enforcement, administrative cost, error, and distribution of authority.</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Avoid the caricature that economics assumes selfish, omniscient calculators. Chapter 2 will introduce behavioral qualifications after establishing the baseline.</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as the map of the semester. The Smith, Bentham, Coase, Posner, and Becker intellectual history can be added orally if time permits; it is intentionally compressed out of the visible deck.</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by returning to the robbery puzzle: the method noticed a consequence hidden by an all-or-nothing view of punishment. Invite students to use the five questions on any legal rule they encounter.</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Name marginal deterrence only after students see the logic. Emphasize that the claim does not require every offender to calculate precisely. Differences in expected consequences can still affect choices across people and situations.</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 David D. Friedman, Law's Order, marginal-deterrence example as summarized in the project source guide.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causal chain as the course's basic roadmap. Return to it when students jump directly from a rule's announced purpose to its presumed result.</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ordinary market prices as the intuition, then state the qualification clearly. Law also expresses duties, authorizes coercion, and assigns rights.</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Work the arithmetic aloud. This is a stripped example: actual choices may also depend on delay, risk attitudes, wealth, stigma, licensing, and beliefs about enforcement.</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students what a statute leaves out. Emphasize that procedure is not an afterthought; it determines whether formal rights and sanctions affect real choices.</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one row at a time. Ask for at least one unintended response before moving to the next instrument.</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the bridge to deterrence, tort precaution, contract remedies, litigation, and the later common-law-efficiency chapter. Do not imply that future incentives are the only legitimate purpose of law.</a:t>
            </a:r>
          </a:p>
          <a:p xmlns:a="http://schemas.openxmlformats.org/drawingml/2006/main">
            <a:r>
              <a:t/>
            </a:r>
          </a:p>
          <a:p xmlns:a="http://schemas.openxmlformats.org/drawingml/2006/main">
            <a:r>
              <a:t>[Sources]</a:t>
            </a:r>
          </a:p>
          <a:p xmlns:a="http://schemas.openxmlformats.org/drawingml/2006/main">
            <a:r>
              <a:t>- Rules, Rights, and Runtimes, Chapter 1: What Is Law and Economics? (canonical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32ec76398d3c405c"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82b18183676e49fb" /><Relationship Type="http://schemas.openxmlformats.org/officeDocument/2006/relationships/slideLayout" Target="/ppt/slideLayouts/slideLayout1.xml" Id="R0247f873d5dc4479"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0247f873d5dc4479"/>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57626ee1649843c2" /><Relationship Type="http://schemas.openxmlformats.org/officeDocument/2006/relationships/notesSlide" Target="/ppt/notesSlides/notesSlide1.xml" Id="Rea6d8ace6c184963"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57883b4bf8f24025" /><Relationship Type="http://schemas.openxmlformats.org/officeDocument/2006/relationships/notesSlide" Target="/ppt/notesSlides/notesSlide10.xml" Id="R8629274efcf44648"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0e8e2410fd324772" /><Relationship Type="http://schemas.openxmlformats.org/officeDocument/2006/relationships/notesSlide" Target="/ppt/notesSlides/notesSlide11.xml" Id="Rcb2c8760db214f3f"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fc9d5c9e0f8243c9" /><Relationship Type="http://schemas.openxmlformats.org/officeDocument/2006/relationships/notesSlide" Target="/ppt/notesSlides/notesSlide12.xml" Id="Rf326552697df4a5c"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832fcdc886364a8b" /><Relationship Type="http://schemas.openxmlformats.org/officeDocument/2006/relationships/notesSlide" Target="/ppt/notesSlides/notesSlide13.xml" Id="Rda272772366142e2"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1430132e141d4340" /><Relationship Type="http://schemas.openxmlformats.org/officeDocument/2006/relationships/notesSlide" Target="/ppt/notesSlides/notesSlide14.xml" Id="R6959c0475ca84f1f"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b6cbcb34ca6544c1" /><Relationship Type="http://schemas.openxmlformats.org/officeDocument/2006/relationships/notesSlide" Target="/ppt/notesSlides/notesSlide15.xml" Id="R329d7b43ae5f4066"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acc4dbbb6fb848bf" /><Relationship Type="http://schemas.openxmlformats.org/officeDocument/2006/relationships/notesSlide" Target="/ppt/notesSlides/notesSlide16.xml" Id="R4e8be5305e69437e"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d1774136bb264cd7" /><Relationship Type="http://schemas.openxmlformats.org/officeDocument/2006/relationships/notesSlide" Target="/ppt/notesSlides/notesSlide17.xml" Id="R4457b22147fb413a"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50cd0146639d4552" /><Relationship Type="http://schemas.openxmlformats.org/officeDocument/2006/relationships/notesSlide" Target="/ppt/notesSlides/notesSlide18.xml" Id="R53921222808b408b"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e4543bda03364125" /><Relationship Type="http://schemas.openxmlformats.org/officeDocument/2006/relationships/notesSlide" Target="/ppt/notesSlides/notesSlide19.xml" Id="Rb4c60eb6b3994619"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331d857f7a2746c6" /><Relationship Type="http://schemas.openxmlformats.org/officeDocument/2006/relationships/notesSlide" Target="/ppt/notesSlides/notesSlide2.xml" Id="R36ed3b01aae34bce"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29c6877e3a41482f" /><Relationship Type="http://schemas.openxmlformats.org/officeDocument/2006/relationships/notesSlide" Target="/ppt/notesSlides/notesSlide20.xml" Id="Ra19dac9b60ae44a6"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a0f4adcb18954daf" /><Relationship Type="http://schemas.openxmlformats.org/officeDocument/2006/relationships/notesSlide" Target="/ppt/notesSlides/notesSlide21.xml" Id="Rbf9020bc59c0478e"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9613b7f1cf794443" /><Relationship Type="http://schemas.openxmlformats.org/officeDocument/2006/relationships/notesSlide" Target="/ppt/notesSlides/notesSlide22.xml" Id="Rd4c98dde8da9487b"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06bb399ede9d46d4" /><Relationship Type="http://schemas.openxmlformats.org/officeDocument/2006/relationships/notesSlide" Target="/ppt/notesSlides/notesSlide23.xml" Id="Rebb1c61dd2914cb3"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6401f9566b7a4ed5" /><Relationship Type="http://schemas.openxmlformats.org/officeDocument/2006/relationships/notesSlide" Target="/ppt/notesSlides/notesSlide24.xml" Id="R96c4706a03514a22"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0da6c69554eb4194" /><Relationship Type="http://schemas.openxmlformats.org/officeDocument/2006/relationships/notesSlide" Target="/ppt/notesSlides/notesSlide3.xml" Id="R215ee7aa5ff94bb7"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d922275b74f04832" /><Relationship Type="http://schemas.openxmlformats.org/officeDocument/2006/relationships/notesSlide" Target="/ppt/notesSlides/notesSlide4.xml" Id="R866789bd97364285"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dddcdf9c7f4d44fc" /><Relationship Type="http://schemas.openxmlformats.org/officeDocument/2006/relationships/notesSlide" Target="/ppt/notesSlides/notesSlide5.xml" Id="R2830a3ae1d4d4f5d"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afd18e4818ea4adf" /><Relationship Type="http://schemas.openxmlformats.org/officeDocument/2006/relationships/notesSlide" Target="/ppt/notesSlides/notesSlide6.xml" Id="Rec8220d725454fdd"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fd25448d2901484d" /><Relationship Type="http://schemas.openxmlformats.org/officeDocument/2006/relationships/notesSlide" Target="/ppt/notesSlides/notesSlide7.xml" Id="R91f88b46f3fb422a"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3f715c9caf26499f" /><Relationship Type="http://schemas.openxmlformats.org/officeDocument/2006/relationships/notesSlide" Target="/ppt/notesSlides/notesSlide8.xml" Id="R278408423c5d4f73"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d6d0355bf0ad4f41" /><Relationship Type="http://schemas.openxmlformats.org/officeDocument/2006/relationships/notesSlide" Target="/ppt/notesSlides/notesSlide9.xml" Id="R15995e9433c94a76" /></Relationships>
</file>

<file path=ppt/slides/slide1.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3" name="title-field">
            <a:extLst xmlns:a="http://schemas.openxmlformats.org/drawingml/2006/main">
              <a:ext uri="{FF2B5EF4-FFF2-40B4-BE49-F238E27FC236}">
                <a16:creationId xmlns:a16="http://schemas.microsoft.com/office/drawing/2014/main" id="{FDD3600C-F947-400E-A6DE-583A0A6BF9E0}"/>
              </a:ext>
            </a:extLst>
          </p:cNvPr>
          <p:cNvSpPr>
            <a:spLocks xmlns:a="http://schemas.openxmlformats.org/drawingml/2006/main" noGrp="1"/>
          </p:cNvSpPr>
          <p:nvPr/>
        </p:nvSpPr>
        <p:spPr>
          <a:xfrm xmlns:a="http://schemas.openxmlformats.org/drawingml/2006/main">
            <a:off x="0" y="0"/>
            <a:ext cx="7810500" cy="6858000"/>
          </a:xfrm>
          <a:prstGeom xmlns:a="http://schemas.openxmlformats.org/drawingml/2006/main" prst="rect">
            <a:avLst/>
          </a:prstGeom>
          <a:solidFill xmlns:a="http://schemas.openxmlformats.org/drawingml/2006/main">
            <a:srgbClr val="FBFCFA"/>
          </a:solidFill>
          <a:ln xmlns:a="http://schemas.openxmlformats.org/drawingml/2006/main" w="0">
            <a:noFill/>
            <a:prstDash val="solid"/>
          </a:ln>
        </p:spPr>
      </p:sp>
      <p:sp>
        <p:nvSpPr>
          <p:cNvPr id="2" name="title-accent">
            <a:extLst xmlns:a="http://schemas.openxmlformats.org/drawingml/2006/main">
              <a:ext uri="{FF2B5EF4-FFF2-40B4-BE49-F238E27FC236}">
                <a16:creationId xmlns:a16="http://schemas.microsoft.com/office/drawing/2014/main" id="{9FE31DED-A10A-499D-A99D-B0423D9D920F}"/>
              </a:ext>
            </a:extLst>
          </p:cNvPr>
          <p:cNvSpPr>
            <a:spLocks xmlns:a="http://schemas.openxmlformats.org/drawingml/2006/main" noGrp="1"/>
          </p:cNvSpPr>
          <p:nvPr/>
        </p:nvSpPr>
        <p:spPr>
          <a:xfrm xmlns:a="http://schemas.openxmlformats.org/drawingml/2006/main">
            <a:off x="666750" y="876300"/>
            <a:ext cx="895350" cy="7620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3" name="deck-title">
            <a:extLst xmlns:a="http://schemas.openxmlformats.org/drawingml/2006/main">
              <a:ext uri="{FF2B5EF4-FFF2-40B4-BE49-F238E27FC236}">
                <a16:creationId xmlns:a16="http://schemas.microsoft.com/office/drawing/2014/main" id="{B9A4B33C-341E-44BF-AD11-7EA036945E59}"/>
              </a:ext>
            </a:extLst>
          </p:cNvPr>
          <p:cNvSpPr>
            <a:spLocks xmlns:a="http://schemas.openxmlformats.org/drawingml/2006/main" noGrp="1"/>
          </p:cNvSpPr>
          <p:nvPr/>
        </p:nvSpPr>
        <p:spPr>
          <a:xfrm xmlns:a="http://schemas.openxmlformats.org/drawingml/2006/main">
            <a:off x="666750" y="1409700"/>
            <a:ext cx="6477000" cy="1866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94000"/>
              </a:lnSpc>
              <a:buNone/>
              <a:defRPr sz="4200" b="1" i="0">
                <a:solidFill>
                  <a:srgbClr val="17242D"/>
                </a:solidFill>
                <a:latin typeface="Georgia"/>
                <a:ea typeface="Georgia"/>
                <a:cs typeface="Georgia"/>
              </a:defRPr>
            </a:pPr>
            <a:r>
              <a:rPr sz="4200" b="1" i="0">
                <a:solidFill>
                  <a:srgbClr val="17242D"/>
                </a:solidFill>
                <a:latin typeface="Georgia"/>
                <a:ea typeface="Georgia"/>
                <a:cs typeface="Georgia"/>
              </a:rPr>
              <a:t>What Is Law</a:t>
            </a:r>
          </a:p>
          <a:p xmlns:a="http://schemas.openxmlformats.org/drawingml/2006/main">
            <a:pPr algn="l">
              <a:lnSpc>
                <a:spcPct val="94000"/>
              </a:lnSpc>
              <a:buNone/>
              <a:defRPr sz="4200" b="1" i="0">
                <a:solidFill>
                  <a:srgbClr val="17242D"/>
                </a:solidFill>
                <a:latin typeface="Georgia"/>
                <a:ea typeface="Georgia"/>
                <a:cs typeface="Georgia"/>
              </a:defRPr>
            </a:pPr>
            <a:r>
              <a:rPr sz="4200" b="1" i="0">
                <a:solidFill>
                  <a:srgbClr val="17242D"/>
                </a:solidFill>
                <a:latin typeface="Georgia"/>
                <a:ea typeface="Georgia"/>
                <a:cs typeface="Georgia"/>
              </a:rPr>
              <a:t>and Economics?</a:t>
            </a:r>
          </a:p>
        </p:txBody>
      </p:sp>
      <p:sp>
        <p:nvSpPr>
          <p:cNvPr id="4" name="deck-chapter">
            <a:extLst xmlns:a="http://schemas.openxmlformats.org/drawingml/2006/main">
              <a:ext uri="{FF2B5EF4-FFF2-40B4-BE49-F238E27FC236}">
                <a16:creationId xmlns:a16="http://schemas.microsoft.com/office/drawing/2014/main" id="{4C1DDAF3-83CF-45BE-B6C4-753B18D52584}"/>
              </a:ext>
            </a:extLst>
          </p:cNvPr>
          <p:cNvSpPr>
            <a:spLocks xmlns:a="http://schemas.openxmlformats.org/drawingml/2006/main" noGrp="1"/>
          </p:cNvSpPr>
          <p:nvPr/>
        </p:nvSpPr>
        <p:spPr>
          <a:xfrm xmlns:a="http://schemas.openxmlformats.org/drawingml/2006/main">
            <a:off x="685800" y="3695700"/>
            <a:ext cx="2095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950" b="1" i="0">
                <a:solidFill>
                  <a:srgbClr val="24594E"/>
                </a:solidFill>
                <a:latin typeface="Aptos"/>
                <a:ea typeface="Aptos"/>
                <a:cs typeface="Aptos"/>
              </a:defRPr>
            </a:pPr>
            <a:r>
              <a:rPr sz="1950" b="1" i="0">
                <a:solidFill>
                  <a:srgbClr val="24594E"/>
                </a:solidFill>
                <a:latin typeface="Aptos"/>
                <a:ea typeface="Aptos"/>
                <a:cs typeface="Aptos"/>
              </a:rPr>
              <a:t>Chapter 1</a:t>
            </a:r>
          </a:p>
        </p:txBody>
      </p:sp>
      <p:sp>
        <p:nvSpPr>
          <p:cNvPr id="5" name="deck-book">
            <a:extLst xmlns:a="http://schemas.openxmlformats.org/drawingml/2006/main">
              <a:ext uri="{FF2B5EF4-FFF2-40B4-BE49-F238E27FC236}">
                <a16:creationId xmlns:a16="http://schemas.microsoft.com/office/drawing/2014/main" id="{D1A60712-19DA-4ECC-A276-E804E797721A}"/>
              </a:ext>
            </a:extLst>
          </p:cNvPr>
          <p:cNvSpPr>
            <a:spLocks xmlns:a="http://schemas.openxmlformats.org/drawingml/2006/main" noGrp="1"/>
          </p:cNvSpPr>
          <p:nvPr/>
        </p:nvSpPr>
        <p:spPr>
          <a:xfrm xmlns:a="http://schemas.openxmlformats.org/drawingml/2006/main">
            <a:off x="685800" y="5391150"/>
            <a:ext cx="4000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0" i="0">
                <a:solidFill>
                  <a:srgbClr val="17242D"/>
                </a:solidFill>
                <a:latin typeface="Georgia"/>
                <a:ea typeface="Georgia"/>
                <a:cs typeface="Georgia"/>
              </a:defRPr>
            </a:pPr>
            <a:r>
              <a:rPr sz="1800" b="0" i="0">
                <a:solidFill>
                  <a:srgbClr val="17242D"/>
                </a:solidFill>
                <a:latin typeface="Georgia"/>
                <a:ea typeface="Georgia"/>
                <a:cs typeface="Georgia"/>
              </a:rPr>
              <a:t>Rules, Rights, and Runtimes</a:t>
            </a:r>
          </a:p>
        </p:txBody>
      </p:sp>
      <p:sp>
        <p:nvSpPr>
          <p:cNvPr id="6" name="deck-subtitle">
            <a:extLst xmlns:a="http://schemas.openxmlformats.org/drawingml/2006/main">
              <a:ext uri="{FF2B5EF4-FFF2-40B4-BE49-F238E27FC236}">
                <a16:creationId xmlns:a16="http://schemas.microsoft.com/office/drawing/2014/main" id="{D410E84D-1591-48FF-9E39-3DF4B6B76893}"/>
              </a:ext>
            </a:extLst>
          </p:cNvPr>
          <p:cNvSpPr>
            <a:spLocks xmlns:a="http://schemas.openxmlformats.org/drawingml/2006/main" noGrp="1"/>
          </p:cNvSpPr>
          <p:nvPr/>
        </p:nvSpPr>
        <p:spPr>
          <a:xfrm xmlns:a="http://schemas.openxmlformats.org/drawingml/2006/main">
            <a:off x="685800" y="5810250"/>
            <a:ext cx="4000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350" b="0" i="0">
                <a:solidFill>
                  <a:srgbClr val="586A73"/>
                </a:solidFill>
                <a:latin typeface="Aptos"/>
                <a:ea typeface="Aptos"/>
                <a:cs typeface="Aptos"/>
              </a:defRPr>
            </a:pPr>
            <a:r>
              <a:rPr sz="1350" b="0" i="0">
                <a:solidFill>
                  <a:srgbClr val="586A73"/>
                </a:solidFill>
                <a:latin typeface="Aptos"/>
                <a:ea typeface="Aptos"/>
                <a:cs typeface="Aptos"/>
              </a:rPr>
              <a:t>Law and Economics in the Age of AI</a:t>
            </a:r>
          </a:p>
        </p:txBody>
      </p:sp>
      <p:sp>
        <p:nvSpPr>
          <p:cNvPr id="7" name="title-right-top">
            <a:extLst xmlns:a="http://schemas.openxmlformats.org/drawingml/2006/main">
              <a:ext uri="{FF2B5EF4-FFF2-40B4-BE49-F238E27FC236}">
                <a16:creationId xmlns:a16="http://schemas.microsoft.com/office/drawing/2014/main" id="{E475235E-86D5-41AA-A7BD-4477CCDFFE00}"/>
              </a:ext>
            </a:extLst>
          </p:cNvPr>
          <p:cNvSpPr>
            <a:spLocks xmlns:a="http://schemas.openxmlformats.org/drawingml/2006/main" noGrp="1"/>
          </p:cNvSpPr>
          <p:nvPr/>
        </p:nvSpPr>
        <p:spPr>
          <a:xfrm xmlns:a="http://schemas.openxmlformats.org/drawingml/2006/main">
            <a:off x="8077200" y="0"/>
            <a:ext cx="4114800" cy="2286000"/>
          </a:xfrm>
          <a:prstGeom xmlns:a="http://schemas.openxmlformats.org/drawingml/2006/main" prst="rect">
            <a:avLst/>
          </a:prstGeom>
          <a:solidFill xmlns:a="http://schemas.openxmlformats.org/drawingml/2006/main">
            <a:srgbClr val="173F38"/>
          </a:solidFill>
          <a:ln xmlns:a="http://schemas.openxmlformats.org/drawingml/2006/main" w="0">
            <a:noFill/>
            <a:prstDash val="solid"/>
          </a:ln>
        </p:spPr>
      </p:sp>
      <p:sp>
        <p:nvSpPr>
          <p:cNvPr id="8" name="title-right-middle">
            <a:extLst xmlns:a="http://schemas.openxmlformats.org/drawingml/2006/main">
              <a:ext uri="{FF2B5EF4-FFF2-40B4-BE49-F238E27FC236}">
                <a16:creationId xmlns:a16="http://schemas.microsoft.com/office/drawing/2014/main" id="{9BFD33BD-01DD-4A0D-A32C-647A25434401}"/>
              </a:ext>
            </a:extLst>
          </p:cNvPr>
          <p:cNvSpPr>
            <a:spLocks xmlns:a="http://schemas.openxmlformats.org/drawingml/2006/main" noGrp="1"/>
          </p:cNvSpPr>
          <p:nvPr/>
        </p:nvSpPr>
        <p:spPr>
          <a:xfrm xmlns:a="http://schemas.openxmlformats.org/drawingml/2006/main">
            <a:off x="8077200" y="2286000"/>
            <a:ext cx="4114800" cy="228600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9" name="title-right-bottom">
            <a:extLst xmlns:a="http://schemas.openxmlformats.org/drawingml/2006/main">
              <a:ext uri="{FF2B5EF4-FFF2-40B4-BE49-F238E27FC236}">
                <a16:creationId xmlns:a16="http://schemas.microsoft.com/office/drawing/2014/main" id="{42E9CF69-CEB4-486B-9405-4B7AE2155B27}"/>
              </a:ext>
            </a:extLst>
          </p:cNvPr>
          <p:cNvSpPr>
            <a:spLocks xmlns:a="http://schemas.openxmlformats.org/drawingml/2006/main" noGrp="1"/>
          </p:cNvSpPr>
          <p:nvPr/>
        </p:nvSpPr>
        <p:spPr>
          <a:xfrm xmlns:a="http://schemas.openxmlformats.org/drawingml/2006/main">
            <a:off x="8077200" y="4572000"/>
            <a:ext cx="4114800" cy="2286000"/>
          </a:xfrm>
          <a:prstGeom xmlns:a="http://schemas.openxmlformats.org/drawingml/2006/main" prst="rect">
            <a:avLst/>
          </a:prstGeom>
          <a:solidFill xmlns:a="http://schemas.openxmlformats.org/drawingml/2006/main">
            <a:srgbClr val="B88424"/>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79F81F5A-11EF-4D83-8CBE-B583B0248478}"/>
              </a:ext>
            </a:extLst>
          </p:cNvPr>
          <p:cNvSpPr>
            <a:spLocks xmlns:a="http://schemas.openxmlformats.org/drawingml/2006/main" noGrp="1"/>
          </p:cNvSpPr>
          <p:nvPr/>
        </p:nvSpPr>
        <p:spPr>
          <a:xfrm xmlns:a="http://schemas.openxmlformats.org/drawingml/2006/main">
            <a:off x="8572500" y="895350"/>
            <a:ext cx="31242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550" b="1" i="0">
                <a:solidFill>
                  <a:srgbClr val="FFFFFF"/>
                </a:solidFill>
                <a:latin typeface="Aptos"/>
                <a:ea typeface="Aptos"/>
                <a:cs typeface="Aptos"/>
              </a:defRPr>
            </a:pPr>
            <a:r>
              <a:rPr sz="2550" b="1" i="0">
                <a:solidFill>
                  <a:srgbClr val="FFFFFF"/>
                </a:solidFill>
                <a:latin typeface="Aptos"/>
                <a:ea typeface="Aptos"/>
                <a:cs typeface="Aptos"/>
              </a:rPr>
              <a:t>RULES</a:t>
            </a:r>
          </a:p>
        </p:txBody>
      </p:sp>
      <p:sp>
        <p:nvSpPr>
          <p:cNvPr id="11" name="">
            <a:extLst xmlns:a="http://schemas.openxmlformats.org/drawingml/2006/main">
              <a:ext uri="{FF2B5EF4-FFF2-40B4-BE49-F238E27FC236}">
                <a16:creationId xmlns:a16="http://schemas.microsoft.com/office/drawing/2014/main" id="{63895D35-CFC5-4FD5-BD35-ED2574C24094}"/>
              </a:ext>
            </a:extLst>
          </p:cNvPr>
          <p:cNvSpPr>
            <a:spLocks xmlns:a="http://schemas.openxmlformats.org/drawingml/2006/main" noGrp="1"/>
          </p:cNvSpPr>
          <p:nvPr/>
        </p:nvSpPr>
        <p:spPr>
          <a:xfrm xmlns:a="http://schemas.openxmlformats.org/drawingml/2006/main">
            <a:off x="8572500" y="3181350"/>
            <a:ext cx="31242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550" b="1" i="0">
                <a:solidFill>
                  <a:srgbClr val="FFFFFF"/>
                </a:solidFill>
                <a:latin typeface="Aptos"/>
                <a:ea typeface="Aptos"/>
                <a:cs typeface="Aptos"/>
              </a:defRPr>
            </a:pPr>
            <a:r>
              <a:rPr sz="2550" b="1" i="0">
                <a:solidFill>
                  <a:srgbClr val="FFFFFF"/>
                </a:solidFill>
                <a:latin typeface="Aptos"/>
                <a:ea typeface="Aptos"/>
                <a:cs typeface="Aptos"/>
              </a:rPr>
              <a:t>RIGHTS</a:t>
            </a:r>
          </a:p>
        </p:txBody>
      </p:sp>
      <p:sp>
        <p:nvSpPr>
          <p:cNvPr id="12" name="">
            <a:extLst xmlns:a="http://schemas.openxmlformats.org/drawingml/2006/main">
              <a:ext uri="{FF2B5EF4-FFF2-40B4-BE49-F238E27FC236}">
                <a16:creationId xmlns:a16="http://schemas.microsoft.com/office/drawing/2014/main" id="{6303ADEB-26E7-4BB4-9A52-777BE3C411FD}"/>
              </a:ext>
            </a:extLst>
          </p:cNvPr>
          <p:cNvSpPr>
            <a:spLocks xmlns:a="http://schemas.openxmlformats.org/drawingml/2006/main" noGrp="1"/>
          </p:cNvSpPr>
          <p:nvPr/>
        </p:nvSpPr>
        <p:spPr>
          <a:xfrm xmlns:a="http://schemas.openxmlformats.org/drawingml/2006/main">
            <a:off x="8572500" y="5467350"/>
            <a:ext cx="31242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550" b="1" i="0">
                <a:solidFill>
                  <a:srgbClr val="17242D"/>
                </a:solidFill>
                <a:latin typeface="Aptos"/>
                <a:ea typeface="Aptos"/>
                <a:cs typeface="Aptos"/>
              </a:defRPr>
            </a:pPr>
            <a:r>
              <a:rPr sz="2550" b="1" i="0">
                <a:solidFill>
                  <a:srgbClr val="17242D"/>
                </a:solidFill>
                <a:latin typeface="Aptos"/>
                <a:ea typeface="Aptos"/>
                <a:cs typeface="Aptos"/>
              </a:rPr>
              <a:t>RUNTIMES</a:t>
            </a:r>
          </a:p>
        </p:txBody>
      </p:sp>
    </p:spTree>
    <p:extLst>
      <p:ext uri="{BB962C8B-B14F-4D97-AF65-F5344CB8AC3E}">
        <p14:creationId xmlns:p14="http://schemas.microsoft.com/office/powerpoint/2010/main" val="1697316418"/>
      </p:ext>
    </p:extLst>
  </p:cSld>
</p:sld>
</file>

<file path=ppt/slides/slide10.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0" name="accent-rule">
            <a:extLst xmlns:a="http://schemas.openxmlformats.org/drawingml/2006/main">
              <a:ext uri="{FF2B5EF4-FFF2-40B4-BE49-F238E27FC236}">
                <a16:creationId xmlns:a16="http://schemas.microsoft.com/office/drawing/2014/main" id="{AEA039C7-1493-4D8F-BBE1-559CC825A98E}"/>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E4A2B0F3-4234-450D-A387-9AB79159C58D}"/>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CA589166-8DEC-4C1F-84A3-44124C45D019}"/>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A right on paper can trigger adjustments elsewhere</a:t>
            </a:r>
          </a:p>
        </p:txBody>
      </p:sp>
      <p:sp>
        <p:nvSpPr>
          <p:cNvPr id="4" name="footer-rule">
            <a:extLst xmlns:a="http://schemas.openxmlformats.org/drawingml/2006/main">
              <a:ext uri="{FF2B5EF4-FFF2-40B4-BE49-F238E27FC236}">
                <a16:creationId xmlns:a16="http://schemas.microsoft.com/office/drawing/2014/main" id="{99F20C8D-29D5-4A24-96B1-A169CE7A6B46}"/>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5CF26FA1-5851-4D0A-BA6E-0DA2C90D7543}"/>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442493BD-600B-4602-BEA9-E63046668C52}"/>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10</a:t>
            </a:r>
          </a:p>
        </p:txBody>
      </p:sp>
      <p:sp>
        <p:nvSpPr>
          <p:cNvPr id="7" name="">
            <a:extLst xmlns:a="http://schemas.openxmlformats.org/drawingml/2006/main">
              <a:ext uri="{FF2B5EF4-FFF2-40B4-BE49-F238E27FC236}">
                <a16:creationId xmlns:a16="http://schemas.microsoft.com/office/drawing/2014/main" id="{6507AF81-2455-466B-A198-0879CC3F26CD}"/>
              </a:ext>
            </a:extLst>
          </p:cNvPr>
          <p:cNvSpPr>
            <a:spLocks xmlns:a="http://schemas.openxmlformats.org/drawingml/2006/main" noGrp="1"/>
          </p:cNvSpPr>
          <p:nvPr/>
        </p:nvSpPr>
        <p:spPr>
          <a:xfrm xmlns:a="http://schemas.openxmlformats.org/drawingml/2006/main">
            <a:off x="1162050" y="1581150"/>
            <a:ext cx="98679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175" b="1" i="0">
                <a:solidFill>
                  <a:srgbClr val="173F38"/>
                </a:solidFill>
                <a:latin typeface="Georgia"/>
                <a:ea typeface="Georgia"/>
                <a:cs typeface="Georgia"/>
              </a:defRPr>
            </a:pPr>
            <a:r>
              <a:rPr sz="2175" b="1" i="0">
                <a:solidFill>
                  <a:srgbClr val="173F38"/>
                </a:solidFill>
                <a:latin typeface="Georgia"/>
                <a:ea typeface="Georgia"/>
                <a:cs typeface="Georgia"/>
              </a:rPr>
              <a:t>City requires a costly feature in every rental unit</a:t>
            </a:r>
          </a:p>
        </p:txBody>
      </p:sp>
      <p:sp>
        <p:nvSpPr>
          <p:cNvPr id="8" name="incidence-response-1">
            <a:extLst xmlns:a="http://schemas.openxmlformats.org/drawingml/2006/main">
              <a:ext uri="{FF2B5EF4-FFF2-40B4-BE49-F238E27FC236}">
                <a16:creationId xmlns:a16="http://schemas.microsoft.com/office/drawing/2014/main" id="{E89AB648-E15A-443F-A317-4C99A6C5EA70}"/>
              </a:ext>
            </a:extLst>
          </p:cNvPr>
          <p:cNvSpPr>
            <a:spLocks xmlns:a="http://schemas.openxmlformats.org/drawingml/2006/main" noGrp="1"/>
          </p:cNvSpPr>
          <p:nvPr/>
        </p:nvSpPr>
        <p:spPr>
          <a:xfrm xmlns:a="http://schemas.openxmlformats.org/drawingml/2006/main">
            <a:off x="800100" y="2895600"/>
            <a:ext cx="2381250" cy="110490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F56A17B9-AD82-4CB4-A34E-8B1FC510CD97}"/>
              </a:ext>
            </a:extLst>
          </p:cNvPr>
          <p:cNvSpPr>
            <a:spLocks xmlns:a="http://schemas.openxmlformats.org/drawingml/2006/main" noGrp="1"/>
          </p:cNvSpPr>
          <p:nvPr/>
        </p:nvSpPr>
        <p:spPr>
          <a:xfrm xmlns:a="http://schemas.openxmlformats.org/drawingml/2006/main">
            <a:off x="990600" y="3238500"/>
            <a:ext cx="2000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Higher rent</a:t>
            </a:r>
          </a:p>
        </p:txBody>
      </p:sp>
      <p:sp>
        <p:nvSpPr>
          <p:cNvPr id="10" name="incidence-response-2">
            <a:extLst xmlns:a="http://schemas.openxmlformats.org/drawingml/2006/main">
              <a:ext uri="{FF2B5EF4-FFF2-40B4-BE49-F238E27FC236}">
                <a16:creationId xmlns:a16="http://schemas.microsoft.com/office/drawing/2014/main" id="{5EF09CB9-C81F-412D-9D4B-BF5D7AC2A11D}"/>
              </a:ext>
            </a:extLst>
          </p:cNvPr>
          <p:cNvSpPr>
            <a:spLocks xmlns:a="http://schemas.openxmlformats.org/drawingml/2006/main" noGrp="1"/>
          </p:cNvSpPr>
          <p:nvPr/>
        </p:nvSpPr>
        <p:spPr>
          <a:xfrm xmlns:a="http://schemas.openxmlformats.org/drawingml/2006/main">
            <a:off x="3657600" y="2895600"/>
            <a:ext cx="2381250" cy="110490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1" name="">
            <a:extLst xmlns:a="http://schemas.openxmlformats.org/drawingml/2006/main">
              <a:ext uri="{FF2B5EF4-FFF2-40B4-BE49-F238E27FC236}">
                <a16:creationId xmlns:a16="http://schemas.microsoft.com/office/drawing/2014/main" id="{0D0950F9-FF8E-438D-81C8-2CF64249AE2B}"/>
              </a:ext>
            </a:extLst>
          </p:cNvPr>
          <p:cNvSpPr>
            <a:spLocks xmlns:a="http://schemas.openxmlformats.org/drawingml/2006/main" noGrp="1"/>
          </p:cNvSpPr>
          <p:nvPr/>
        </p:nvSpPr>
        <p:spPr>
          <a:xfrm xmlns:a="http://schemas.openxmlformats.org/drawingml/2006/main">
            <a:off x="3848100" y="3238500"/>
            <a:ext cx="2000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79365"/>
          </a:bodyPr>
          <a:lstStyle xmlns:a="http://schemas.openxmlformats.org/drawingml/2006/main"/>
          <a:p xmlns:a="http://schemas.openxmlformats.org/drawingml/2006/main">
            <a:pPr algn="ctr">
              <a:lnSpc>
                <a:spcPct val="105000"/>
              </a:lnSpc>
              <a:buNone/>
              <a:defRPr sz="1875" b="1" i="0">
                <a:solidFill>
                  <a:srgbClr val="77550D"/>
                </a:solidFill>
                <a:latin typeface="Aptos"/>
                <a:ea typeface="Aptos"/>
                <a:cs typeface="Aptos"/>
              </a:defRPr>
            </a:pPr>
            <a:r>
              <a:rPr sz="1875" b="1" i="0">
                <a:solidFill>
                  <a:srgbClr val="77550D"/>
                </a:solidFill>
                <a:latin typeface="Aptos"/>
                <a:ea typeface="Aptos"/>
                <a:cs typeface="Aptos"/>
              </a:rPr>
              <a:t>Less maintenance elsewhere</a:t>
            </a:r>
          </a:p>
        </p:txBody>
      </p:sp>
      <p:sp>
        <p:nvSpPr>
          <p:cNvPr id="12" name="incidence-response-3">
            <a:extLst xmlns:a="http://schemas.openxmlformats.org/drawingml/2006/main">
              <a:ext uri="{FF2B5EF4-FFF2-40B4-BE49-F238E27FC236}">
                <a16:creationId xmlns:a16="http://schemas.microsoft.com/office/drawing/2014/main" id="{05D3A8FF-7592-42C4-B6C4-74E78083CE8F}"/>
              </a:ext>
            </a:extLst>
          </p:cNvPr>
          <p:cNvSpPr>
            <a:spLocks xmlns:a="http://schemas.openxmlformats.org/drawingml/2006/main" noGrp="1"/>
          </p:cNvSpPr>
          <p:nvPr/>
        </p:nvSpPr>
        <p:spPr>
          <a:xfrm xmlns:a="http://schemas.openxmlformats.org/drawingml/2006/main">
            <a:off x="6515100" y="2895600"/>
            <a:ext cx="2381250" cy="110490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13" name="">
            <a:extLst xmlns:a="http://schemas.openxmlformats.org/drawingml/2006/main">
              <a:ext uri="{FF2B5EF4-FFF2-40B4-BE49-F238E27FC236}">
                <a16:creationId xmlns:a16="http://schemas.microsoft.com/office/drawing/2014/main" id="{6E709292-36E8-4607-ABFC-7A7A3601E7FA}"/>
              </a:ext>
            </a:extLst>
          </p:cNvPr>
          <p:cNvSpPr>
            <a:spLocks xmlns:a="http://schemas.openxmlformats.org/drawingml/2006/main" noGrp="1"/>
          </p:cNvSpPr>
          <p:nvPr/>
        </p:nvSpPr>
        <p:spPr>
          <a:xfrm xmlns:a="http://schemas.openxmlformats.org/drawingml/2006/main">
            <a:off x="6705600" y="3238500"/>
            <a:ext cx="2000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8174"/>
          </a:bodyPr>
          <a:lstStyle xmlns:a="http://schemas.openxmlformats.org/drawingml/2006/main"/>
          <a:p xmlns:a="http://schemas.openxmlformats.org/drawingml/2006/main">
            <a:pPr algn="ctr">
              <a:lnSpc>
                <a:spcPct val="105000"/>
              </a:lnSpc>
              <a:buNone/>
              <a:defRPr sz="1875" b="1" i="0">
                <a:solidFill>
                  <a:srgbClr val="315F75"/>
                </a:solidFill>
                <a:latin typeface="Aptos"/>
                <a:ea typeface="Aptos"/>
                <a:cs typeface="Aptos"/>
              </a:defRPr>
            </a:pPr>
            <a:r>
              <a:rPr sz="1875" b="1" i="0">
                <a:solidFill>
                  <a:srgbClr val="315F75"/>
                </a:solidFill>
                <a:latin typeface="Aptos"/>
                <a:ea typeface="Aptos"/>
                <a:cs typeface="Aptos"/>
              </a:rPr>
              <a:t>Fewer rental units</a:t>
            </a:r>
          </a:p>
        </p:txBody>
      </p:sp>
      <p:sp>
        <p:nvSpPr>
          <p:cNvPr id="14" name="incidence-response-4">
            <a:extLst xmlns:a="http://schemas.openxmlformats.org/drawingml/2006/main">
              <a:ext uri="{FF2B5EF4-FFF2-40B4-BE49-F238E27FC236}">
                <a16:creationId xmlns:a16="http://schemas.microsoft.com/office/drawing/2014/main" id="{E4DA66FA-19C1-41F4-9654-22035D000E2D}"/>
              </a:ext>
            </a:extLst>
          </p:cNvPr>
          <p:cNvSpPr>
            <a:spLocks xmlns:a="http://schemas.openxmlformats.org/drawingml/2006/main" noGrp="1"/>
          </p:cNvSpPr>
          <p:nvPr/>
        </p:nvSpPr>
        <p:spPr>
          <a:xfrm xmlns:a="http://schemas.openxmlformats.org/drawingml/2006/main">
            <a:off x="9372600" y="2895600"/>
            <a:ext cx="2381250" cy="11049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4F489526-0498-4A92-9A35-768CFE5355CE}"/>
              </a:ext>
            </a:extLst>
          </p:cNvPr>
          <p:cNvSpPr>
            <a:spLocks xmlns:a="http://schemas.openxmlformats.org/drawingml/2006/main" noGrp="1"/>
          </p:cNvSpPr>
          <p:nvPr/>
        </p:nvSpPr>
        <p:spPr>
          <a:xfrm xmlns:a="http://schemas.openxmlformats.org/drawingml/2006/main">
            <a:off x="9563100" y="3238500"/>
            <a:ext cx="2000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89334"/>
          </a:bodyPr>
          <a:lstStyle xmlns:a="http://schemas.openxmlformats.org/drawingml/2006/main"/>
          <a:p xmlns:a="http://schemas.openxmlformats.org/drawingml/2006/main">
            <a:pPr algn="ctr">
              <a:lnSpc>
                <a:spcPct val="105000"/>
              </a:lnSpc>
              <a:buNone/>
              <a:defRPr sz="1875" b="1" i="0">
                <a:solidFill>
                  <a:srgbClr val="24594E"/>
                </a:solidFill>
                <a:latin typeface="Aptos"/>
                <a:ea typeface="Aptos"/>
                <a:cs typeface="Aptos"/>
              </a:defRPr>
            </a:pPr>
            <a:r>
              <a:rPr sz="1875" b="1" i="0">
                <a:solidFill>
                  <a:srgbClr val="24594E"/>
                </a:solidFill>
                <a:latin typeface="Aptos"/>
                <a:ea typeface="Aptos"/>
                <a:cs typeface="Aptos"/>
              </a:rPr>
              <a:t>Different tenant mix</a:t>
            </a:r>
          </a:p>
        </p:txBody>
      </p:sp>
      <p:sp>
        <p:nvSpPr>
          <p:cNvPr id="16" name="">
            <a:extLst xmlns:a="http://schemas.openxmlformats.org/drawingml/2006/main">
              <a:ext uri="{FF2B5EF4-FFF2-40B4-BE49-F238E27FC236}">
                <a16:creationId xmlns:a16="http://schemas.microsoft.com/office/drawing/2014/main" id="{F9FBA8AE-AB37-4473-98BC-6CD9FB452A1A}"/>
              </a:ext>
            </a:extLst>
          </p:cNvPr>
          <p:cNvSpPr>
            <a:spLocks xmlns:a="http://schemas.openxmlformats.org/drawingml/2006/main" noGrp="1"/>
          </p:cNvSpPr>
          <p:nvPr/>
        </p:nvSpPr>
        <p:spPr>
          <a:xfrm xmlns:a="http://schemas.openxmlformats.org/drawingml/2006/main">
            <a:off x="1562100" y="4648200"/>
            <a:ext cx="4095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2593"/>
          </a:bodyPr>
          <a:lstStyle xmlns:a="http://schemas.openxmlformats.org/drawingml/2006/main"/>
          <a:p xmlns:a="http://schemas.openxmlformats.org/drawingml/2006/main">
            <a:pPr algn="ctr">
              <a:lnSpc>
                <a:spcPct val="105000"/>
              </a:lnSpc>
              <a:buNone/>
              <a:defRPr sz="1800" b="1" i="0">
                <a:solidFill>
                  <a:srgbClr val="9A462F"/>
                </a:solidFill>
                <a:latin typeface="Aptos"/>
                <a:ea typeface="Aptos"/>
                <a:cs typeface="Aptos"/>
              </a:defRPr>
            </a:pPr>
            <a:r>
              <a:rPr sz="1800" b="1" i="0">
                <a:solidFill>
                  <a:srgbClr val="9A462F"/>
                </a:solidFill>
                <a:latin typeface="Aptos"/>
                <a:ea typeface="Aptos"/>
                <a:cs typeface="Aptos"/>
              </a:rPr>
              <a:t>Formal incidence: the legal duty falls on landlords</a:t>
            </a:r>
          </a:p>
        </p:txBody>
      </p:sp>
      <p:sp>
        <p:nvSpPr>
          <p:cNvPr id="17" name="">
            <a:extLst xmlns:a="http://schemas.openxmlformats.org/drawingml/2006/main">
              <a:ext uri="{FF2B5EF4-FFF2-40B4-BE49-F238E27FC236}">
                <a16:creationId xmlns:a16="http://schemas.microsoft.com/office/drawing/2014/main" id="{DE9010A6-AC0C-4E4E-8016-E18FC7568208}"/>
              </a:ext>
            </a:extLst>
          </p:cNvPr>
          <p:cNvSpPr>
            <a:spLocks xmlns:a="http://schemas.openxmlformats.org/drawingml/2006/main" noGrp="1"/>
          </p:cNvSpPr>
          <p:nvPr/>
        </p:nvSpPr>
        <p:spPr>
          <a:xfrm xmlns:a="http://schemas.openxmlformats.org/drawingml/2006/main">
            <a:off x="6096000" y="4514850"/>
            <a:ext cx="9525" cy="8191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15C0A32C-40B3-4B67-BA98-E1B364388E98}"/>
              </a:ext>
            </a:extLst>
          </p:cNvPr>
          <p:cNvSpPr>
            <a:spLocks xmlns:a="http://schemas.openxmlformats.org/drawingml/2006/main" noGrp="1"/>
          </p:cNvSpPr>
          <p:nvPr/>
        </p:nvSpPr>
        <p:spPr>
          <a:xfrm xmlns:a="http://schemas.openxmlformats.org/drawingml/2006/main">
            <a:off x="6553200" y="4552950"/>
            <a:ext cx="40957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1627"/>
          </a:bodyPr>
          <a:lstStyle xmlns:a="http://schemas.openxmlformats.org/drawingml/2006/main"/>
          <a:p xmlns:a="http://schemas.openxmlformats.org/drawingml/2006/main">
            <a:pPr algn="ctr">
              <a:lnSpc>
                <a:spcPct val="105000"/>
              </a:lnSpc>
              <a:buNone/>
              <a:defRPr sz="1800" b="1" i="0">
                <a:solidFill>
                  <a:srgbClr val="24594E"/>
                </a:solidFill>
                <a:latin typeface="Aptos"/>
                <a:ea typeface="Aptos"/>
                <a:cs typeface="Aptos"/>
              </a:defRPr>
            </a:pPr>
            <a:r>
              <a:rPr sz="1800" b="1" i="0">
                <a:solidFill>
                  <a:srgbClr val="24594E"/>
                </a:solidFill>
                <a:latin typeface="Aptos"/>
                <a:ea typeface="Aptos"/>
                <a:cs typeface="Aptos"/>
              </a:rPr>
              <a:t>Economic incidence: prices, quality, entry, and exit determine who is ultimately worse off</a:t>
            </a:r>
          </a:p>
        </p:txBody>
      </p:sp>
      <p:sp>
        <p:nvSpPr>
          <p:cNvPr id="19" name="">
            <a:extLst xmlns:a="http://schemas.openxmlformats.org/drawingml/2006/main">
              <a:ext uri="{FF2B5EF4-FFF2-40B4-BE49-F238E27FC236}">
                <a16:creationId xmlns:a16="http://schemas.microsoft.com/office/drawing/2014/main" id="{A4198AB5-7A9E-4606-85E4-B591B8938BD0}"/>
              </a:ext>
            </a:extLst>
          </p:cNvPr>
          <p:cNvSpPr>
            <a:spLocks xmlns:a="http://schemas.openxmlformats.org/drawingml/2006/main" noGrp="1"/>
          </p:cNvSpPr>
          <p:nvPr/>
        </p:nvSpPr>
        <p:spPr>
          <a:xfrm xmlns:a="http://schemas.openxmlformats.org/drawingml/2006/main">
            <a:off x="1390650" y="5619750"/>
            <a:ext cx="94107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9837"/>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The adjustment does not decide whether the rule is desirable; it tells us what must be evaluated.</a:t>
            </a:r>
          </a:p>
        </p:txBody>
      </p:sp>
    </p:spTree>
    <p:extLst>
      <p:ext uri="{BB962C8B-B14F-4D97-AF65-F5344CB8AC3E}">
        <p14:creationId xmlns:p14="http://schemas.microsoft.com/office/powerpoint/2010/main" val="1015270835"/>
      </p:ext>
    </p:extLst>
  </p:cSld>
</p:sld>
</file>

<file path=ppt/slides/slide11.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0" name="accent-rule">
            <a:extLst xmlns:a="http://schemas.openxmlformats.org/drawingml/2006/main">
              <a:ext uri="{FF2B5EF4-FFF2-40B4-BE49-F238E27FC236}">
                <a16:creationId xmlns:a16="http://schemas.microsoft.com/office/drawing/2014/main" id="{6D07C37D-86CE-4FD9-8C46-07552EBF87A9}"/>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FD8D23BD-84B6-499F-B039-74A659A9D581}"/>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158CAB48-F8FD-4F15-9656-326A122FE165}"/>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Law and economics performs three different tasks</a:t>
            </a:r>
          </a:p>
        </p:txBody>
      </p:sp>
      <p:sp>
        <p:nvSpPr>
          <p:cNvPr id="4" name="footer-rule">
            <a:extLst xmlns:a="http://schemas.openxmlformats.org/drawingml/2006/main">
              <a:ext uri="{FF2B5EF4-FFF2-40B4-BE49-F238E27FC236}">
                <a16:creationId xmlns:a16="http://schemas.microsoft.com/office/drawing/2014/main" id="{9E88F490-5928-4D1D-A74E-DBCA7F00342C}"/>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8911AC0C-FDD9-4930-8E19-F06FB4533B6A}"/>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8584AD8A-916B-488E-8424-40AADE91B901}"/>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11</a:t>
            </a:r>
          </a:p>
        </p:txBody>
      </p:sp>
      <p:sp>
        <p:nvSpPr>
          <p:cNvPr id="7" name="">
            <a:extLst xmlns:a="http://schemas.openxmlformats.org/drawingml/2006/main">
              <a:ext uri="{FF2B5EF4-FFF2-40B4-BE49-F238E27FC236}">
                <a16:creationId xmlns:a16="http://schemas.microsoft.com/office/drawing/2014/main" id="{BC57D5DD-41A1-4A66-A4EF-ECA83CEC5314}"/>
              </a:ext>
            </a:extLst>
          </p:cNvPr>
          <p:cNvSpPr>
            <a:spLocks xmlns:a="http://schemas.openxmlformats.org/drawingml/2006/main" noGrp="1"/>
          </p:cNvSpPr>
          <p:nvPr/>
        </p:nvSpPr>
        <p:spPr>
          <a:xfrm xmlns:a="http://schemas.openxmlformats.org/drawingml/2006/main">
            <a:off x="876300" y="1676400"/>
            <a:ext cx="2857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3600" b="1" i="0">
                <a:solidFill>
                  <a:srgbClr val="24594E"/>
                </a:solidFill>
                <a:latin typeface="Georgia"/>
                <a:ea typeface="Georgia"/>
                <a:cs typeface="Georgia"/>
              </a:defRPr>
            </a:pPr>
            <a:r>
              <a:rPr sz="3600" b="1" i="0">
                <a:solidFill>
                  <a:srgbClr val="24594E"/>
                </a:solidFill>
                <a:latin typeface="Georgia"/>
                <a:ea typeface="Georgia"/>
                <a:cs typeface="Georgia"/>
              </a:rPr>
              <a:t>1</a:t>
            </a:r>
          </a:p>
        </p:txBody>
      </p:sp>
      <p:sp>
        <p:nvSpPr>
          <p:cNvPr id="8" name="">
            <a:extLst xmlns:a="http://schemas.openxmlformats.org/drawingml/2006/main">
              <a:ext uri="{FF2B5EF4-FFF2-40B4-BE49-F238E27FC236}">
                <a16:creationId xmlns:a16="http://schemas.microsoft.com/office/drawing/2014/main" id="{871D856F-336F-4D53-8E1C-EDD2D58F4AE1}"/>
              </a:ext>
            </a:extLst>
          </p:cNvPr>
          <p:cNvSpPr>
            <a:spLocks xmlns:a="http://schemas.openxmlformats.org/drawingml/2006/main" noGrp="1"/>
          </p:cNvSpPr>
          <p:nvPr/>
        </p:nvSpPr>
        <p:spPr>
          <a:xfrm xmlns:a="http://schemas.openxmlformats.org/drawingml/2006/main">
            <a:off x="876300" y="2438400"/>
            <a:ext cx="2857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575" b="1" i="0">
                <a:solidFill>
                  <a:srgbClr val="24594E"/>
                </a:solidFill>
                <a:latin typeface="Aptos"/>
                <a:ea typeface="Aptos"/>
                <a:cs typeface="Aptos"/>
              </a:defRPr>
            </a:pPr>
            <a:r>
              <a:rPr sz="1575" b="1" i="0">
                <a:solidFill>
                  <a:srgbClr val="24594E"/>
                </a:solidFill>
                <a:latin typeface="Aptos"/>
                <a:ea typeface="Aptos"/>
                <a:cs typeface="Aptos"/>
              </a:rPr>
              <a:t>PREDICT</a:t>
            </a:r>
          </a:p>
        </p:txBody>
      </p:sp>
      <p:sp>
        <p:nvSpPr>
          <p:cNvPr id="9" name="task-1-field">
            <a:extLst xmlns:a="http://schemas.openxmlformats.org/drawingml/2006/main">
              <a:ext uri="{FF2B5EF4-FFF2-40B4-BE49-F238E27FC236}">
                <a16:creationId xmlns:a16="http://schemas.microsoft.com/office/drawing/2014/main" id="{8C2E2535-71E8-42AB-B7D7-BC86BDB54133}"/>
              </a:ext>
            </a:extLst>
          </p:cNvPr>
          <p:cNvSpPr>
            <a:spLocks xmlns:a="http://schemas.openxmlformats.org/drawingml/2006/main" noGrp="1"/>
          </p:cNvSpPr>
          <p:nvPr/>
        </p:nvSpPr>
        <p:spPr>
          <a:xfrm xmlns:a="http://schemas.openxmlformats.org/drawingml/2006/main">
            <a:off x="876300" y="3105150"/>
            <a:ext cx="2857500" cy="15240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0" name="">
            <a:extLst xmlns:a="http://schemas.openxmlformats.org/drawingml/2006/main">
              <a:ext uri="{FF2B5EF4-FFF2-40B4-BE49-F238E27FC236}">
                <a16:creationId xmlns:a16="http://schemas.microsoft.com/office/drawing/2014/main" id="{9ACA2680-B64C-41CE-B57F-B9F583C9A210}"/>
              </a:ext>
            </a:extLst>
          </p:cNvPr>
          <p:cNvSpPr>
            <a:spLocks xmlns:a="http://schemas.openxmlformats.org/drawingml/2006/main" noGrp="1"/>
          </p:cNvSpPr>
          <p:nvPr/>
        </p:nvSpPr>
        <p:spPr>
          <a:xfrm xmlns:a="http://schemas.openxmlformats.org/drawingml/2006/main">
            <a:off x="1143000" y="3409950"/>
            <a:ext cx="23241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75" b="1" i="0">
                <a:solidFill>
                  <a:srgbClr val="17242D"/>
                </a:solidFill>
                <a:latin typeface="Aptos"/>
                <a:ea typeface="Aptos"/>
                <a:cs typeface="Aptos"/>
              </a:defRPr>
            </a:pPr>
            <a:r>
              <a:rPr sz="1875" b="1" i="0">
                <a:solidFill>
                  <a:srgbClr val="17242D"/>
                </a:solidFill>
                <a:latin typeface="Aptos"/>
                <a:ea typeface="Aptos"/>
                <a:cs typeface="Aptos"/>
              </a:rPr>
              <a:t>How will behavior change?</a:t>
            </a:r>
          </a:p>
        </p:txBody>
      </p:sp>
      <p:sp>
        <p:nvSpPr>
          <p:cNvPr id="11" name="">
            <a:extLst xmlns:a="http://schemas.openxmlformats.org/drawingml/2006/main">
              <a:ext uri="{FF2B5EF4-FFF2-40B4-BE49-F238E27FC236}">
                <a16:creationId xmlns:a16="http://schemas.microsoft.com/office/drawing/2014/main" id="{1E92779D-4271-4EAA-BD56-6501D82767B0}"/>
              </a:ext>
            </a:extLst>
          </p:cNvPr>
          <p:cNvSpPr>
            <a:spLocks xmlns:a="http://schemas.openxmlformats.org/drawingml/2006/main" noGrp="1"/>
          </p:cNvSpPr>
          <p:nvPr/>
        </p:nvSpPr>
        <p:spPr>
          <a:xfrm xmlns:a="http://schemas.openxmlformats.org/drawingml/2006/main">
            <a:off x="4438650" y="1676400"/>
            <a:ext cx="2857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3600" b="1" i="0">
                <a:solidFill>
                  <a:srgbClr val="75530D"/>
                </a:solidFill>
                <a:latin typeface="Georgia"/>
                <a:ea typeface="Georgia"/>
                <a:cs typeface="Georgia"/>
              </a:defRPr>
            </a:pPr>
            <a:r>
              <a:rPr sz="3600" b="1" i="0">
                <a:solidFill>
                  <a:srgbClr val="75530D"/>
                </a:solidFill>
                <a:latin typeface="Georgia"/>
                <a:ea typeface="Georgia"/>
                <a:cs typeface="Georgia"/>
              </a:rPr>
              <a:t>2</a:t>
            </a:r>
          </a:p>
        </p:txBody>
      </p:sp>
      <p:sp>
        <p:nvSpPr>
          <p:cNvPr id="12" name="">
            <a:extLst xmlns:a="http://schemas.openxmlformats.org/drawingml/2006/main">
              <a:ext uri="{FF2B5EF4-FFF2-40B4-BE49-F238E27FC236}">
                <a16:creationId xmlns:a16="http://schemas.microsoft.com/office/drawing/2014/main" id="{D9FBA4EC-AC2B-402E-B19D-3A68C89B6D91}"/>
              </a:ext>
            </a:extLst>
          </p:cNvPr>
          <p:cNvSpPr>
            <a:spLocks xmlns:a="http://schemas.openxmlformats.org/drawingml/2006/main" noGrp="1"/>
          </p:cNvSpPr>
          <p:nvPr/>
        </p:nvSpPr>
        <p:spPr>
          <a:xfrm xmlns:a="http://schemas.openxmlformats.org/drawingml/2006/main">
            <a:off x="4438650" y="2438400"/>
            <a:ext cx="2857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575" b="1" i="0">
                <a:solidFill>
                  <a:srgbClr val="75530D"/>
                </a:solidFill>
                <a:latin typeface="Aptos"/>
                <a:ea typeface="Aptos"/>
                <a:cs typeface="Aptos"/>
              </a:defRPr>
            </a:pPr>
            <a:r>
              <a:rPr sz="1575" b="1" i="0">
                <a:solidFill>
                  <a:srgbClr val="75530D"/>
                </a:solidFill>
                <a:latin typeface="Aptos"/>
                <a:ea typeface="Aptos"/>
                <a:cs typeface="Aptos"/>
              </a:rPr>
              <a:t>EXPLAIN</a:t>
            </a:r>
          </a:p>
        </p:txBody>
      </p:sp>
      <p:sp>
        <p:nvSpPr>
          <p:cNvPr id="13" name="task-2-field">
            <a:extLst xmlns:a="http://schemas.openxmlformats.org/drawingml/2006/main">
              <a:ext uri="{FF2B5EF4-FFF2-40B4-BE49-F238E27FC236}">
                <a16:creationId xmlns:a16="http://schemas.microsoft.com/office/drawing/2014/main" id="{9A5A5F20-A353-43B2-A527-E87A677A32C7}"/>
              </a:ext>
            </a:extLst>
          </p:cNvPr>
          <p:cNvSpPr>
            <a:spLocks xmlns:a="http://schemas.openxmlformats.org/drawingml/2006/main" noGrp="1"/>
          </p:cNvSpPr>
          <p:nvPr/>
        </p:nvSpPr>
        <p:spPr>
          <a:xfrm xmlns:a="http://schemas.openxmlformats.org/drawingml/2006/main">
            <a:off x="4438650" y="3105150"/>
            <a:ext cx="2857500" cy="152400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4" name="">
            <a:extLst xmlns:a="http://schemas.openxmlformats.org/drawingml/2006/main">
              <a:ext uri="{FF2B5EF4-FFF2-40B4-BE49-F238E27FC236}">
                <a16:creationId xmlns:a16="http://schemas.microsoft.com/office/drawing/2014/main" id="{C6BDC481-363C-4F8A-8D27-EE5A14A35375}"/>
              </a:ext>
            </a:extLst>
          </p:cNvPr>
          <p:cNvSpPr>
            <a:spLocks xmlns:a="http://schemas.openxmlformats.org/drawingml/2006/main" noGrp="1"/>
          </p:cNvSpPr>
          <p:nvPr/>
        </p:nvSpPr>
        <p:spPr>
          <a:xfrm xmlns:a="http://schemas.openxmlformats.org/drawingml/2006/main">
            <a:off x="4705350" y="3409950"/>
            <a:ext cx="23241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75" b="1" i="0">
                <a:solidFill>
                  <a:srgbClr val="17242D"/>
                </a:solidFill>
                <a:latin typeface="Aptos"/>
                <a:ea typeface="Aptos"/>
                <a:cs typeface="Aptos"/>
              </a:defRPr>
            </a:pPr>
            <a:r>
              <a:rPr sz="1875" b="1" i="0">
                <a:solidFill>
                  <a:srgbClr val="17242D"/>
                </a:solidFill>
                <a:latin typeface="Aptos"/>
                <a:ea typeface="Aptos"/>
                <a:cs typeface="Aptos"/>
              </a:rPr>
              <a:t>What problem does the institution address?</a:t>
            </a:r>
          </a:p>
        </p:txBody>
      </p:sp>
      <p:sp>
        <p:nvSpPr>
          <p:cNvPr id="15" name="">
            <a:extLst xmlns:a="http://schemas.openxmlformats.org/drawingml/2006/main">
              <a:ext uri="{FF2B5EF4-FFF2-40B4-BE49-F238E27FC236}">
                <a16:creationId xmlns:a16="http://schemas.microsoft.com/office/drawing/2014/main" id="{23D775B8-3C16-4B08-BD84-C3FD9DCE625B}"/>
              </a:ext>
            </a:extLst>
          </p:cNvPr>
          <p:cNvSpPr>
            <a:spLocks xmlns:a="http://schemas.openxmlformats.org/drawingml/2006/main" noGrp="1"/>
          </p:cNvSpPr>
          <p:nvPr/>
        </p:nvSpPr>
        <p:spPr>
          <a:xfrm xmlns:a="http://schemas.openxmlformats.org/drawingml/2006/main">
            <a:off x="8001000" y="1676400"/>
            <a:ext cx="2857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3600" b="1" i="0">
                <a:solidFill>
                  <a:srgbClr val="9A462F"/>
                </a:solidFill>
                <a:latin typeface="Georgia"/>
                <a:ea typeface="Georgia"/>
                <a:cs typeface="Georgia"/>
              </a:defRPr>
            </a:pPr>
            <a:r>
              <a:rPr sz="3600" b="1" i="0">
                <a:solidFill>
                  <a:srgbClr val="9A462F"/>
                </a:solidFill>
                <a:latin typeface="Georgia"/>
                <a:ea typeface="Georgia"/>
                <a:cs typeface="Georgia"/>
              </a:rPr>
              <a:t>3</a:t>
            </a:r>
          </a:p>
        </p:txBody>
      </p:sp>
      <p:sp>
        <p:nvSpPr>
          <p:cNvPr id="16" name="">
            <a:extLst xmlns:a="http://schemas.openxmlformats.org/drawingml/2006/main">
              <a:ext uri="{FF2B5EF4-FFF2-40B4-BE49-F238E27FC236}">
                <a16:creationId xmlns:a16="http://schemas.microsoft.com/office/drawing/2014/main" id="{8DD8E59B-0C37-48D6-A8B3-80617ABDE277}"/>
              </a:ext>
            </a:extLst>
          </p:cNvPr>
          <p:cNvSpPr>
            <a:spLocks xmlns:a="http://schemas.openxmlformats.org/drawingml/2006/main" noGrp="1"/>
          </p:cNvSpPr>
          <p:nvPr/>
        </p:nvSpPr>
        <p:spPr>
          <a:xfrm xmlns:a="http://schemas.openxmlformats.org/drawingml/2006/main">
            <a:off x="8001000" y="2438400"/>
            <a:ext cx="2857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575" b="1" i="0">
                <a:solidFill>
                  <a:srgbClr val="9A462F"/>
                </a:solidFill>
                <a:latin typeface="Aptos"/>
                <a:ea typeface="Aptos"/>
                <a:cs typeface="Aptos"/>
              </a:defRPr>
            </a:pPr>
            <a:r>
              <a:rPr sz="1575" b="1" i="0">
                <a:solidFill>
                  <a:srgbClr val="9A462F"/>
                </a:solidFill>
                <a:latin typeface="Aptos"/>
                <a:ea typeface="Aptos"/>
                <a:cs typeface="Aptos"/>
              </a:rPr>
              <a:t>EVALUATE</a:t>
            </a:r>
          </a:p>
        </p:txBody>
      </p:sp>
      <p:sp>
        <p:nvSpPr>
          <p:cNvPr id="17" name="task-3-field">
            <a:extLst xmlns:a="http://schemas.openxmlformats.org/drawingml/2006/main">
              <a:ext uri="{FF2B5EF4-FFF2-40B4-BE49-F238E27FC236}">
                <a16:creationId xmlns:a16="http://schemas.microsoft.com/office/drawing/2014/main" id="{4A4BFE45-123D-4D08-AB95-3EE843F59093}"/>
              </a:ext>
            </a:extLst>
          </p:cNvPr>
          <p:cNvSpPr>
            <a:spLocks xmlns:a="http://schemas.openxmlformats.org/drawingml/2006/main" noGrp="1"/>
          </p:cNvSpPr>
          <p:nvPr/>
        </p:nvSpPr>
        <p:spPr>
          <a:xfrm xmlns:a="http://schemas.openxmlformats.org/drawingml/2006/main">
            <a:off x="8001000" y="3105150"/>
            <a:ext cx="2857500" cy="152400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8" name="">
            <a:extLst xmlns:a="http://schemas.openxmlformats.org/drawingml/2006/main">
              <a:ext uri="{FF2B5EF4-FFF2-40B4-BE49-F238E27FC236}">
                <a16:creationId xmlns:a16="http://schemas.microsoft.com/office/drawing/2014/main" id="{8C31E47E-3234-45D5-A926-95B6D06A11A5}"/>
              </a:ext>
            </a:extLst>
          </p:cNvPr>
          <p:cNvSpPr>
            <a:spLocks xmlns:a="http://schemas.openxmlformats.org/drawingml/2006/main" noGrp="1"/>
          </p:cNvSpPr>
          <p:nvPr/>
        </p:nvSpPr>
        <p:spPr>
          <a:xfrm xmlns:a="http://schemas.openxmlformats.org/drawingml/2006/main">
            <a:off x="8267700" y="3409950"/>
            <a:ext cx="23241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75" b="1" i="0">
                <a:solidFill>
                  <a:srgbClr val="17242D"/>
                </a:solidFill>
                <a:latin typeface="Aptos"/>
                <a:ea typeface="Aptos"/>
                <a:cs typeface="Aptos"/>
              </a:defRPr>
            </a:pPr>
            <a:r>
              <a:rPr sz="1875" b="1" i="0">
                <a:solidFill>
                  <a:srgbClr val="17242D"/>
                </a:solidFill>
                <a:latin typeface="Aptos"/>
                <a:ea typeface="Aptos"/>
                <a:cs typeface="Aptos"/>
              </a:rPr>
              <a:t>Which feasible rule performs better?</a:t>
            </a:r>
          </a:p>
        </p:txBody>
      </p:sp>
      <p:sp>
        <p:nvSpPr>
          <p:cNvPr id="19" name="">
            <a:extLst xmlns:a="http://schemas.openxmlformats.org/drawingml/2006/main">
              <a:ext uri="{FF2B5EF4-FFF2-40B4-BE49-F238E27FC236}">
                <a16:creationId xmlns:a16="http://schemas.microsoft.com/office/drawing/2014/main" id="{38FFCA74-1751-4C10-A4F6-C472C5E2F35D}"/>
              </a:ext>
            </a:extLst>
          </p:cNvPr>
          <p:cNvSpPr>
            <a:spLocks xmlns:a="http://schemas.openxmlformats.org/drawingml/2006/main" noGrp="1"/>
          </p:cNvSpPr>
          <p:nvPr/>
        </p:nvSpPr>
        <p:spPr>
          <a:xfrm xmlns:a="http://schemas.openxmlformats.org/drawingml/2006/main">
            <a:off x="1524000" y="5314950"/>
            <a:ext cx="9144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025" b="1" i="0">
                <a:solidFill>
                  <a:srgbClr val="173F38"/>
                </a:solidFill>
                <a:latin typeface="Aptos"/>
                <a:ea typeface="Aptos"/>
                <a:cs typeface="Aptos"/>
              </a:defRPr>
            </a:pPr>
            <a:r>
              <a:rPr sz="2025" b="1" i="0">
                <a:solidFill>
                  <a:srgbClr val="173F38"/>
                </a:solidFill>
                <a:latin typeface="Aptos"/>
                <a:ea typeface="Aptos"/>
                <a:cs typeface="Aptos"/>
              </a:rPr>
              <a:t>A factual prediction does not choose the values used for evaluation.</a:t>
            </a:r>
          </a:p>
        </p:txBody>
      </p:sp>
    </p:spTree>
    <p:extLst>
      <p:ext uri="{BB962C8B-B14F-4D97-AF65-F5344CB8AC3E}">
        <p14:creationId xmlns:p14="http://schemas.microsoft.com/office/powerpoint/2010/main" val="898209053"/>
      </p:ext>
    </p:extLst>
  </p:cSld>
</p:sld>
</file>

<file path=ppt/slides/slide12.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9" name="accent-rule">
            <a:extLst xmlns:a="http://schemas.openxmlformats.org/drawingml/2006/main">
              <a:ext uri="{FF2B5EF4-FFF2-40B4-BE49-F238E27FC236}">
                <a16:creationId xmlns:a16="http://schemas.microsoft.com/office/drawing/2014/main" id="{138E322F-3056-4731-89C0-6F0E5D8AF5B8}"/>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37A12DF5-B23E-40D5-B7FF-0B8D4F835BE9}"/>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DFE1C48F-A127-4951-9794-1CCDA8E70390}"/>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Prediction begins with choices, not intentions</a:t>
            </a:r>
          </a:p>
        </p:txBody>
      </p:sp>
      <p:sp>
        <p:nvSpPr>
          <p:cNvPr id="4" name="footer-rule">
            <a:extLst xmlns:a="http://schemas.openxmlformats.org/drawingml/2006/main">
              <a:ext uri="{FF2B5EF4-FFF2-40B4-BE49-F238E27FC236}">
                <a16:creationId xmlns:a16="http://schemas.microsoft.com/office/drawing/2014/main" id="{6E768F8D-1586-408E-AFB3-B3CDDCB99843}"/>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D96E405F-FB8F-4582-A34C-3C69C36FBA65}"/>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FAC9D19D-463F-4B5E-9597-3B0A632DAAF4}"/>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12</a:t>
            </a:r>
          </a:p>
        </p:txBody>
      </p:sp>
      <p:sp>
        <p:nvSpPr>
          <p:cNvPr id="7" name="">
            <a:extLst xmlns:a="http://schemas.openxmlformats.org/drawingml/2006/main">
              <a:ext uri="{FF2B5EF4-FFF2-40B4-BE49-F238E27FC236}">
                <a16:creationId xmlns:a16="http://schemas.microsoft.com/office/drawing/2014/main" id="{8B282C0D-8D08-4C80-921E-1DD18F30D0F4}"/>
              </a:ext>
            </a:extLst>
          </p:cNvPr>
          <p:cNvSpPr>
            <a:spLocks xmlns:a="http://schemas.openxmlformats.org/drawingml/2006/main" noGrp="1"/>
          </p:cNvSpPr>
          <p:nvPr/>
        </p:nvSpPr>
        <p:spPr>
          <a:xfrm xmlns:a="http://schemas.openxmlformats.org/drawingml/2006/main">
            <a:off x="1333500" y="1562100"/>
            <a:ext cx="9525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292"/>
          </a:bodyPr>
          <a:lstStyle xmlns:a="http://schemas.openxmlformats.org/drawingml/2006/main"/>
          <a:p xmlns:a="http://schemas.openxmlformats.org/drawingml/2006/main">
            <a:pPr algn="ctr">
              <a:lnSpc>
                <a:spcPct val="105000"/>
              </a:lnSpc>
              <a:buNone/>
              <a:defRPr sz="2325" b="1" i="0">
                <a:solidFill>
                  <a:srgbClr val="173F38"/>
                </a:solidFill>
                <a:latin typeface="Georgia"/>
                <a:ea typeface="Georgia"/>
                <a:cs typeface="Georgia"/>
              </a:defRPr>
            </a:pPr>
            <a:r>
              <a:rPr sz="2325" b="1" i="0">
                <a:solidFill>
                  <a:srgbClr val="173F38"/>
                </a:solidFill>
                <a:latin typeface="Georgia"/>
                <a:ea typeface="Georgia"/>
                <a:cs typeface="Georgia"/>
              </a:rPr>
              <a:t>If the expected speeding penalty rises, what can a driver change?</a:t>
            </a:r>
          </a:p>
        </p:txBody>
      </p:sp>
      <p:sp>
        <p:nvSpPr>
          <p:cNvPr id="8" name="bullet-mark-1">
            <a:extLst xmlns:a="http://schemas.openxmlformats.org/drawingml/2006/main">
              <a:ext uri="{FF2B5EF4-FFF2-40B4-BE49-F238E27FC236}">
                <a16:creationId xmlns:a16="http://schemas.microsoft.com/office/drawing/2014/main" id="{DEDBD372-BC21-4619-9346-D472C7735B4A}"/>
              </a:ext>
            </a:extLst>
          </p:cNvPr>
          <p:cNvSpPr>
            <a:spLocks xmlns:a="http://schemas.openxmlformats.org/drawingml/2006/main" noGrp="1"/>
          </p:cNvSpPr>
          <p:nvPr/>
        </p:nvSpPr>
        <p:spPr>
          <a:xfrm xmlns:a="http://schemas.openxmlformats.org/drawingml/2006/main">
            <a:off x="2476500" y="2524125"/>
            <a:ext cx="2286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950" b="1" i="0">
                <a:solidFill>
                  <a:srgbClr val="9A462F"/>
                </a:solidFill>
                <a:latin typeface="Aptos"/>
                <a:ea typeface="Aptos"/>
                <a:cs typeface="Aptos"/>
              </a:defRPr>
            </a:pPr>
            <a:r>
              <a:rPr sz="1950" b="1" i="0">
                <a:solidFill>
                  <a:srgbClr val="9A462F"/>
                </a:solidFill>
                <a:latin typeface="Aptos"/>
                <a:ea typeface="Aptos"/>
                <a:cs typeface="Aptos"/>
              </a:rPr>
              <a:t>•</a:t>
            </a:r>
          </a:p>
        </p:txBody>
      </p:sp>
      <p:sp>
        <p:nvSpPr>
          <p:cNvPr id="9" name="bullet-1">
            <a:extLst xmlns:a="http://schemas.openxmlformats.org/drawingml/2006/main">
              <a:ext uri="{FF2B5EF4-FFF2-40B4-BE49-F238E27FC236}">
                <a16:creationId xmlns:a16="http://schemas.microsoft.com/office/drawing/2014/main" id="{4A6B9D1B-5499-4F2F-A543-9F96E8FD85E0}"/>
              </a:ext>
            </a:extLst>
          </p:cNvPr>
          <p:cNvSpPr>
            <a:spLocks xmlns:a="http://schemas.openxmlformats.org/drawingml/2006/main" noGrp="1"/>
          </p:cNvSpPr>
          <p:nvPr/>
        </p:nvSpPr>
        <p:spPr>
          <a:xfrm xmlns:a="http://schemas.openxmlformats.org/drawingml/2006/main">
            <a:off x="2800350" y="2533650"/>
            <a:ext cx="69151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950" b="0" i="0">
                <a:solidFill>
                  <a:srgbClr val="17242D"/>
                </a:solidFill>
                <a:latin typeface="Aptos"/>
                <a:ea typeface="Aptos"/>
                <a:cs typeface="Aptos"/>
              </a:defRPr>
            </a:pPr>
            <a:r>
              <a:rPr sz="1950" b="0" i="0">
                <a:solidFill>
                  <a:srgbClr val="17242D"/>
                </a:solidFill>
                <a:latin typeface="Aptos"/>
                <a:ea typeface="Aptos"/>
                <a:cs typeface="Aptos"/>
              </a:rPr>
              <a:t>Drive more slowly</a:t>
            </a:r>
          </a:p>
        </p:txBody>
      </p:sp>
      <p:sp>
        <p:nvSpPr>
          <p:cNvPr id="10" name="bullet-mark-2">
            <a:extLst xmlns:a="http://schemas.openxmlformats.org/drawingml/2006/main">
              <a:ext uri="{FF2B5EF4-FFF2-40B4-BE49-F238E27FC236}">
                <a16:creationId xmlns:a16="http://schemas.microsoft.com/office/drawing/2014/main" id="{A66D8FE7-93EF-4C52-8ED2-2979A9D58396}"/>
              </a:ext>
            </a:extLst>
          </p:cNvPr>
          <p:cNvSpPr>
            <a:spLocks xmlns:a="http://schemas.openxmlformats.org/drawingml/2006/main" noGrp="1"/>
          </p:cNvSpPr>
          <p:nvPr/>
        </p:nvSpPr>
        <p:spPr>
          <a:xfrm xmlns:a="http://schemas.openxmlformats.org/drawingml/2006/main">
            <a:off x="2476500" y="3048000"/>
            <a:ext cx="2286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950" b="1" i="0">
                <a:solidFill>
                  <a:srgbClr val="9A462F"/>
                </a:solidFill>
                <a:latin typeface="Aptos"/>
                <a:ea typeface="Aptos"/>
                <a:cs typeface="Aptos"/>
              </a:defRPr>
            </a:pPr>
            <a:r>
              <a:rPr sz="1950" b="1" i="0">
                <a:solidFill>
                  <a:srgbClr val="9A462F"/>
                </a:solidFill>
                <a:latin typeface="Aptos"/>
                <a:ea typeface="Aptos"/>
                <a:cs typeface="Aptos"/>
              </a:rPr>
              <a:t>•</a:t>
            </a:r>
          </a:p>
        </p:txBody>
      </p:sp>
      <p:sp>
        <p:nvSpPr>
          <p:cNvPr id="11" name="bullet-2">
            <a:extLst xmlns:a="http://schemas.openxmlformats.org/drawingml/2006/main">
              <a:ext uri="{FF2B5EF4-FFF2-40B4-BE49-F238E27FC236}">
                <a16:creationId xmlns:a16="http://schemas.microsoft.com/office/drawing/2014/main" id="{2F6E1C07-1928-4CC9-9545-BCFF4F5111A2}"/>
              </a:ext>
            </a:extLst>
          </p:cNvPr>
          <p:cNvSpPr>
            <a:spLocks xmlns:a="http://schemas.openxmlformats.org/drawingml/2006/main" noGrp="1"/>
          </p:cNvSpPr>
          <p:nvPr/>
        </p:nvSpPr>
        <p:spPr>
          <a:xfrm xmlns:a="http://schemas.openxmlformats.org/drawingml/2006/main">
            <a:off x="2800350" y="3057525"/>
            <a:ext cx="69151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950" b="0" i="0">
                <a:solidFill>
                  <a:srgbClr val="17242D"/>
                </a:solidFill>
                <a:latin typeface="Aptos"/>
                <a:ea typeface="Aptos"/>
                <a:cs typeface="Aptos"/>
              </a:defRPr>
            </a:pPr>
            <a:r>
              <a:rPr sz="1950" b="0" i="0">
                <a:solidFill>
                  <a:srgbClr val="17242D"/>
                </a:solidFill>
                <a:latin typeface="Aptos"/>
                <a:ea typeface="Aptos"/>
                <a:cs typeface="Aptos"/>
              </a:rPr>
              <a:t>Change routes or travel times</a:t>
            </a:r>
          </a:p>
        </p:txBody>
      </p:sp>
      <p:sp>
        <p:nvSpPr>
          <p:cNvPr id="12" name="bullet-mark-3">
            <a:extLst xmlns:a="http://schemas.openxmlformats.org/drawingml/2006/main">
              <a:ext uri="{FF2B5EF4-FFF2-40B4-BE49-F238E27FC236}">
                <a16:creationId xmlns:a16="http://schemas.microsoft.com/office/drawing/2014/main" id="{172D469C-E257-407E-8205-6C340AD8E3FC}"/>
              </a:ext>
            </a:extLst>
          </p:cNvPr>
          <p:cNvSpPr>
            <a:spLocks xmlns:a="http://schemas.openxmlformats.org/drawingml/2006/main" noGrp="1"/>
          </p:cNvSpPr>
          <p:nvPr/>
        </p:nvSpPr>
        <p:spPr>
          <a:xfrm xmlns:a="http://schemas.openxmlformats.org/drawingml/2006/main">
            <a:off x="2476500" y="3571875"/>
            <a:ext cx="2286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950" b="1" i="0">
                <a:solidFill>
                  <a:srgbClr val="9A462F"/>
                </a:solidFill>
                <a:latin typeface="Aptos"/>
                <a:ea typeface="Aptos"/>
                <a:cs typeface="Aptos"/>
              </a:defRPr>
            </a:pPr>
            <a:r>
              <a:rPr sz="1950" b="1" i="0">
                <a:solidFill>
                  <a:srgbClr val="9A462F"/>
                </a:solidFill>
                <a:latin typeface="Aptos"/>
                <a:ea typeface="Aptos"/>
                <a:cs typeface="Aptos"/>
              </a:rPr>
              <a:t>•</a:t>
            </a:r>
          </a:p>
        </p:txBody>
      </p:sp>
      <p:sp>
        <p:nvSpPr>
          <p:cNvPr id="13" name="bullet-3">
            <a:extLst xmlns:a="http://schemas.openxmlformats.org/drawingml/2006/main">
              <a:ext uri="{FF2B5EF4-FFF2-40B4-BE49-F238E27FC236}">
                <a16:creationId xmlns:a16="http://schemas.microsoft.com/office/drawing/2014/main" id="{9F511EAE-D69A-4D3B-B941-FA5A3FAEA46D}"/>
              </a:ext>
            </a:extLst>
          </p:cNvPr>
          <p:cNvSpPr>
            <a:spLocks xmlns:a="http://schemas.openxmlformats.org/drawingml/2006/main" noGrp="1"/>
          </p:cNvSpPr>
          <p:nvPr/>
        </p:nvSpPr>
        <p:spPr>
          <a:xfrm xmlns:a="http://schemas.openxmlformats.org/drawingml/2006/main">
            <a:off x="2800350" y="3581400"/>
            <a:ext cx="69151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950" b="0" i="0">
                <a:solidFill>
                  <a:srgbClr val="17242D"/>
                </a:solidFill>
                <a:latin typeface="Aptos"/>
                <a:ea typeface="Aptos"/>
                <a:cs typeface="Aptos"/>
              </a:defRPr>
            </a:pPr>
            <a:r>
              <a:rPr sz="1950" b="0" i="0">
                <a:solidFill>
                  <a:srgbClr val="17242D"/>
                </a:solidFill>
                <a:latin typeface="Aptos"/>
                <a:ea typeface="Aptos"/>
                <a:cs typeface="Aptos"/>
              </a:rPr>
              <a:t>Use a detection-avoidance technology</a:t>
            </a:r>
          </a:p>
        </p:txBody>
      </p:sp>
      <p:sp>
        <p:nvSpPr>
          <p:cNvPr id="14" name="bullet-mark-4">
            <a:extLst xmlns:a="http://schemas.openxmlformats.org/drawingml/2006/main">
              <a:ext uri="{FF2B5EF4-FFF2-40B4-BE49-F238E27FC236}">
                <a16:creationId xmlns:a16="http://schemas.microsoft.com/office/drawing/2014/main" id="{CB813462-E68D-4807-9000-DB52C3F8F04B}"/>
              </a:ext>
            </a:extLst>
          </p:cNvPr>
          <p:cNvSpPr>
            <a:spLocks xmlns:a="http://schemas.openxmlformats.org/drawingml/2006/main" noGrp="1"/>
          </p:cNvSpPr>
          <p:nvPr/>
        </p:nvSpPr>
        <p:spPr>
          <a:xfrm xmlns:a="http://schemas.openxmlformats.org/drawingml/2006/main">
            <a:off x="2476500" y="4095750"/>
            <a:ext cx="2286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950" b="1" i="0">
                <a:solidFill>
                  <a:srgbClr val="9A462F"/>
                </a:solidFill>
                <a:latin typeface="Aptos"/>
                <a:ea typeface="Aptos"/>
                <a:cs typeface="Aptos"/>
              </a:defRPr>
            </a:pPr>
            <a:r>
              <a:rPr sz="1950" b="1" i="0">
                <a:solidFill>
                  <a:srgbClr val="9A462F"/>
                </a:solidFill>
                <a:latin typeface="Aptos"/>
                <a:ea typeface="Aptos"/>
                <a:cs typeface="Aptos"/>
              </a:rPr>
              <a:t>•</a:t>
            </a:r>
          </a:p>
        </p:txBody>
      </p:sp>
      <p:sp>
        <p:nvSpPr>
          <p:cNvPr id="15" name="bullet-4">
            <a:extLst xmlns:a="http://schemas.openxmlformats.org/drawingml/2006/main">
              <a:ext uri="{FF2B5EF4-FFF2-40B4-BE49-F238E27FC236}">
                <a16:creationId xmlns:a16="http://schemas.microsoft.com/office/drawing/2014/main" id="{98FCD4D8-B94E-4F35-B117-C1870263FE51}"/>
              </a:ext>
            </a:extLst>
          </p:cNvPr>
          <p:cNvSpPr>
            <a:spLocks xmlns:a="http://schemas.openxmlformats.org/drawingml/2006/main" noGrp="1"/>
          </p:cNvSpPr>
          <p:nvPr/>
        </p:nvSpPr>
        <p:spPr>
          <a:xfrm xmlns:a="http://schemas.openxmlformats.org/drawingml/2006/main">
            <a:off x="2800350" y="4105275"/>
            <a:ext cx="69151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950" b="0" i="0">
                <a:solidFill>
                  <a:srgbClr val="17242D"/>
                </a:solidFill>
                <a:latin typeface="Aptos"/>
                <a:ea typeface="Aptos"/>
                <a:cs typeface="Aptos"/>
              </a:defRPr>
            </a:pPr>
            <a:r>
              <a:rPr sz="1950" b="0" i="0">
                <a:solidFill>
                  <a:srgbClr val="17242D"/>
                </a:solidFill>
                <a:latin typeface="Aptos"/>
                <a:ea typeface="Aptos"/>
                <a:cs typeface="Aptos"/>
              </a:rPr>
              <a:t>Drive less or use another mode</a:t>
            </a:r>
          </a:p>
        </p:txBody>
      </p:sp>
      <p:sp>
        <p:nvSpPr>
          <p:cNvPr id="16" name="bullet-mark-5">
            <a:extLst xmlns:a="http://schemas.openxmlformats.org/drawingml/2006/main">
              <a:ext uri="{FF2B5EF4-FFF2-40B4-BE49-F238E27FC236}">
                <a16:creationId xmlns:a16="http://schemas.microsoft.com/office/drawing/2014/main" id="{AC9A9D13-65FC-480A-BA51-AF4AE0789C13}"/>
              </a:ext>
            </a:extLst>
          </p:cNvPr>
          <p:cNvSpPr>
            <a:spLocks xmlns:a="http://schemas.openxmlformats.org/drawingml/2006/main" noGrp="1"/>
          </p:cNvSpPr>
          <p:nvPr/>
        </p:nvSpPr>
        <p:spPr>
          <a:xfrm xmlns:a="http://schemas.openxmlformats.org/drawingml/2006/main">
            <a:off x="2476500" y="4619625"/>
            <a:ext cx="2286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950" b="1" i="0">
                <a:solidFill>
                  <a:srgbClr val="9A462F"/>
                </a:solidFill>
                <a:latin typeface="Aptos"/>
                <a:ea typeface="Aptos"/>
                <a:cs typeface="Aptos"/>
              </a:defRPr>
            </a:pPr>
            <a:r>
              <a:rPr sz="1950" b="1" i="0">
                <a:solidFill>
                  <a:srgbClr val="9A462F"/>
                </a:solidFill>
                <a:latin typeface="Aptos"/>
                <a:ea typeface="Aptos"/>
                <a:cs typeface="Aptos"/>
              </a:rPr>
              <a:t>•</a:t>
            </a:r>
          </a:p>
        </p:txBody>
      </p:sp>
      <p:sp>
        <p:nvSpPr>
          <p:cNvPr id="17" name="bullet-5">
            <a:extLst xmlns:a="http://schemas.openxmlformats.org/drawingml/2006/main">
              <a:ext uri="{FF2B5EF4-FFF2-40B4-BE49-F238E27FC236}">
                <a16:creationId xmlns:a16="http://schemas.microsoft.com/office/drawing/2014/main" id="{FD0AC05C-9A52-4C78-94D5-948CFEC422DF}"/>
              </a:ext>
            </a:extLst>
          </p:cNvPr>
          <p:cNvSpPr>
            <a:spLocks xmlns:a="http://schemas.openxmlformats.org/drawingml/2006/main" noGrp="1"/>
          </p:cNvSpPr>
          <p:nvPr/>
        </p:nvSpPr>
        <p:spPr>
          <a:xfrm xmlns:a="http://schemas.openxmlformats.org/drawingml/2006/main">
            <a:off x="2800350" y="4629150"/>
            <a:ext cx="69151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950" b="0" i="0">
                <a:solidFill>
                  <a:srgbClr val="17242D"/>
                </a:solidFill>
                <a:latin typeface="Aptos"/>
                <a:ea typeface="Aptos"/>
                <a:cs typeface="Aptos"/>
              </a:defRPr>
            </a:pPr>
            <a:r>
              <a:rPr sz="1950" b="0" i="0">
                <a:solidFill>
                  <a:srgbClr val="17242D"/>
                </a:solidFill>
                <a:latin typeface="Aptos"/>
                <a:ea typeface="Aptos"/>
                <a:cs typeface="Aptos"/>
              </a:rPr>
              <a:t>Accept the risk and pay when caught</a:t>
            </a:r>
          </a:p>
        </p:txBody>
      </p:sp>
      <p:sp>
        <p:nvSpPr>
          <p:cNvPr id="18" name="">
            <a:extLst xmlns:a="http://schemas.openxmlformats.org/drawingml/2006/main">
              <a:ext uri="{FF2B5EF4-FFF2-40B4-BE49-F238E27FC236}">
                <a16:creationId xmlns:a16="http://schemas.microsoft.com/office/drawing/2014/main" id="{5E3E6727-60C8-405D-8F1A-320B5151583F}"/>
              </a:ext>
            </a:extLst>
          </p:cNvPr>
          <p:cNvSpPr>
            <a:spLocks xmlns:a="http://schemas.openxmlformats.org/drawingml/2006/main" noGrp="1"/>
          </p:cNvSpPr>
          <p:nvPr/>
        </p:nvSpPr>
        <p:spPr>
          <a:xfrm xmlns:a="http://schemas.openxmlformats.org/drawingml/2006/main">
            <a:off x="1390650" y="5429250"/>
            <a:ext cx="94107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2063"/>
          </a:bodyPr>
          <a:lstStyle xmlns:a="http://schemas.openxmlformats.org/drawingml/2006/main"/>
          <a:p xmlns:a="http://schemas.openxmlformats.org/drawingml/2006/main">
            <a:pPr algn="ctr">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Economic reasoning organizes the empirical question; evidence determines the size of competing responses.</a:t>
            </a:r>
          </a:p>
        </p:txBody>
      </p:sp>
    </p:spTree>
    <p:extLst>
      <p:ext uri="{BB962C8B-B14F-4D97-AF65-F5344CB8AC3E}">
        <p14:creationId xmlns:p14="http://schemas.microsoft.com/office/powerpoint/2010/main" val="1142690201"/>
      </p:ext>
    </p:extLst>
  </p:cSld>
</p:sld>
</file>

<file path=ppt/slides/slide13.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38" name="accent-rule">
            <a:extLst xmlns:a="http://schemas.openxmlformats.org/drawingml/2006/main">
              <a:ext uri="{FF2B5EF4-FFF2-40B4-BE49-F238E27FC236}">
                <a16:creationId xmlns:a16="http://schemas.microsoft.com/office/drawing/2014/main" id="{225CB6CC-77DD-4694-AFD6-59EE8E071AD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6B879839-4E72-465E-82C3-7B99B662DA3D}"/>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CC75CE2E-25B5-4916-8BCB-E383FEC26276}"/>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8021"/>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Explanation asks what problem an institution helps solve</a:t>
            </a:r>
          </a:p>
        </p:txBody>
      </p:sp>
      <p:sp>
        <p:nvSpPr>
          <p:cNvPr id="4" name="footer-rule">
            <a:extLst xmlns:a="http://schemas.openxmlformats.org/drawingml/2006/main">
              <a:ext uri="{FF2B5EF4-FFF2-40B4-BE49-F238E27FC236}">
                <a16:creationId xmlns:a16="http://schemas.microsoft.com/office/drawing/2014/main" id="{FC401891-26CB-4DA7-918A-582EF386BDF5}"/>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AF656D1C-CAE1-4145-95FE-9A68027D7C58}"/>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762E83BB-ECAB-4C61-A3E5-28AA2107B5D4}"/>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13</a:t>
            </a:r>
          </a:p>
        </p:txBody>
      </p:sp>
      <p:sp>
        <p:nvSpPr>
          <p:cNvPr id="7" name="table-header-fill-1">
            <a:extLst xmlns:a="http://schemas.openxmlformats.org/drawingml/2006/main">
              <a:ext uri="{FF2B5EF4-FFF2-40B4-BE49-F238E27FC236}">
                <a16:creationId xmlns:a16="http://schemas.microsoft.com/office/drawing/2014/main" id="{71CB24BA-DF00-4F2B-95DA-14B455A7E036}"/>
              </a:ext>
            </a:extLst>
          </p:cNvPr>
          <p:cNvSpPr>
            <a:spLocks xmlns:a="http://schemas.openxmlformats.org/drawingml/2006/main" noGrp="1"/>
          </p:cNvSpPr>
          <p:nvPr/>
        </p:nvSpPr>
        <p:spPr>
          <a:xfrm xmlns:a="http://schemas.openxmlformats.org/drawingml/2006/main">
            <a:off x="685800" y="1562100"/>
            <a:ext cx="2381250" cy="514350"/>
          </a:xfrm>
          <a:prstGeom xmlns:a="http://schemas.openxmlformats.org/drawingml/2006/main" prst="rect">
            <a:avLst/>
          </a:prstGeom>
          <a:solidFill xmlns:a="http://schemas.openxmlformats.org/drawingml/2006/main">
            <a:srgbClr val="173F38"/>
          </a:solidFill>
          <a:ln xmlns:a="http://schemas.openxmlformats.org/drawingml/2006/main" w="9525">
            <a:solidFill>
              <a:srgbClr val="FFFFFF"/>
            </a:solidFill>
            <a:prstDash val="solid"/>
          </a:ln>
        </p:spPr>
      </p:sp>
      <p:sp>
        <p:nvSpPr>
          <p:cNvPr id="8" name="table-header-1">
            <a:extLst xmlns:a="http://schemas.openxmlformats.org/drawingml/2006/main">
              <a:ext uri="{FF2B5EF4-FFF2-40B4-BE49-F238E27FC236}">
                <a16:creationId xmlns:a16="http://schemas.microsoft.com/office/drawing/2014/main" id="{800A8A4F-3F73-49F8-AA21-637A643A7B3A}"/>
              </a:ext>
            </a:extLst>
          </p:cNvPr>
          <p:cNvSpPr>
            <a:spLocks xmlns:a="http://schemas.openxmlformats.org/drawingml/2006/main" noGrp="1"/>
          </p:cNvSpPr>
          <p:nvPr/>
        </p:nvSpPr>
        <p:spPr>
          <a:xfrm xmlns:a="http://schemas.openxmlformats.org/drawingml/2006/main">
            <a:off x="819150" y="1685925"/>
            <a:ext cx="21145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425" b="1" i="0">
                <a:solidFill>
                  <a:srgbClr val="FFFFFF"/>
                </a:solidFill>
                <a:latin typeface="Aptos"/>
                <a:ea typeface="Aptos"/>
                <a:cs typeface="Aptos"/>
              </a:defRPr>
            </a:pPr>
            <a:r>
              <a:rPr sz="1425" b="1" i="0">
                <a:solidFill>
                  <a:srgbClr val="FFFFFF"/>
                </a:solidFill>
                <a:latin typeface="Aptos"/>
                <a:ea typeface="Aptos"/>
                <a:cs typeface="Aptos"/>
              </a:rPr>
              <a:t>Institution</a:t>
            </a:r>
          </a:p>
        </p:txBody>
      </p:sp>
      <p:sp>
        <p:nvSpPr>
          <p:cNvPr id="9" name="table-header-fill-2">
            <a:extLst xmlns:a="http://schemas.openxmlformats.org/drawingml/2006/main">
              <a:ext uri="{FF2B5EF4-FFF2-40B4-BE49-F238E27FC236}">
                <a16:creationId xmlns:a16="http://schemas.microsoft.com/office/drawing/2014/main" id="{6CB94D8F-0B7E-4D05-9223-FF6772FAFB2F}"/>
              </a:ext>
            </a:extLst>
          </p:cNvPr>
          <p:cNvSpPr>
            <a:spLocks xmlns:a="http://schemas.openxmlformats.org/drawingml/2006/main" noGrp="1"/>
          </p:cNvSpPr>
          <p:nvPr/>
        </p:nvSpPr>
        <p:spPr>
          <a:xfrm xmlns:a="http://schemas.openxmlformats.org/drawingml/2006/main">
            <a:off x="3067050" y="1562100"/>
            <a:ext cx="3905250" cy="514350"/>
          </a:xfrm>
          <a:prstGeom xmlns:a="http://schemas.openxmlformats.org/drawingml/2006/main" prst="rect">
            <a:avLst/>
          </a:prstGeom>
          <a:solidFill xmlns:a="http://schemas.openxmlformats.org/drawingml/2006/main">
            <a:srgbClr val="173F38"/>
          </a:solidFill>
          <a:ln xmlns:a="http://schemas.openxmlformats.org/drawingml/2006/main" w="9525">
            <a:solidFill>
              <a:srgbClr val="FFFFFF"/>
            </a:solidFill>
            <a:prstDash val="solid"/>
          </a:ln>
        </p:spPr>
      </p:sp>
      <p:sp>
        <p:nvSpPr>
          <p:cNvPr id="10" name="table-header-2">
            <a:extLst xmlns:a="http://schemas.openxmlformats.org/drawingml/2006/main">
              <a:ext uri="{FF2B5EF4-FFF2-40B4-BE49-F238E27FC236}">
                <a16:creationId xmlns:a16="http://schemas.microsoft.com/office/drawing/2014/main" id="{B8FF8CFB-60B2-48C2-A317-5FF64E62E27C}"/>
              </a:ext>
            </a:extLst>
          </p:cNvPr>
          <p:cNvSpPr>
            <a:spLocks xmlns:a="http://schemas.openxmlformats.org/drawingml/2006/main" noGrp="1"/>
          </p:cNvSpPr>
          <p:nvPr/>
        </p:nvSpPr>
        <p:spPr>
          <a:xfrm xmlns:a="http://schemas.openxmlformats.org/drawingml/2006/main">
            <a:off x="3200400" y="1685925"/>
            <a:ext cx="36385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425" b="1" i="0">
                <a:solidFill>
                  <a:srgbClr val="FFFFFF"/>
                </a:solidFill>
                <a:latin typeface="Aptos"/>
                <a:ea typeface="Aptos"/>
                <a:cs typeface="Aptos"/>
              </a:defRPr>
            </a:pPr>
            <a:r>
              <a:rPr sz="1425" b="1" i="0">
                <a:solidFill>
                  <a:srgbClr val="FFFFFF"/>
                </a:solidFill>
                <a:latin typeface="Aptos"/>
                <a:ea typeface="Aptos"/>
                <a:cs typeface="Aptos"/>
              </a:rPr>
              <a:t>Coordination problem</a:t>
            </a:r>
          </a:p>
        </p:txBody>
      </p:sp>
      <p:sp>
        <p:nvSpPr>
          <p:cNvPr id="11" name="table-header-fill-3">
            <a:extLst xmlns:a="http://schemas.openxmlformats.org/drawingml/2006/main">
              <a:ext uri="{FF2B5EF4-FFF2-40B4-BE49-F238E27FC236}">
                <a16:creationId xmlns:a16="http://schemas.microsoft.com/office/drawing/2014/main" id="{309AEC2B-68E7-411E-969E-7671EAF83998}"/>
              </a:ext>
            </a:extLst>
          </p:cNvPr>
          <p:cNvSpPr>
            <a:spLocks xmlns:a="http://schemas.openxmlformats.org/drawingml/2006/main" noGrp="1"/>
          </p:cNvSpPr>
          <p:nvPr/>
        </p:nvSpPr>
        <p:spPr>
          <a:xfrm xmlns:a="http://schemas.openxmlformats.org/drawingml/2006/main">
            <a:off x="6972300" y="1562100"/>
            <a:ext cx="4533900" cy="514350"/>
          </a:xfrm>
          <a:prstGeom xmlns:a="http://schemas.openxmlformats.org/drawingml/2006/main" prst="rect">
            <a:avLst/>
          </a:prstGeom>
          <a:solidFill xmlns:a="http://schemas.openxmlformats.org/drawingml/2006/main">
            <a:srgbClr val="173F38"/>
          </a:solidFill>
          <a:ln xmlns:a="http://schemas.openxmlformats.org/drawingml/2006/main" w="9525">
            <a:solidFill>
              <a:srgbClr val="FFFFFF"/>
            </a:solidFill>
            <a:prstDash val="solid"/>
          </a:ln>
        </p:spPr>
      </p:sp>
      <p:sp>
        <p:nvSpPr>
          <p:cNvPr id="12" name="table-header-3">
            <a:extLst xmlns:a="http://schemas.openxmlformats.org/drawingml/2006/main">
              <a:ext uri="{FF2B5EF4-FFF2-40B4-BE49-F238E27FC236}">
                <a16:creationId xmlns:a16="http://schemas.microsoft.com/office/drawing/2014/main" id="{A36D10DA-6848-4967-8DDD-8E74770466CA}"/>
              </a:ext>
            </a:extLst>
          </p:cNvPr>
          <p:cNvSpPr>
            <a:spLocks xmlns:a="http://schemas.openxmlformats.org/drawingml/2006/main" noGrp="1"/>
          </p:cNvSpPr>
          <p:nvPr/>
        </p:nvSpPr>
        <p:spPr>
          <a:xfrm xmlns:a="http://schemas.openxmlformats.org/drawingml/2006/main">
            <a:off x="7105650" y="1685925"/>
            <a:ext cx="426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425" b="1" i="0">
                <a:solidFill>
                  <a:srgbClr val="FFFFFF"/>
                </a:solidFill>
                <a:latin typeface="Aptos"/>
                <a:ea typeface="Aptos"/>
                <a:cs typeface="Aptos"/>
              </a:defRPr>
            </a:pPr>
            <a:r>
              <a:rPr sz="1425" b="1" i="0">
                <a:solidFill>
                  <a:srgbClr val="FFFFFF"/>
                </a:solidFill>
                <a:latin typeface="Aptos"/>
                <a:ea typeface="Aptos"/>
                <a:cs typeface="Aptos"/>
              </a:rPr>
              <a:t>Economic explanation</a:t>
            </a:r>
          </a:p>
        </p:txBody>
      </p:sp>
      <p:sp>
        <p:nvSpPr>
          <p:cNvPr id="13" name="table-cell-fill-1-1">
            <a:extLst xmlns:a="http://schemas.openxmlformats.org/drawingml/2006/main">
              <a:ext uri="{FF2B5EF4-FFF2-40B4-BE49-F238E27FC236}">
                <a16:creationId xmlns:a16="http://schemas.microsoft.com/office/drawing/2014/main" id="{5765675B-EA14-4389-9F8B-2EB0A029CA52}"/>
              </a:ext>
            </a:extLst>
          </p:cNvPr>
          <p:cNvSpPr>
            <a:spLocks xmlns:a="http://schemas.openxmlformats.org/drawingml/2006/main" noGrp="1"/>
          </p:cNvSpPr>
          <p:nvPr/>
        </p:nvSpPr>
        <p:spPr>
          <a:xfrm xmlns:a="http://schemas.openxmlformats.org/drawingml/2006/main">
            <a:off x="685800" y="2076450"/>
            <a:ext cx="23812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4" name="table-cell-1-1">
            <a:extLst xmlns:a="http://schemas.openxmlformats.org/drawingml/2006/main">
              <a:ext uri="{FF2B5EF4-FFF2-40B4-BE49-F238E27FC236}">
                <a16:creationId xmlns:a16="http://schemas.microsoft.com/office/drawing/2014/main" id="{D9CCE5B4-45BA-4838-AAC3-462B8C0C7F02}"/>
              </a:ext>
            </a:extLst>
          </p:cNvPr>
          <p:cNvSpPr>
            <a:spLocks xmlns:a="http://schemas.openxmlformats.org/drawingml/2006/main" noGrp="1"/>
          </p:cNvSpPr>
          <p:nvPr/>
        </p:nvSpPr>
        <p:spPr>
          <a:xfrm xmlns:a="http://schemas.openxmlformats.org/drawingml/2006/main">
            <a:off x="819150" y="2190750"/>
            <a:ext cx="2114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575" b="1" i="0">
                <a:solidFill>
                  <a:srgbClr val="173F38"/>
                </a:solidFill>
                <a:latin typeface="Aptos"/>
                <a:ea typeface="Aptos"/>
                <a:cs typeface="Aptos"/>
              </a:defRPr>
            </a:pPr>
            <a:r>
              <a:rPr sz="1575" b="1" i="0">
                <a:solidFill>
                  <a:srgbClr val="173F38"/>
                </a:solidFill>
                <a:latin typeface="Aptos"/>
                <a:ea typeface="Aptos"/>
                <a:cs typeface="Aptos"/>
              </a:rPr>
              <a:t>Property</a:t>
            </a:r>
          </a:p>
        </p:txBody>
      </p:sp>
      <p:sp>
        <p:nvSpPr>
          <p:cNvPr id="15" name="table-cell-fill-1-2">
            <a:extLst xmlns:a="http://schemas.openxmlformats.org/drawingml/2006/main">
              <a:ext uri="{FF2B5EF4-FFF2-40B4-BE49-F238E27FC236}">
                <a16:creationId xmlns:a16="http://schemas.microsoft.com/office/drawing/2014/main" id="{4E3D7754-763E-4B57-8679-E585F9E4A28D}"/>
              </a:ext>
            </a:extLst>
          </p:cNvPr>
          <p:cNvSpPr>
            <a:spLocks xmlns:a="http://schemas.openxmlformats.org/drawingml/2006/main" noGrp="1"/>
          </p:cNvSpPr>
          <p:nvPr/>
        </p:nvSpPr>
        <p:spPr>
          <a:xfrm xmlns:a="http://schemas.openxmlformats.org/drawingml/2006/main">
            <a:off x="3067050" y="2076450"/>
            <a:ext cx="39052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6" name="table-cell-1-2">
            <a:extLst xmlns:a="http://schemas.openxmlformats.org/drawingml/2006/main">
              <a:ext uri="{FF2B5EF4-FFF2-40B4-BE49-F238E27FC236}">
                <a16:creationId xmlns:a16="http://schemas.microsoft.com/office/drawing/2014/main" id="{B17192BF-7EF2-4B17-9C06-AA4D4C07BC31}"/>
              </a:ext>
            </a:extLst>
          </p:cNvPr>
          <p:cNvSpPr>
            <a:spLocks xmlns:a="http://schemas.openxmlformats.org/drawingml/2006/main" noGrp="1"/>
          </p:cNvSpPr>
          <p:nvPr/>
        </p:nvSpPr>
        <p:spPr>
          <a:xfrm xmlns:a="http://schemas.openxmlformats.org/drawingml/2006/main">
            <a:off x="3200400" y="2190750"/>
            <a:ext cx="3638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Conflict over scarce resources</a:t>
            </a:r>
          </a:p>
        </p:txBody>
      </p:sp>
      <p:sp>
        <p:nvSpPr>
          <p:cNvPr id="17" name="table-cell-fill-1-3">
            <a:extLst xmlns:a="http://schemas.openxmlformats.org/drawingml/2006/main">
              <a:ext uri="{FF2B5EF4-FFF2-40B4-BE49-F238E27FC236}">
                <a16:creationId xmlns:a16="http://schemas.microsoft.com/office/drawing/2014/main" id="{7924EBE0-EF56-4BD1-AEE2-83653B3270B1}"/>
              </a:ext>
            </a:extLst>
          </p:cNvPr>
          <p:cNvSpPr>
            <a:spLocks xmlns:a="http://schemas.openxmlformats.org/drawingml/2006/main" noGrp="1"/>
          </p:cNvSpPr>
          <p:nvPr/>
        </p:nvSpPr>
        <p:spPr>
          <a:xfrm xmlns:a="http://schemas.openxmlformats.org/drawingml/2006/main">
            <a:off x="6972300" y="2076450"/>
            <a:ext cx="453390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8" name="table-cell-1-3">
            <a:extLst xmlns:a="http://schemas.openxmlformats.org/drawingml/2006/main">
              <a:ext uri="{FF2B5EF4-FFF2-40B4-BE49-F238E27FC236}">
                <a16:creationId xmlns:a16="http://schemas.microsoft.com/office/drawing/2014/main" id="{42CE29CF-BCA6-4552-A794-B73400FF4D37}"/>
              </a:ext>
            </a:extLst>
          </p:cNvPr>
          <p:cNvSpPr>
            <a:spLocks xmlns:a="http://schemas.openxmlformats.org/drawingml/2006/main" noGrp="1"/>
          </p:cNvSpPr>
          <p:nvPr/>
        </p:nvSpPr>
        <p:spPr>
          <a:xfrm xmlns:a="http://schemas.openxmlformats.org/drawingml/2006/main">
            <a:off x="7105650" y="2190750"/>
            <a:ext cx="4267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Defines decision rights</a:t>
            </a:r>
          </a:p>
        </p:txBody>
      </p:sp>
      <p:sp>
        <p:nvSpPr>
          <p:cNvPr id="19" name="table-cell-fill-2-1">
            <a:extLst xmlns:a="http://schemas.openxmlformats.org/drawingml/2006/main">
              <a:ext uri="{FF2B5EF4-FFF2-40B4-BE49-F238E27FC236}">
                <a16:creationId xmlns:a16="http://schemas.microsoft.com/office/drawing/2014/main" id="{7941481B-BC26-4F60-9BC7-EF95546BCDE0}"/>
              </a:ext>
            </a:extLst>
          </p:cNvPr>
          <p:cNvSpPr>
            <a:spLocks xmlns:a="http://schemas.openxmlformats.org/drawingml/2006/main" noGrp="1"/>
          </p:cNvSpPr>
          <p:nvPr/>
        </p:nvSpPr>
        <p:spPr>
          <a:xfrm xmlns:a="http://schemas.openxmlformats.org/drawingml/2006/main">
            <a:off x="685800" y="2857500"/>
            <a:ext cx="2381250" cy="7810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20" name="table-cell-2-1">
            <a:extLst xmlns:a="http://schemas.openxmlformats.org/drawingml/2006/main">
              <a:ext uri="{FF2B5EF4-FFF2-40B4-BE49-F238E27FC236}">
                <a16:creationId xmlns:a16="http://schemas.microsoft.com/office/drawing/2014/main" id="{B01064B2-4C62-4A2C-9D35-F2BEE22235FB}"/>
              </a:ext>
            </a:extLst>
          </p:cNvPr>
          <p:cNvSpPr>
            <a:spLocks xmlns:a="http://schemas.openxmlformats.org/drawingml/2006/main" noGrp="1"/>
          </p:cNvSpPr>
          <p:nvPr/>
        </p:nvSpPr>
        <p:spPr>
          <a:xfrm xmlns:a="http://schemas.openxmlformats.org/drawingml/2006/main">
            <a:off x="819150" y="2971800"/>
            <a:ext cx="2114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575" b="1" i="0">
                <a:solidFill>
                  <a:srgbClr val="173F38"/>
                </a:solidFill>
                <a:latin typeface="Aptos"/>
                <a:ea typeface="Aptos"/>
                <a:cs typeface="Aptos"/>
              </a:defRPr>
            </a:pPr>
            <a:r>
              <a:rPr sz="1575" b="1" i="0">
                <a:solidFill>
                  <a:srgbClr val="173F38"/>
                </a:solidFill>
                <a:latin typeface="Aptos"/>
                <a:ea typeface="Aptos"/>
                <a:cs typeface="Aptos"/>
              </a:rPr>
              <a:t>Contract</a:t>
            </a:r>
          </a:p>
        </p:txBody>
      </p:sp>
      <p:sp>
        <p:nvSpPr>
          <p:cNvPr id="21" name="table-cell-fill-2-2">
            <a:extLst xmlns:a="http://schemas.openxmlformats.org/drawingml/2006/main">
              <a:ext uri="{FF2B5EF4-FFF2-40B4-BE49-F238E27FC236}">
                <a16:creationId xmlns:a16="http://schemas.microsoft.com/office/drawing/2014/main" id="{0A137FF0-25C1-4972-A2F3-EE4D90F2659A}"/>
              </a:ext>
            </a:extLst>
          </p:cNvPr>
          <p:cNvSpPr>
            <a:spLocks xmlns:a="http://schemas.openxmlformats.org/drawingml/2006/main" noGrp="1"/>
          </p:cNvSpPr>
          <p:nvPr/>
        </p:nvSpPr>
        <p:spPr>
          <a:xfrm xmlns:a="http://schemas.openxmlformats.org/drawingml/2006/main">
            <a:off x="3067050" y="2857500"/>
            <a:ext cx="3905250" cy="7810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22" name="table-cell-2-2">
            <a:extLst xmlns:a="http://schemas.openxmlformats.org/drawingml/2006/main">
              <a:ext uri="{FF2B5EF4-FFF2-40B4-BE49-F238E27FC236}">
                <a16:creationId xmlns:a16="http://schemas.microsoft.com/office/drawing/2014/main" id="{B70DFF90-10AB-49E0-AB91-240EAF4967FF}"/>
              </a:ext>
            </a:extLst>
          </p:cNvPr>
          <p:cNvSpPr>
            <a:spLocks xmlns:a="http://schemas.openxmlformats.org/drawingml/2006/main" noGrp="1"/>
          </p:cNvSpPr>
          <p:nvPr/>
        </p:nvSpPr>
        <p:spPr>
          <a:xfrm xmlns:a="http://schemas.openxmlformats.org/drawingml/2006/main">
            <a:off x="3200400" y="2971800"/>
            <a:ext cx="3638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Commitment across time</a:t>
            </a:r>
          </a:p>
        </p:txBody>
      </p:sp>
      <p:sp>
        <p:nvSpPr>
          <p:cNvPr id="23" name="table-cell-fill-2-3">
            <a:extLst xmlns:a="http://schemas.openxmlformats.org/drawingml/2006/main">
              <a:ext uri="{FF2B5EF4-FFF2-40B4-BE49-F238E27FC236}">
                <a16:creationId xmlns:a16="http://schemas.microsoft.com/office/drawing/2014/main" id="{5BC126FC-B17F-4482-8C98-10224E878650}"/>
              </a:ext>
            </a:extLst>
          </p:cNvPr>
          <p:cNvSpPr>
            <a:spLocks xmlns:a="http://schemas.openxmlformats.org/drawingml/2006/main" noGrp="1"/>
          </p:cNvSpPr>
          <p:nvPr/>
        </p:nvSpPr>
        <p:spPr>
          <a:xfrm xmlns:a="http://schemas.openxmlformats.org/drawingml/2006/main">
            <a:off x="6972300" y="2857500"/>
            <a:ext cx="4533900" cy="7810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24" name="table-cell-2-3">
            <a:extLst xmlns:a="http://schemas.openxmlformats.org/drawingml/2006/main">
              <a:ext uri="{FF2B5EF4-FFF2-40B4-BE49-F238E27FC236}">
                <a16:creationId xmlns:a16="http://schemas.microsoft.com/office/drawing/2014/main" id="{EA9F90E1-0C3D-40BE-81D3-7072E75B167F}"/>
              </a:ext>
            </a:extLst>
          </p:cNvPr>
          <p:cNvSpPr>
            <a:spLocks xmlns:a="http://schemas.openxmlformats.org/drawingml/2006/main" noGrp="1"/>
          </p:cNvSpPr>
          <p:nvPr/>
        </p:nvSpPr>
        <p:spPr>
          <a:xfrm xmlns:a="http://schemas.openxmlformats.org/drawingml/2006/main">
            <a:off x="7105650" y="2971800"/>
            <a:ext cx="4267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Makes promises more credible</a:t>
            </a:r>
          </a:p>
        </p:txBody>
      </p:sp>
      <p:sp>
        <p:nvSpPr>
          <p:cNvPr id="25" name="table-cell-fill-3-1">
            <a:extLst xmlns:a="http://schemas.openxmlformats.org/drawingml/2006/main">
              <a:ext uri="{FF2B5EF4-FFF2-40B4-BE49-F238E27FC236}">
                <a16:creationId xmlns:a16="http://schemas.microsoft.com/office/drawing/2014/main" id="{962EE6A1-DE57-44B4-826C-850E6476DD28}"/>
              </a:ext>
            </a:extLst>
          </p:cNvPr>
          <p:cNvSpPr>
            <a:spLocks xmlns:a="http://schemas.openxmlformats.org/drawingml/2006/main" noGrp="1"/>
          </p:cNvSpPr>
          <p:nvPr/>
        </p:nvSpPr>
        <p:spPr>
          <a:xfrm xmlns:a="http://schemas.openxmlformats.org/drawingml/2006/main">
            <a:off x="685800" y="3638550"/>
            <a:ext cx="23812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6" name="table-cell-3-1">
            <a:extLst xmlns:a="http://schemas.openxmlformats.org/drawingml/2006/main">
              <a:ext uri="{FF2B5EF4-FFF2-40B4-BE49-F238E27FC236}">
                <a16:creationId xmlns:a16="http://schemas.microsoft.com/office/drawing/2014/main" id="{C3005DE5-89DC-4F6F-8FF2-21F952B067DE}"/>
              </a:ext>
            </a:extLst>
          </p:cNvPr>
          <p:cNvSpPr>
            <a:spLocks xmlns:a="http://schemas.openxmlformats.org/drawingml/2006/main" noGrp="1"/>
          </p:cNvSpPr>
          <p:nvPr/>
        </p:nvSpPr>
        <p:spPr>
          <a:xfrm xmlns:a="http://schemas.openxmlformats.org/drawingml/2006/main">
            <a:off x="819150" y="3752850"/>
            <a:ext cx="2114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575" b="1" i="0">
                <a:solidFill>
                  <a:srgbClr val="173F38"/>
                </a:solidFill>
                <a:latin typeface="Aptos"/>
                <a:ea typeface="Aptos"/>
                <a:cs typeface="Aptos"/>
              </a:defRPr>
            </a:pPr>
            <a:r>
              <a:rPr sz="1575" b="1" i="0">
                <a:solidFill>
                  <a:srgbClr val="173F38"/>
                </a:solidFill>
                <a:latin typeface="Aptos"/>
                <a:ea typeface="Aptos"/>
                <a:cs typeface="Aptos"/>
              </a:rPr>
              <a:t>Courts</a:t>
            </a:r>
          </a:p>
        </p:txBody>
      </p:sp>
      <p:sp>
        <p:nvSpPr>
          <p:cNvPr id="27" name="table-cell-fill-3-2">
            <a:extLst xmlns:a="http://schemas.openxmlformats.org/drawingml/2006/main">
              <a:ext uri="{FF2B5EF4-FFF2-40B4-BE49-F238E27FC236}">
                <a16:creationId xmlns:a16="http://schemas.microsoft.com/office/drawing/2014/main" id="{2B963BFD-8207-4EAA-850B-7AFC36038470}"/>
              </a:ext>
            </a:extLst>
          </p:cNvPr>
          <p:cNvSpPr>
            <a:spLocks xmlns:a="http://schemas.openxmlformats.org/drawingml/2006/main" noGrp="1"/>
          </p:cNvSpPr>
          <p:nvPr/>
        </p:nvSpPr>
        <p:spPr>
          <a:xfrm xmlns:a="http://schemas.openxmlformats.org/drawingml/2006/main">
            <a:off x="3067050" y="3638550"/>
            <a:ext cx="39052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8" name="table-cell-3-2">
            <a:extLst xmlns:a="http://schemas.openxmlformats.org/drawingml/2006/main">
              <a:ext uri="{FF2B5EF4-FFF2-40B4-BE49-F238E27FC236}">
                <a16:creationId xmlns:a16="http://schemas.microsoft.com/office/drawing/2014/main" id="{30DD5596-F665-4308-A8B6-F51A12DCC427}"/>
              </a:ext>
            </a:extLst>
          </p:cNvPr>
          <p:cNvSpPr>
            <a:spLocks xmlns:a="http://schemas.openxmlformats.org/drawingml/2006/main" noGrp="1"/>
          </p:cNvSpPr>
          <p:nvPr/>
        </p:nvSpPr>
        <p:spPr>
          <a:xfrm xmlns:a="http://schemas.openxmlformats.org/drawingml/2006/main">
            <a:off x="3200400" y="3752850"/>
            <a:ext cx="3638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Disputed facts and rights</a:t>
            </a:r>
          </a:p>
        </p:txBody>
      </p:sp>
      <p:sp>
        <p:nvSpPr>
          <p:cNvPr id="29" name="table-cell-fill-3-3">
            <a:extLst xmlns:a="http://schemas.openxmlformats.org/drawingml/2006/main">
              <a:ext uri="{FF2B5EF4-FFF2-40B4-BE49-F238E27FC236}">
                <a16:creationId xmlns:a16="http://schemas.microsoft.com/office/drawing/2014/main" id="{06E48078-BD06-4D67-B9FE-2D903BC01E72}"/>
              </a:ext>
            </a:extLst>
          </p:cNvPr>
          <p:cNvSpPr>
            <a:spLocks xmlns:a="http://schemas.openxmlformats.org/drawingml/2006/main" noGrp="1"/>
          </p:cNvSpPr>
          <p:nvPr/>
        </p:nvSpPr>
        <p:spPr>
          <a:xfrm xmlns:a="http://schemas.openxmlformats.org/drawingml/2006/main">
            <a:off x="6972300" y="3638550"/>
            <a:ext cx="453390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0" name="table-cell-3-3">
            <a:extLst xmlns:a="http://schemas.openxmlformats.org/drawingml/2006/main">
              <a:ext uri="{FF2B5EF4-FFF2-40B4-BE49-F238E27FC236}">
                <a16:creationId xmlns:a16="http://schemas.microsoft.com/office/drawing/2014/main" id="{E63A0A71-3695-44BA-A034-4DACECB71A40}"/>
              </a:ext>
            </a:extLst>
          </p:cNvPr>
          <p:cNvSpPr>
            <a:spLocks xmlns:a="http://schemas.openxmlformats.org/drawingml/2006/main" noGrp="1"/>
          </p:cNvSpPr>
          <p:nvPr/>
        </p:nvSpPr>
        <p:spPr>
          <a:xfrm xmlns:a="http://schemas.openxmlformats.org/drawingml/2006/main">
            <a:off x="7105650" y="3752850"/>
            <a:ext cx="4267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Supplies authoritative resolution</a:t>
            </a:r>
          </a:p>
        </p:txBody>
      </p:sp>
      <p:sp>
        <p:nvSpPr>
          <p:cNvPr id="31" name="table-cell-fill-4-1">
            <a:extLst xmlns:a="http://schemas.openxmlformats.org/drawingml/2006/main">
              <a:ext uri="{FF2B5EF4-FFF2-40B4-BE49-F238E27FC236}">
                <a16:creationId xmlns:a16="http://schemas.microsoft.com/office/drawing/2014/main" id="{3B3182FB-7B36-4BDD-9F64-008562740488}"/>
              </a:ext>
            </a:extLst>
          </p:cNvPr>
          <p:cNvSpPr>
            <a:spLocks xmlns:a="http://schemas.openxmlformats.org/drawingml/2006/main" noGrp="1"/>
          </p:cNvSpPr>
          <p:nvPr/>
        </p:nvSpPr>
        <p:spPr>
          <a:xfrm xmlns:a="http://schemas.openxmlformats.org/drawingml/2006/main">
            <a:off x="685800" y="4419600"/>
            <a:ext cx="2381250" cy="7810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32" name="table-cell-4-1">
            <a:extLst xmlns:a="http://schemas.openxmlformats.org/drawingml/2006/main">
              <a:ext uri="{FF2B5EF4-FFF2-40B4-BE49-F238E27FC236}">
                <a16:creationId xmlns:a16="http://schemas.microsoft.com/office/drawing/2014/main" id="{E71CEFDF-7906-4A7F-9317-CEF9FCBF847B}"/>
              </a:ext>
            </a:extLst>
          </p:cNvPr>
          <p:cNvSpPr>
            <a:spLocks xmlns:a="http://schemas.openxmlformats.org/drawingml/2006/main" noGrp="1"/>
          </p:cNvSpPr>
          <p:nvPr/>
        </p:nvSpPr>
        <p:spPr>
          <a:xfrm xmlns:a="http://schemas.openxmlformats.org/drawingml/2006/main">
            <a:off x="819150" y="4533900"/>
            <a:ext cx="2114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575" b="1" i="0">
                <a:solidFill>
                  <a:srgbClr val="173F38"/>
                </a:solidFill>
                <a:latin typeface="Aptos"/>
                <a:ea typeface="Aptos"/>
                <a:cs typeface="Aptos"/>
              </a:defRPr>
            </a:pPr>
            <a:r>
              <a:rPr sz="1575" b="1" i="0">
                <a:solidFill>
                  <a:srgbClr val="173F38"/>
                </a:solidFill>
                <a:latin typeface="Aptos"/>
                <a:ea typeface="Aptos"/>
                <a:cs typeface="Aptos"/>
              </a:rPr>
              <a:t>Corporation</a:t>
            </a:r>
          </a:p>
        </p:txBody>
      </p:sp>
      <p:sp>
        <p:nvSpPr>
          <p:cNvPr id="33" name="table-cell-fill-4-2">
            <a:extLst xmlns:a="http://schemas.openxmlformats.org/drawingml/2006/main">
              <a:ext uri="{FF2B5EF4-FFF2-40B4-BE49-F238E27FC236}">
                <a16:creationId xmlns:a16="http://schemas.microsoft.com/office/drawing/2014/main" id="{8B82730E-04A7-44C8-B7D7-61E85248C424}"/>
              </a:ext>
            </a:extLst>
          </p:cNvPr>
          <p:cNvSpPr>
            <a:spLocks xmlns:a="http://schemas.openxmlformats.org/drawingml/2006/main" noGrp="1"/>
          </p:cNvSpPr>
          <p:nvPr/>
        </p:nvSpPr>
        <p:spPr>
          <a:xfrm xmlns:a="http://schemas.openxmlformats.org/drawingml/2006/main">
            <a:off x="3067050" y="4419600"/>
            <a:ext cx="3905250" cy="7810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34" name="table-cell-4-2">
            <a:extLst xmlns:a="http://schemas.openxmlformats.org/drawingml/2006/main">
              <a:ext uri="{FF2B5EF4-FFF2-40B4-BE49-F238E27FC236}">
                <a16:creationId xmlns:a16="http://schemas.microsoft.com/office/drawing/2014/main" id="{63C8CDD7-10E9-4FC0-9369-420DB34D7530}"/>
              </a:ext>
            </a:extLst>
          </p:cNvPr>
          <p:cNvSpPr>
            <a:spLocks xmlns:a="http://schemas.openxmlformats.org/drawingml/2006/main" noGrp="1"/>
          </p:cNvSpPr>
          <p:nvPr/>
        </p:nvSpPr>
        <p:spPr>
          <a:xfrm xmlns:a="http://schemas.openxmlformats.org/drawingml/2006/main">
            <a:off x="3200400" y="4533900"/>
            <a:ext cx="3638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Durable assets and delegated action</a:t>
            </a:r>
          </a:p>
        </p:txBody>
      </p:sp>
      <p:sp>
        <p:nvSpPr>
          <p:cNvPr id="35" name="table-cell-fill-4-3">
            <a:extLst xmlns:a="http://schemas.openxmlformats.org/drawingml/2006/main">
              <a:ext uri="{FF2B5EF4-FFF2-40B4-BE49-F238E27FC236}">
                <a16:creationId xmlns:a16="http://schemas.microsoft.com/office/drawing/2014/main" id="{2E68154F-A3B4-4B4F-B841-DEC93F28EEDD}"/>
              </a:ext>
            </a:extLst>
          </p:cNvPr>
          <p:cNvSpPr>
            <a:spLocks xmlns:a="http://schemas.openxmlformats.org/drawingml/2006/main" noGrp="1"/>
          </p:cNvSpPr>
          <p:nvPr/>
        </p:nvSpPr>
        <p:spPr>
          <a:xfrm xmlns:a="http://schemas.openxmlformats.org/drawingml/2006/main">
            <a:off x="6972300" y="4419600"/>
            <a:ext cx="4533900" cy="7810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36" name="table-cell-4-3">
            <a:extLst xmlns:a="http://schemas.openxmlformats.org/drawingml/2006/main">
              <a:ext uri="{FF2B5EF4-FFF2-40B4-BE49-F238E27FC236}">
                <a16:creationId xmlns:a16="http://schemas.microsoft.com/office/drawing/2014/main" id="{3C5D2C9B-FC9D-4BE5-B562-8352799303D3}"/>
              </a:ext>
            </a:extLst>
          </p:cNvPr>
          <p:cNvSpPr>
            <a:spLocks xmlns:a="http://schemas.openxmlformats.org/drawingml/2006/main" noGrp="1"/>
          </p:cNvSpPr>
          <p:nvPr/>
        </p:nvSpPr>
        <p:spPr>
          <a:xfrm xmlns:a="http://schemas.openxmlformats.org/drawingml/2006/main">
            <a:off x="7105650" y="4533900"/>
            <a:ext cx="4267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Organizes continuity and scale</a:t>
            </a:r>
          </a:p>
        </p:txBody>
      </p:sp>
      <p:sp>
        <p:nvSpPr>
          <p:cNvPr id="37" name="">
            <a:extLst xmlns:a="http://schemas.openxmlformats.org/drawingml/2006/main">
              <a:ext uri="{FF2B5EF4-FFF2-40B4-BE49-F238E27FC236}">
                <a16:creationId xmlns:a16="http://schemas.microsoft.com/office/drawing/2014/main" id="{A7598247-C633-4174-A26C-3C2312D01ADC}"/>
              </a:ext>
            </a:extLst>
          </p:cNvPr>
          <p:cNvSpPr>
            <a:spLocks xmlns:a="http://schemas.openxmlformats.org/drawingml/2006/main" noGrp="1"/>
          </p:cNvSpPr>
          <p:nvPr/>
        </p:nvSpPr>
        <p:spPr>
          <a:xfrm xmlns:a="http://schemas.openxmlformats.org/drawingml/2006/main">
            <a:off x="1409700" y="5772150"/>
            <a:ext cx="93726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725" b="1" i="0">
                <a:solidFill>
                  <a:srgbClr val="173F38"/>
                </a:solidFill>
                <a:latin typeface="Aptos"/>
                <a:ea typeface="Aptos"/>
                <a:cs typeface="Aptos"/>
              </a:defRPr>
            </a:pPr>
            <a:r>
              <a:rPr sz="1725" b="1" i="0">
                <a:solidFill>
                  <a:srgbClr val="173F38"/>
                </a:solidFill>
                <a:latin typeface="Aptos"/>
                <a:ea typeface="Aptos"/>
                <a:cs typeface="Aptos"/>
              </a:rPr>
              <a:t>Solving one problem does not prove that the institution is perfect or efficiently designed.</a:t>
            </a:r>
          </a:p>
        </p:txBody>
      </p:sp>
    </p:spTree>
    <p:extLst>
      <p:ext uri="{BB962C8B-B14F-4D97-AF65-F5344CB8AC3E}">
        <p14:creationId xmlns:p14="http://schemas.microsoft.com/office/powerpoint/2010/main" val="113102574"/>
      </p:ext>
    </p:extLst>
  </p:cSld>
</p:sld>
</file>

<file path=ppt/slides/slide14.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5" name="accent-rule">
            <a:extLst xmlns:a="http://schemas.openxmlformats.org/drawingml/2006/main">
              <a:ext uri="{FF2B5EF4-FFF2-40B4-BE49-F238E27FC236}">
                <a16:creationId xmlns:a16="http://schemas.microsoft.com/office/drawing/2014/main" id="{D640132B-EB1B-432F-8E94-C3483010DFB2}"/>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39A08A86-5FD5-457A-9088-B103E95E22A2}"/>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490D21B0-661E-4D0E-A3A2-EF0443025E78}"/>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Evaluation requires a stated criterion</a:t>
            </a:r>
          </a:p>
        </p:txBody>
      </p:sp>
      <p:sp>
        <p:nvSpPr>
          <p:cNvPr id="4" name="footer-rule">
            <a:extLst xmlns:a="http://schemas.openxmlformats.org/drawingml/2006/main">
              <a:ext uri="{FF2B5EF4-FFF2-40B4-BE49-F238E27FC236}">
                <a16:creationId xmlns:a16="http://schemas.microsoft.com/office/drawing/2014/main" id="{58EC6CBD-C3D7-4A08-9791-3033DB4BF641}"/>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B6AC7A6D-D1B5-4C40-9D9E-3FB20564C766}"/>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879EA848-2161-4BB2-9A03-D7A7B83A4E66}"/>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14</a:t>
            </a:r>
          </a:p>
        </p:txBody>
      </p:sp>
      <p:sp>
        <p:nvSpPr>
          <p:cNvPr id="7" name="">
            <a:extLst xmlns:a="http://schemas.openxmlformats.org/drawingml/2006/main">
              <a:ext uri="{FF2B5EF4-FFF2-40B4-BE49-F238E27FC236}">
                <a16:creationId xmlns:a16="http://schemas.microsoft.com/office/drawing/2014/main" id="{AF5881BE-B3BD-4880-A1EE-1AD0BA101E01}"/>
              </a:ext>
            </a:extLst>
          </p:cNvPr>
          <p:cNvSpPr>
            <a:spLocks xmlns:a="http://schemas.openxmlformats.org/drawingml/2006/main" noGrp="1"/>
          </p:cNvSpPr>
          <p:nvPr/>
        </p:nvSpPr>
        <p:spPr>
          <a:xfrm xmlns:a="http://schemas.openxmlformats.org/drawingml/2006/main">
            <a:off x="1562100" y="1657350"/>
            <a:ext cx="9067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700" b="1" i="0">
                <a:solidFill>
                  <a:srgbClr val="173F38"/>
                </a:solidFill>
                <a:latin typeface="Georgia"/>
                <a:ea typeface="Georgia"/>
                <a:cs typeface="Georgia"/>
              </a:defRPr>
            </a:pPr>
            <a:r>
              <a:rPr sz="2700" b="1" i="0">
                <a:solidFill>
                  <a:srgbClr val="173F38"/>
                </a:solidFill>
                <a:latin typeface="Georgia"/>
                <a:ea typeface="Georgia"/>
                <a:cs typeface="Georgia"/>
              </a:rPr>
              <a:t>Which liability rule is better?</a:t>
            </a:r>
          </a:p>
        </p:txBody>
      </p:sp>
      <p:sp>
        <p:nvSpPr>
          <p:cNvPr id="8" name="">
            <a:extLst xmlns:a="http://schemas.openxmlformats.org/drawingml/2006/main">
              <a:ext uri="{FF2B5EF4-FFF2-40B4-BE49-F238E27FC236}">
                <a16:creationId xmlns:a16="http://schemas.microsoft.com/office/drawing/2014/main" id="{E553043F-7096-488A-8B80-025BADA27247}"/>
              </a:ext>
            </a:extLst>
          </p:cNvPr>
          <p:cNvSpPr>
            <a:spLocks xmlns:a="http://schemas.openxmlformats.org/drawingml/2006/main" noGrp="1"/>
          </p:cNvSpPr>
          <p:nvPr/>
        </p:nvSpPr>
        <p:spPr>
          <a:xfrm xmlns:a="http://schemas.openxmlformats.org/drawingml/2006/main">
            <a:off x="1162050" y="2857500"/>
            <a:ext cx="2857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24594E"/>
                </a:solidFill>
                <a:latin typeface="Aptos"/>
                <a:ea typeface="Aptos"/>
                <a:cs typeface="Aptos"/>
              </a:defRPr>
            </a:pPr>
            <a:r>
              <a:rPr sz="1875" b="1" i="0">
                <a:solidFill>
                  <a:srgbClr val="24594E"/>
                </a:solidFill>
                <a:latin typeface="Aptos"/>
                <a:ea typeface="Aptos"/>
                <a:cs typeface="Aptos"/>
              </a:rPr>
              <a:t>Accident prevention</a:t>
            </a:r>
          </a:p>
        </p:txBody>
      </p:sp>
      <p:sp>
        <p:nvSpPr>
          <p:cNvPr id="9" name="">
            <a:extLst xmlns:a="http://schemas.openxmlformats.org/drawingml/2006/main">
              <a:ext uri="{FF2B5EF4-FFF2-40B4-BE49-F238E27FC236}">
                <a16:creationId xmlns:a16="http://schemas.microsoft.com/office/drawing/2014/main" id="{7B3FC172-9295-4BDC-8F84-0456F7AF9D0E}"/>
              </a:ext>
            </a:extLst>
          </p:cNvPr>
          <p:cNvSpPr>
            <a:spLocks xmlns:a="http://schemas.openxmlformats.org/drawingml/2006/main" noGrp="1"/>
          </p:cNvSpPr>
          <p:nvPr/>
        </p:nvSpPr>
        <p:spPr>
          <a:xfrm xmlns:a="http://schemas.openxmlformats.org/drawingml/2006/main">
            <a:off x="4514850" y="2857500"/>
            <a:ext cx="2857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Administrative cost</a:t>
            </a:r>
          </a:p>
        </p:txBody>
      </p:sp>
      <p:sp>
        <p:nvSpPr>
          <p:cNvPr id="10" name="">
            <a:extLst xmlns:a="http://schemas.openxmlformats.org/drawingml/2006/main">
              <a:ext uri="{FF2B5EF4-FFF2-40B4-BE49-F238E27FC236}">
                <a16:creationId xmlns:a16="http://schemas.microsoft.com/office/drawing/2014/main" id="{6884286F-26AA-4707-8ED8-04D68590456A}"/>
              </a:ext>
            </a:extLst>
          </p:cNvPr>
          <p:cNvSpPr>
            <a:spLocks xmlns:a="http://schemas.openxmlformats.org/drawingml/2006/main" noGrp="1"/>
          </p:cNvSpPr>
          <p:nvPr/>
        </p:nvSpPr>
        <p:spPr>
          <a:xfrm xmlns:a="http://schemas.openxmlformats.org/drawingml/2006/main">
            <a:off x="7867650" y="2857500"/>
            <a:ext cx="2857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315F75"/>
                </a:solidFill>
                <a:latin typeface="Aptos"/>
                <a:ea typeface="Aptos"/>
                <a:cs typeface="Aptos"/>
              </a:defRPr>
            </a:pPr>
            <a:r>
              <a:rPr sz="1875" b="1" i="0">
                <a:solidFill>
                  <a:srgbClr val="315F75"/>
                </a:solidFill>
                <a:latin typeface="Aptos"/>
                <a:ea typeface="Aptos"/>
                <a:cs typeface="Aptos"/>
              </a:rPr>
              <a:t>Error and proof</a:t>
            </a:r>
          </a:p>
        </p:txBody>
      </p:sp>
      <p:sp>
        <p:nvSpPr>
          <p:cNvPr id="11" name="">
            <a:extLst xmlns:a="http://schemas.openxmlformats.org/drawingml/2006/main">
              <a:ext uri="{FF2B5EF4-FFF2-40B4-BE49-F238E27FC236}">
                <a16:creationId xmlns:a16="http://schemas.microsoft.com/office/drawing/2014/main" id="{5971F338-40CC-4391-84F1-627F35E4AFDC}"/>
              </a:ext>
            </a:extLst>
          </p:cNvPr>
          <p:cNvSpPr>
            <a:spLocks xmlns:a="http://schemas.openxmlformats.org/drawingml/2006/main" noGrp="1"/>
          </p:cNvSpPr>
          <p:nvPr/>
        </p:nvSpPr>
        <p:spPr>
          <a:xfrm xmlns:a="http://schemas.openxmlformats.org/drawingml/2006/main">
            <a:off x="1162050" y="3905250"/>
            <a:ext cx="2857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75530D"/>
                </a:solidFill>
                <a:latin typeface="Aptos"/>
                <a:ea typeface="Aptos"/>
                <a:cs typeface="Aptos"/>
              </a:defRPr>
            </a:pPr>
            <a:r>
              <a:rPr sz="1875" b="1" i="0">
                <a:solidFill>
                  <a:srgbClr val="75530D"/>
                </a:solidFill>
                <a:latin typeface="Aptos"/>
                <a:ea typeface="Aptos"/>
                <a:cs typeface="Aptos"/>
              </a:rPr>
              <a:t>Insurance and risk</a:t>
            </a:r>
          </a:p>
        </p:txBody>
      </p:sp>
      <p:sp>
        <p:nvSpPr>
          <p:cNvPr id="12" name="">
            <a:extLst xmlns:a="http://schemas.openxmlformats.org/drawingml/2006/main">
              <a:ext uri="{FF2B5EF4-FFF2-40B4-BE49-F238E27FC236}">
                <a16:creationId xmlns:a16="http://schemas.microsoft.com/office/drawing/2014/main" id="{05593D2D-55BA-4EC2-95C6-6D55D83C7398}"/>
              </a:ext>
            </a:extLst>
          </p:cNvPr>
          <p:cNvSpPr>
            <a:spLocks xmlns:a="http://schemas.openxmlformats.org/drawingml/2006/main" noGrp="1"/>
          </p:cNvSpPr>
          <p:nvPr/>
        </p:nvSpPr>
        <p:spPr>
          <a:xfrm xmlns:a="http://schemas.openxmlformats.org/drawingml/2006/main">
            <a:off x="4514850" y="3905250"/>
            <a:ext cx="2857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24594E"/>
                </a:solidFill>
                <a:latin typeface="Aptos"/>
                <a:ea typeface="Aptos"/>
                <a:cs typeface="Aptos"/>
              </a:defRPr>
            </a:pPr>
            <a:r>
              <a:rPr sz="1875" b="1" i="0">
                <a:solidFill>
                  <a:srgbClr val="24594E"/>
                </a:solidFill>
                <a:latin typeface="Aptos"/>
                <a:ea typeface="Aptos"/>
                <a:cs typeface="Aptos"/>
              </a:rPr>
              <a:t>Distribution</a:t>
            </a:r>
          </a:p>
        </p:txBody>
      </p:sp>
      <p:sp>
        <p:nvSpPr>
          <p:cNvPr id="13" name="">
            <a:extLst xmlns:a="http://schemas.openxmlformats.org/drawingml/2006/main">
              <a:ext uri="{FF2B5EF4-FFF2-40B4-BE49-F238E27FC236}">
                <a16:creationId xmlns:a16="http://schemas.microsoft.com/office/drawing/2014/main" id="{FFB9BB68-BC2C-4050-B56A-F4F02639AC45}"/>
              </a:ext>
            </a:extLst>
          </p:cNvPr>
          <p:cNvSpPr>
            <a:spLocks xmlns:a="http://schemas.openxmlformats.org/drawingml/2006/main" noGrp="1"/>
          </p:cNvSpPr>
          <p:nvPr/>
        </p:nvSpPr>
        <p:spPr>
          <a:xfrm xmlns:a="http://schemas.openxmlformats.org/drawingml/2006/main">
            <a:off x="7867650" y="3905250"/>
            <a:ext cx="2857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Rights and legitimacy</a:t>
            </a:r>
          </a:p>
        </p:txBody>
      </p:sp>
      <p:sp>
        <p:nvSpPr>
          <p:cNvPr id="14" name="">
            <a:extLst xmlns:a="http://schemas.openxmlformats.org/drawingml/2006/main">
              <a:ext uri="{FF2B5EF4-FFF2-40B4-BE49-F238E27FC236}">
                <a16:creationId xmlns:a16="http://schemas.microsoft.com/office/drawing/2014/main" id="{840026B0-3BC6-4036-9CC4-AD757843544D}"/>
              </a:ext>
            </a:extLst>
          </p:cNvPr>
          <p:cNvSpPr>
            <a:spLocks xmlns:a="http://schemas.openxmlformats.org/drawingml/2006/main" noGrp="1"/>
          </p:cNvSpPr>
          <p:nvPr/>
        </p:nvSpPr>
        <p:spPr>
          <a:xfrm xmlns:a="http://schemas.openxmlformats.org/drawingml/2006/main">
            <a:off x="1371600" y="5295900"/>
            <a:ext cx="94488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8413"/>
          </a:bodyPr>
          <a:lstStyle xmlns:a="http://schemas.openxmlformats.org/drawingml/2006/main"/>
          <a:p xmlns:a="http://schemas.openxmlformats.org/drawingml/2006/main">
            <a:pPr algn="ctr">
              <a:lnSpc>
                <a:spcPct val="105000"/>
              </a:lnSpc>
              <a:buNone/>
              <a:defRPr sz="1875" b="1" i="0">
                <a:solidFill>
                  <a:srgbClr val="17242D"/>
                </a:solidFill>
                <a:latin typeface="Aptos"/>
                <a:ea typeface="Aptos"/>
                <a:cs typeface="Aptos"/>
              </a:defRPr>
            </a:pPr>
            <a:r>
              <a:rPr sz="1875" b="1" i="0">
                <a:solidFill>
                  <a:srgbClr val="17242D"/>
                </a:solidFill>
                <a:latin typeface="Aptos"/>
                <a:ea typeface="Aptos"/>
                <a:cs typeface="Aptos"/>
              </a:rPr>
              <a:t>The word better is incomplete until the evaluator states what counts and what trade-offs are acceptable.</a:t>
            </a:r>
          </a:p>
        </p:txBody>
      </p:sp>
    </p:spTree>
    <p:extLst>
      <p:ext uri="{BB962C8B-B14F-4D97-AF65-F5344CB8AC3E}">
        <p14:creationId xmlns:p14="http://schemas.microsoft.com/office/powerpoint/2010/main" val="529101242"/>
      </p:ext>
    </p:extLst>
  </p:cSld>
</p:sld>
</file>

<file path=ppt/slides/slide15.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5" name="accent-rule">
            <a:extLst xmlns:a="http://schemas.openxmlformats.org/drawingml/2006/main">
              <a:ext uri="{FF2B5EF4-FFF2-40B4-BE49-F238E27FC236}">
                <a16:creationId xmlns:a16="http://schemas.microsoft.com/office/drawing/2014/main" id="{EF4A8637-3706-41BD-9DF1-98D7CBF98D1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A17FAA32-9ACA-4F44-8982-2D71C4454E85}"/>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CCEA8E79-B8A3-417C-B69E-277F1761988A}"/>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Facts and values answer different questions</a:t>
            </a:r>
          </a:p>
        </p:txBody>
      </p:sp>
      <p:sp>
        <p:nvSpPr>
          <p:cNvPr id="4" name="footer-rule">
            <a:extLst xmlns:a="http://schemas.openxmlformats.org/drawingml/2006/main">
              <a:ext uri="{FF2B5EF4-FFF2-40B4-BE49-F238E27FC236}">
                <a16:creationId xmlns:a16="http://schemas.microsoft.com/office/drawing/2014/main" id="{853B04B2-A7A7-42FD-844B-9DF428C8AAD6}"/>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5648680E-2A58-46D2-9B67-5EF7491DEA5F}"/>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FFDD86F1-1114-47F7-BD65-514C07AD55B2}"/>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15</a:t>
            </a:r>
          </a:p>
        </p:txBody>
      </p:sp>
      <p:sp>
        <p:nvSpPr>
          <p:cNvPr id="7" name="">
            <a:extLst xmlns:a="http://schemas.openxmlformats.org/drawingml/2006/main">
              <a:ext uri="{FF2B5EF4-FFF2-40B4-BE49-F238E27FC236}">
                <a16:creationId xmlns:a16="http://schemas.microsoft.com/office/drawing/2014/main" id="{CD1F5943-6634-4AA4-A485-D80C29CBE505}"/>
              </a:ext>
            </a:extLst>
          </p:cNvPr>
          <p:cNvSpPr>
            <a:spLocks xmlns:a="http://schemas.openxmlformats.org/drawingml/2006/main" noGrp="1"/>
          </p:cNvSpPr>
          <p:nvPr/>
        </p:nvSpPr>
        <p:spPr>
          <a:xfrm xmlns:a="http://schemas.openxmlformats.org/drawingml/2006/main">
            <a:off x="1352550" y="1733550"/>
            <a:ext cx="4000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725" b="1" i="0">
                <a:solidFill>
                  <a:srgbClr val="24594E"/>
                </a:solidFill>
                <a:latin typeface="Aptos"/>
                <a:ea typeface="Aptos"/>
                <a:cs typeface="Aptos"/>
              </a:defRPr>
            </a:pPr>
            <a:r>
              <a:rPr sz="1725" b="1" i="0">
                <a:solidFill>
                  <a:srgbClr val="24594E"/>
                </a:solidFill>
                <a:latin typeface="Aptos"/>
                <a:ea typeface="Aptos"/>
                <a:cs typeface="Aptos"/>
              </a:rPr>
              <a:t>POSITIVE</a:t>
            </a:r>
          </a:p>
        </p:txBody>
      </p:sp>
      <p:sp>
        <p:nvSpPr>
          <p:cNvPr id="8" name="">
            <a:extLst xmlns:a="http://schemas.openxmlformats.org/drawingml/2006/main">
              <a:ext uri="{FF2B5EF4-FFF2-40B4-BE49-F238E27FC236}">
                <a16:creationId xmlns:a16="http://schemas.microsoft.com/office/drawing/2014/main" id="{56577942-4A38-4835-95BF-DF32D045200E}"/>
              </a:ext>
            </a:extLst>
          </p:cNvPr>
          <p:cNvSpPr>
            <a:spLocks xmlns:a="http://schemas.openxmlformats.org/drawingml/2006/main" noGrp="1"/>
          </p:cNvSpPr>
          <p:nvPr/>
        </p:nvSpPr>
        <p:spPr>
          <a:xfrm xmlns:a="http://schemas.openxmlformats.org/drawingml/2006/main">
            <a:off x="1352550" y="2438400"/>
            <a:ext cx="4000500" cy="1314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100" b="1" i="0">
                <a:solidFill>
                  <a:srgbClr val="17242D"/>
                </a:solidFill>
                <a:latin typeface="Georgia"/>
                <a:ea typeface="Georgia"/>
                <a:cs typeface="Georgia"/>
              </a:defRPr>
            </a:pPr>
            <a:r>
              <a:rPr sz="2100" b="1" i="0">
                <a:solidFill>
                  <a:srgbClr val="17242D"/>
                </a:solidFill>
                <a:latin typeface="Georgia"/>
                <a:ea typeface="Georgia"/>
                <a:cs typeface="Georgia"/>
              </a:rPr>
              <a:t>What happened?</a:t>
            </a:r>
          </a:p>
          <a:p xmlns:a="http://schemas.openxmlformats.org/drawingml/2006/main">
            <a:pPr algn="ctr">
              <a:lnSpc>
                <a:spcPct val="105000"/>
              </a:lnSpc>
              <a:buNone/>
              <a:defRPr sz="2100" b="1" i="0">
                <a:solidFill>
                  <a:srgbClr val="17242D"/>
                </a:solidFill>
                <a:latin typeface="Georgia"/>
                <a:ea typeface="Georgia"/>
                <a:cs typeface="Georgia"/>
              </a:defRPr>
            </a:pPr>
            <a:r>
              <a:rPr sz="2100" b="1" i="0">
                <a:solidFill>
                  <a:srgbClr val="17242D"/>
                </a:solidFill>
                <a:latin typeface="Georgia"/>
                <a:ea typeface="Georgia"/>
                <a:cs typeface="Georgia"/>
              </a:rPr>
              <a:t>Why?</a:t>
            </a:r>
          </a:p>
          <a:p xmlns:a="http://schemas.openxmlformats.org/drawingml/2006/main">
            <a:pPr algn="ctr">
              <a:lnSpc>
                <a:spcPct val="105000"/>
              </a:lnSpc>
              <a:buNone/>
              <a:defRPr sz="2100" b="1" i="0">
                <a:solidFill>
                  <a:srgbClr val="17242D"/>
                </a:solidFill>
                <a:latin typeface="Georgia"/>
                <a:ea typeface="Georgia"/>
                <a:cs typeface="Georgia"/>
              </a:defRPr>
            </a:pPr>
            <a:r>
              <a:rPr sz="2100" b="1" i="0">
                <a:solidFill>
                  <a:srgbClr val="17242D"/>
                </a:solidFill>
                <a:latin typeface="Georgia"/>
                <a:ea typeface="Georgia"/>
                <a:cs typeface="Georgia"/>
              </a:rPr>
              <a:t>What is likely to happen?</a:t>
            </a:r>
          </a:p>
        </p:txBody>
      </p:sp>
      <p:sp>
        <p:nvSpPr>
          <p:cNvPr id="9" name="">
            <a:extLst xmlns:a="http://schemas.openxmlformats.org/drawingml/2006/main">
              <a:ext uri="{FF2B5EF4-FFF2-40B4-BE49-F238E27FC236}">
                <a16:creationId xmlns:a16="http://schemas.microsoft.com/office/drawing/2014/main" id="{6244290D-CDC6-44CB-91F2-EEBE677C7B44}"/>
              </a:ext>
            </a:extLst>
          </p:cNvPr>
          <p:cNvSpPr>
            <a:spLocks xmlns:a="http://schemas.openxmlformats.org/drawingml/2006/main" noGrp="1"/>
          </p:cNvSpPr>
          <p:nvPr/>
        </p:nvSpPr>
        <p:spPr>
          <a:xfrm xmlns:a="http://schemas.openxmlformats.org/drawingml/2006/main">
            <a:off x="1352550" y="4171950"/>
            <a:ext cx="4000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650" b="0" i="0">
                <a:solidFill>
                  <a:srgbClr val="586A73"/>
                </a:solidFill>
                <a:latin typeface="Aptos"/>
                <a:ea typeface="Aptos"/>
                <a:cs typeface="Aptos"/>
              </a:defRPr>
            </a:pPr>
            <a:r>
              <a:rPr sz="1650" b="0" i="0">
                <a:solidFill>
                  <a:srgbClr val="586A73"/>
                </a:solidFill>
                <a:latin typeface="Aptos"/>
                <a:ea typeface="Aptos"/>
                <a:cs typeface="Aptos"/>
              </a:rPr>
              <a:t>Requires evidence</a:t>
            </a:r>
          </a:p>
        </p:txBody>
      </p:sp>
      <p:sp>
        <p:nvSpPr>
          <p:cNvPr id="10" name="">
            <a:extLst xmlns:a="http://schemas.openxmlformats.org/drawingml/2006/main">
              <a:ext uri="{FF2B5EF4-FFF2-40B4-BE49-F238E27FC236}">
                <a16:creationId xmlns:a16="http://schemas.microsoft.com/office/drawing/2014/main" id="{56AC6537-A051-48F6-A2F0-C6715B9F1108}"/>
              </a:ext>
            </a:extLst>
          </p:cNvPr>
          <p:cNvSpPr>
            <a:spLocks xmlns:a="http://schemas.openxmlformats.org/drawingml/2006/main" noGrp="1"/>
          </p:cNvSpPr>
          <p:nvPr/>
        </p:nvSpPr>
        <p:spPr>
          <a:xfrm xmlns:a="http://schemas.openxmlformats.org/drawingml/2006/main">
            <a:off x="6096000" y="1657350"/>
            <a:ext cx="9525" cy="32194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91C8CD5A-BAE5-415A-9B41-01516240F1E2}"/>
              </a:ext>
            </a:extLst>
          </p:cNvPr>
          <p:cNvSpPr>
            <a:spLocks xmlns:a="http://schemas.openxmlformats.org/drawingml/2006/main" noGrp="1"/>
          </p:cNvSpPr>
          <p:nvPr/>
        </p:nvSpPr>
        <p:spPr>
          <a:xfrm xmlns:a="http://schemas.openxmlformats.org/drawingml/2006/main">
            <a:off x="6838950" y="1733550"/>
            <a:ext cx="4000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NORMATIVE</a:t>
            </a:r>
          </a:p>
        </p:txBody>
      </p:sp>
      <p:sp>
        <p:nvSpPr>
          <p:cNvPr id="12" name="">
            <a:extLst xmlns:a="http://schemas.openxmlformats.org/drawingml/2006/main">
              <a:ext uri="{FF2B5EF4-FFF2-40B4-BE49-F238E27FC236}">
                <a16:creationId xmlns:a16="http://schemas.microsoft.com/office/drawing/2014/main" id="{C4A36F8F-2F42-47C5-9032-5A5A99853FD9}"/>
              </a:ext>
            </a:extLst>
          </p:cNvPr>
          <p:cNvSpPr>
            <a:spLocks xmlns:a="http://schemas.openxmlformats.org/drawingml/2006/main" noGrp="1"/>
          </p:cNvSpPr>
          <p:nvPr/>
        </p:nvSpPr>
        <p:spPr>
          <a:xfrm xmlns:a="http://schemas.openxmlformats.org/drawingml/2006/main">
            <a:off x="6838950" y="2324100"/>
            <a:ext cx="4000500" cy="1562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100" b="1" i="0">
                <a:solidFill>
                  <a:srgbClr val="17242D"/>
                </a:solidFill>
                <a:latin typeface="Georgia"/>
                <a:ea typeface="Georgia"/>
                <a:cs typeface="Georgia"/>
              </a:defRPr>
            </a:pPr>
            <a:r>
              <a:rPr sz="2100" b="1" i="0">
                <a:solidFill>
                  <a:srgbClr val="17242D"/>
                </a:solidFill>
                <a:latin typeface="Georgia"/>
                <a:ea typeface="Georgia"/>
                <a:cs typeface="Georgia"/>
              </a:rPr>
              <a:t>What should be done?</a:t>
            </a:r>
          </a:p>
          <a:p xmlns:a="http://schemas.openxmlformats.org/drawingml/2006/main">
            <a:pPr algn="ctr">
              <a:lnSpc>
                <a:spcPct val="105000"/>
              </a:lnSpc>
              <a:buNone/>
              <a:defRPr sz="2100" b="1" i="0">
                <a:solidFill>
                  <a:srgbClr val="17242D"/>
                </a:solidFill>
                <a:latin typeface="Georgia"/>
                <a:ea typeface="Georgia"/>
                <a:cs typeface="Georgia"/>
              </a:defRPr>
            </a:pPr>
            <a:r>
              <a:rPr sz="2100" b="1" i="0">
                <a:solidFill>
                  <a:srgbClr val="17242D"/>
                </a:solidFill>
                <a:latin typeface="Georgia"/>
                <a:ea typeface="Georgia"/>
                <a:cs typeface="Georgia"/>
              </a:rPr>
              <a:t>Which goals matter most?</a:t>
            </a:r>
          </a:p>
          <a:p xmlns:a="http://schemas.openxmlformats.org/drawingml/2006/main">
            <a:pPr algn="ctr">
              <a:lnSpc>
                <a:spcPct val="105000"/>
              </a:lnSpc>
              <a:buNone/>
              <a:defRPr sz="2100" b="1" i="0">
                <a:solidFill>
                  <a:srgbClr val="17242D"/>
                </a:solidFill>
                <a:latin typeface="Georgia"/>
                <a:ea typeface="Georgia"/>
                <a:cs typeface="Georgia"/>
              </a:defRPr>
            </a:pPr>
            <a:r>
              <a:rPr sz="2100" b="1" i="0">
                <a:solidFill>
                  <a:srgbClr val="17242D"/>
                </a:solidFill>
                <a:latin typeface="Georgia"/>
                <a:ea typeface="Georgia"/>
                <a:cs typeface="Georgia"/>
              </a:rPr>
              <a:t>Which trade-offs are acceptable?</a:t>
            </a:r>
          </a:p>
        </p:txBody>
      </p:sp>
      <p:sp>
        <p:nvSpPr>
          <p:cNvPr id="13" name="">
            <a:extLst xmlns:a="http://schemas.openxmlformats.org/drawingml/2006/main">
              <a:ext uri="{FF2B5EF4-FFF2-40B4-BE49-F238E27FC236}">
                <a16:creationId xmlns:a16="http://schemas.microsoft.com/office/drawing/2014/main" id="{AE8FE8C5-EBE2-49B4-B81B-E7F228A99098}"/>
              </a:ext>
            </a:extLst>
          </p:cNvPr>
          <p:cNvSpPr>
            <a:spLocks xmlns:a="http://schemas.openxmlformats.org/drawingml/2006/main" noGrp="1"/>
          </p:cNvSpPr>
          <p:nvPr/>
        </p:nvSpPr>
        <p:spPr>
          <a:xfrm xmlns:a="http://schemas.openxmlformats.org/drawingml/2006/main">
            <a:off x="6838950" y="4171950"/>
            <a:ext cx="4000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650" b="0" i="0">
                <a:solidFill>
                  <a:srgbClr val="586A73"/>
                </a:solidFill>
                <a:latin typeface="Aptos"/>
                <a:ea typeface="Aptos"/>
                <a:cs typeface="Aptos"/>
              </a:defRPr>
            </a:pPr>
            <a:r>
              <a:rPr sz="1650" b="0" i="0">
                <a:solidFill>
                  <a:srgbClr val="586A73"/>
                </a:solidFill>
                <a:latin typeface="Aptos"/>
                <a:ea typeface="Aptos"/>
                <a:cs typeface="Aptos"/>
              </a:rPr>
              <a:t>Requires evidence and values</a:t>
            </a:r>
          </a:p>
        </p:txBody>
      </p:sp>
      <p:sp>
        <p:nvSpPr>
          <p:cNvPr id="14" name="">
            <a:extLst xmlns:a="http://schemas.openxmlformats.org/drawingml/2006/main">
              <a:ext uri="{FF2B5EF4-FFF2-40B4-BE49-F238E27FC236}">
                <a16:creationId xmlns:a16="http://schemas.microsoft.com/office/drawing/2014/main" id="{E1C9DAF5-1F33-40DA-863B-E9F6E2E85F65}"/>
              </a:ext>
            </a:extLst>
          </p:cNvPr>
          <p:cNvSpPr>
            <a:spLocks xmlns:a="http://schemas.openxmlformats.org/drawingml/2006/main" noGrp="1"/>
          </p:cNvSpPr>
          <p:nvPr/>
        </p:nvSpPr>
        <p:spPr>
          <a:xfrm xmlns:a="http://schemas.openxmlformats.org/drawingml/2006/main">
            <a:off x="1619250" y="5314950"/>
            <a:ext cx="8953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025" b="1" i="0">
                <a:solidFill>
                  <a:srgbClr val="173F38"/>
                </a:solidFill>
                <a:latin typeface="Aptos"/>
                <a:ea typeface="Aptos"/>
                <a:cs typeface="Aptos"/>
              </a:defRPr>
            </a:pPr>
            <a:r>
              <a:rPr sz="2025" b="1" i="0">
                <a:solidFill>
                  <a:srgbClr val="173F38"/>
                </a:solidFill>
                <a:latin typeface="Aptos"/>
                <a:ea typeface="Aptos"/>
                <a:cs typeface="Aptos"/>
              </a:rPr>
              <a:t>Evidence can inform judgment. It cannot make the judgment for us.</a:t>
            </a:r>
          </a:p>
        </p:txBody>
      </p:sp>
    </p:spTree>
    <p:extLst>
      <p:ext uri="{BB962C8B-B14F-4D97-AF65-F5344CB8AC3E}">
        <p14:creationId xmlns:p14="http://schemas.microsoft.com/office/powerpoint/2010/main" val="1202942652"/>
      </p:ext>
    </p:extLst>
  </p:cSld>
</p:sld>
</file>

<file path=ppt/slides/slide16.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8" name="accent-rule">
            <a:extLst xmlns:a="http://schemas.openxmlformats.org/drawingml/2006/main">
              <a:ext uri="{FF2B5EF4-FFF2-40B4-BE49-F238E27FC236}">
                <a16:creationId xmlns:a16="http://schemas.microsoft.com/office/drawing/2014/main" id="{74BFAFA0-33E8-4B70-8AA1-CA7031D96FB6}"/>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25C66A30-0B46-40BE-ABC6-7F69FA9826D9}"/>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13CDEA37-1426-4937-83AB-6F462ADBB920}"/>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Scarcity forces trade-offs in legal design</a:t>
            </a:r>
          </a:p>
        </p:txBody>
      </p:sp>
      <p:sp>
        <p:nvSpPr>
          <p:cNvPr id="4" name="footer-rule">
            <a:extLst xmlns:a="http://schemas.openxmlformats.org/drawingml/2006/main">
              <a:ext uri="{FF2B5EF4-FFF2-40B4-BE49-F238E27FC236}">
                <a16:creationId xmlns:a16="http://schemas.microsoft.com/office/drawing/2014/main" id="{EC6943DA-EEF9-45F2-8103-3A48FE3AFA17}"/>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949D15AC-2CDA-45A6-B8B2-A02B53AC5158}"/>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8AC494AE-9B85-456B-AA98-2610CD4E8833}"/>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16</a:t>
            </a:r>
          </a:p>
        </p:txBody>
      </p:sp>
      <p:sp>
        <p:nvSpPr>
          <p:cNvPr id="7" name="">
            <a:extLst xmlns:a="http://schemas.openxmlformats.org/drawingml/2006/main">
              <a:ext uri="{FF2B5EF4-FFF2-40B4-BE49-F238E27FC236}">
                <a16:creationId xmlns:a16="http://schemas.microsoft.com/office/drawing/2014/main" id="{2477C7C9-737C-4B5A-8C3D-7565A90C2911}"/>
              </a:ext>
            </a:extLst>
          </p:cNvPr>
          <p:cNvSpPr>
            <a:spLocks xmlns:a="http://schemas.openxmlformats.org/drawingml/2006/main" noGrp="1"/>
          </p:cNvSpPr>
          <p:nvPr/>
        </p:nvSpPr>
        <p:spPr>
          <a:xfrm xmlns:a="http://schemas.openxmlformats.org/drawingml/2006/main">
            <a:off x="1314450" y="1562100"/>
            <a:ext cx="95631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7575"/>
          </a:bodyPr>
          <a:lstStyle xmlns:a="http://schemas.openxmlformats.org/drawingml/2006/main"/>
          <a:p xmlns:a="http://schemas.openxmlformats.org/drawingml/2006/main">
            <a:pPr algn="ctr">
              <a:lnSpc>
                <a:spcPct val="105000"/>
              </a:lnSpc>
              <a:buNone/>
              <a:defRPr sz="2175" b="1" i="0">
                <a:solidFill>
                  <a:srgbClr val="173F38"/>
                </a:solidFill>
                <a:latin typeface="Georgia"/>
                <a:ea typeface="Georgia"/>
                <a:cs typeface="Georgia"/>
              </a:defRPr>
            </a:pPr>
            <a:r>
              <a:rPr sz="2175" b="1" i="0">
                <a:solidFill>
                  <a:srgbClr val="173F38"/>
                </a:solidFill>
                <a:latin typeface="Georgia"/>
                <a:ea typeface="Georgia"/>
                <a:cs typeface="Georgia"/>
              </a:rPr>
              <a:t>More of a valuable objective usually consumes resources or sacrifices another objective.</a:t>
            </a:r>
          </a:p>
        </p:txBody>
      </p:sp>
      <p:sp>
        <p:nvSpPr>
          <p:cNvPr id="8" name="">
            <a:extLst xmlns:a="http://schemas.openxmlformats.org/drawingml/2006/main">
              <a:ext uri="{FF2B5EF4-FFF2-40B4-BE49-F238E27FC236}">
                <a16:creationId xmlns:a16="http://schemas.microsoft.com/office/drawing/2014/main" id="{1103A87F-3742-4810-B852-6F6A69649904}"/>
              </a:ext>
            </a:extLst>
          </p:cNvPr>
          <p:cNvSpPr>
            <a:spLocks xmlns:a="http://schemas.openxmlformats.org/drawingml/2006/main" noGrp="1"/>
          </p:cNvSpPr>
          <p:nvPr/>
        </p:nvSpPr>
        <p:spPr>
          <a:xfrm xmlns:a="http://schemas.openxmlformats.org/drawingml/2006/main">
            <a:off x="952500" y="2647950"/>
            <a:ext cx="2857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24594E"/>
                </a:solidFill>
                <a:latin typeface="Aptos"/>
                <a:ea typeface="Aptos"/>
                <a:cs typeface="Aptos"/>
              </a:defRPr>
            </a:pPr>
            <a:r>
              <a:rPr sz="1875" b="1" i="0">
                <a:solidFill>
                  <a:srgbClr val="24594E"/>
                </a:solidFill>
                <a:latin typeface="Aptos"/>
                <a:ea typeface="Aptos"/>
                <a:cs typeface="Aptos"/>
              </a:rPr>
              <a:t>Airport screening</a:t>
            </a:r>
          </a:p>
        </p:txBody>
      </p:sp>
      <p:sp>
        <p:nvSpPr>
          <p:cNvPr id="9" name="Airport screening-field">
            <a:extLst xmlns:a="http://schemas.openxmlformats.org/drawingml/2006/main">
              <a:ext uri="{FF2B5EF4-FFF2-40B4-BE49-F238E27FC236}">
                <a16:creationId xmlns:a16="http://schemas.microsoft.com/office/drawing/2014/main" id="{6A910B20-FB04-44AF-831D-624DDAF5C92C}"/>
              </a:ext>
            </a:extLst>
          </p:cNvPr>
          <p:cNvSpPr>
            <a:spLocks xmlns:a="http://schemas.openxmlformats.org/drawingml/2006/main" noGrp="1"/>
          </p:cNvSpPr>
          <p:nvPr/>
        </p:nvSpPr>
        <p:spPr>
          <a:xfrm xmlns:a="http://schemas.openxmlformats.org/drawingml/2006/main">
            <a:off x="952500" y="3333750"/>
            <a:ext cx="2857500" cy="14287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0" name="">
            <a:extLst xmlns:a="http://schemas.openxmlformats.org/drawingml/2006/main">
              <a:ext uri="{FF2B5EF4-FFF2-40B4-BE49-F238E27FC236}">
                <a16:creationId xmlns:a16="http://schemas.microsoft.com/office/drawing/2014/main" id="{A28DD449-F669-4B78-99A7-84089A74FDE2}"/>
              </a:ext>
            </a:extLst>
          </p:cNvPr>
          <p:cNvSpPr>
            <a:spLocks xmlns:a="http://schemas.openxmlformats.org/drawingml/2006/main" noGrp="1"/>
          </p:cNvSpPr>
          <p:nvPr/>
        </p:nvSpPr>
        <p:spPr>
          <a:xfrm xmlns:a="http://schemas.openxmlformats.org/drawingml/2006/main">
            <a:off x="1181100" y="3543300"/>
            <a:ext cx="2400300" cy="1009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5076"/>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Lower risk</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versus</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time and public resources</a:t>
            </a:r>
          </a:p>
        </p:txBody>
      </p:sp>
      <p:sp>
        <p:nvSpPr>
          <p:cNvPr id="11" name="">
            <a:extLst xmlns:a="http://schemas.openxmlformats.org/drawingml/2006/main">
              <a:ext uri="{FF2B5EF4-FFF2-40B4-BE49-F238E27FC236}">
                <a16:creationId xmlns:a16="http://schemas.microsoft.com/office/drawing/2014/main" id="{408EB7C0-14A2-4B9C-B91C-56FAA79272A6}"/>
              </a:ext>
            </a:extLst>
          </p:cNvPr>
          <p:cNvSpPr>
            <a:spLocks xmlns:a="http://schemas.openxmlformats.org/drawingml/2006/main" noGrp="1"/>
          </p:cNvSpPr>
          <p:nvPr/>
        </p:nvSpPr>
        <p:spPr>
          <a:xfrm xmlns:a="http://schemas.openxmlformats.org/drawingml/2006/main">
            <a:off x="4495800" y="2647950"/>
            <a:ext cx="2857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Proof standards</a:t>
            </a:r>
          </a:p>
        </p:txBody>
      </p:sp>
      <p:sp>
        <p:nvSpPr>
          <p:cNvPr id="12" name="Proof standards-field">
            <a:extLst xmlns:a="http://schemas.openxmlformats.org/drawingml/2006/main">
              <a:ext uri="{FF2B5EF4-FFF2-40B4-BE49-F238E27FC236}">
                <a16:creationId xmlns:a16="http://schemas.microsoft.com/office/drawing/2014/main" id="{EDD4A831-52B6-4803-959B-C907547F78C1}"/>
              </a:ext>
            </a:extLst>
          </p:cNvPr>
          <p:cNvSpPr>
            <a:spLocks xmlns:a="http://schemas.openxmlformats.org/drawingml/2006/main" noGrp="1"/>
          </p:cNvSpPr>
          <p:nvPr/>
        </p:nvSpPr>
        <p:spPr>
          <a:xfrm xmlns:a="http://schemas.openxmlformats.org/drawingml/2006/main">
            <a:off x="4495800" y="3333750"/>
            <a:ext cx="2857500" cy="14287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3" name="">
            <a:extLst xmlns:a="http://schemas.openxmlformats.org/drawingml/2006/main">
              <a:ext uri="{FF2B5EF4-FFF2-40B4-BE49-F238E27FC236}">
                <a16:creationId xmlns:a16="http://schemas.microsoft.com/office/drawing/2014/main" id="{EF29659E-ABA6-494B-8AD3-9966C87FDB86}"/>
              </a:ext>
            </a:extLst>
          </p:cNvPr>
          <p:cNvSpPr>
            <a:spLocks xmlns:a="http://schemas.openxmlformats.org/drawingml/2006/main" noGrp="1"/>
          </p:cNvSpPr>
          <p:nvPr/>
        </p:nvSpPr>
        <p:spPr>
          <a:xfrm xmlns:a="http://schemas.openxmlformats.org/drawingml/2006/main">
            <a:off x="4724400" y="3543300"/>
            <a:ext cx="2400300" cy="1009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1442"/>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Fewer wrongful convictions</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versus</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more false acquittals</a:t>
            </a:r>
          </a:p>
        </p:txBody>
      </p:sp>
      <p:sp>
        <p:nvSpPr>
          <p:cNvPr id="14" name="">
            <a:extLst xmlns:a="http://schemas.openxmlformats.org/drawingml/2006/main">
              <a:ext uri="{FF2B5EF4-FFF2-40B4-BE49-F238E27FC236}">
                <a16:creationId xmlns:a16="http://schemas.microsoft.com/office/drawing/2014/main" id="{DE99481B-45F5-4069-B4B2-0A43847CEC0D}"/>
              </a:ext>
            </a:extLst>
          </p:cNvPr>
          <p:cNvSpPr>
            <a:spLocks xmlns:a="http://schemas.openxmlformats.org/drawingml/2006/main" noGrp="1"/>
          </p:cNvSpPr>
          <p:nvPr/>
        </p:nvSpPr>
        <p:spPr>
          <a:xfrm xmlns:a="http://schemas.openxmlformats.org/drawingml/2006/main">
            <a:off x="8039100" y="2647950"/>
            <a:ext cx="2857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75530D"/>
                </a:solidFill>
                <a:latin typeface="Aptos"/>
                <a:ea typeface="Aptos"/>
                <a:cs typeface="Aptos"/>
              </a:defRPr>
            </a:pPr>
            <a:r>
              <a:rPr sz="1875" b="1" i="0">
                <a:solidFill>
                  <a:srgbClr val="75530D"/>
                </a:solidFill>
                <a:latin typeface="Aptos"/>
                <a:ea typeface="Aptos"/>
                <a:cs typeface="Aptos"/>
              </a:rPr>
              <a:t>Patent rights</a:t>
            </a:r>
          </a:p>
        </p:txBody>
      </p:sp>
      <p:sp>
        <p:nvSpPr>
          <p:cNvPr id="15" name="Patent rights-field">
            <a:extLst xmlns:a="http://schemas.openxmlformats.org/drawingml/2006/main">
              <a:ext uri="{FF2B5EF4-FFF2-40B4-BE49-F238E27FC236}">
                <a16:creationId xmlns:a16="http://schemas.microsoft.com/office/drawing/2014/main" id="{A6A4D377-3BF3-4457-A0E5-E8BF4BCF1C1C}"/>
              </a:ext>
            </a:extLst>
          </p:cNvPr>
          <p:cNvSpPr>
            <a:spLocks xmlns:a="http://schemas.openxmlformats.org/drawingml/2006/main" noGrp="1"/>
          </p:cNvSpPr>
          <p:nvPr/>
        </p:nvSpPr>
        <p:spPr>
          <a:xfrm xmlns:a="http://schemas.openxmlformats.org/drawingml/2006/main">
            <a:off x="8039100" y="3333750"/>
            <a:ext cx="2857500" cy="14287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FEC60C37-7A6C-4438-8DD6-C70FDD911875}"/>
              </a:ext>
            </a:extLst>
          </p:cNvPr>
          <p:cNvSpPr>
            <a:spLocks xmlns:a="http://schemas.openxmlformats.org/drawingml/2006/main" noGrp="1"/>
          </p:cNvSpPr>
          <p:nvPr/>
        </p:nvSpPr>
        <p:spPr>
          <a:xfrm xmlns:a="http://schemas.openxmlformats.org/drawingml/2006/main">
            <a:off x="8267700" y="3543300"/>
            <a:ext cx="2400300" cy="1009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1442"/>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More incentive to invent</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versus</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costlier access and follow-on use</a:t>
            </a:r>
          </a:p>
        </p:txBody>
      </p:sp>
      <p:sp>
        <p:nvSpPr>
          <p:cNvPr id="17" name="">
            <a:extLst xmlns:a="http://schemas.openxmlformats.org/drawingml/2006/main">
              <a:ext uri="{FF2B5EF4-FFF2-40B4-BE49-F238E27FC236}">
                <a16:creationId xmlns:a16="http://schemas.microsoft.com/office/drawing/2014/main" id="{1A83EFA9-891B-4E72-88EA-97A994D36A3B}"/>
              </a:ext>
            </a:extLst>
          </p:cNvPr>
          <p:cNvSpPr>
            <a:spLocks xmlns:a="http://schemas.openxmlformats.org/drawingml/2006/main" noGrp="1"/>
          </p:cNvSpPr>
          <p:nvPr/>
        </p:nvSpPr>
        <p:spPr>
          <a:xfrm xmlns:a="http://schemas.openxmlformats.org/drawingml/2006/main">
            <a:off x="1428750" y="5353050"/>
            <a:ext cx="9334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2063"/>
          </a:bodyPr>
          <a:lstStyle xmlns:a="http://schemas.openxmlformats.org/drawingml/2006/main"/>
          <a:p xmlns:a="http://schemas.openxmlformats.org/drawingml/2006/main">
            <a:pPr algn="ctr">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The existence of a benefit does not show that every additional unit is worth its opportunity cost.</a:t>
            </a:r>
          </a:p>
        </p:txBody>
      </p:sp>
    </p:spTree>
    <p:extLst>
      <p:ext uri="{BB962C8B-B14F-4D97-AF65-F5344CB8AC3E}">
        <p14:creationId xmlns:p14="http://schemas.microsoft.com/office/powerpoint/2010/main" val="687147727"/>
      </p:ext>
    </p:extLst>
  </p:cSld>
</p:sld>
</file>

<file path=ppt/slides/slide17.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6" name="accent-rule">
            <a:extLst xmlns:a="http://schemas.openxmlformats.org/drawingml/2006/main">
              <a:ext uri="{FF2B5EF4-FFF2-40B4-BE49-F238E27FC236}">
                <a16:creationId xmlns:a16="http://schemas.microsoft.com/office/drawing/2014/main" id="{04FE8069-F228-4FD3-9031-A51B6B0A931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5FB18692-B30D-4AB4-8224-B01C9F4646F2}"/>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5A09BEC5-58DC-4D3E-9893-7A84FA153DFB}"/>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Pie size and slice size are different questions</a:t>
            </a:r>
          </a:p>
        </p:txBody>
      </p:sp>
      <p:sp>
        <p:nvSpPr>
          <p:cNvPr id="4" name="footer-rule">
            <a:extLst xmlns:a="http://schemas.openxmlformats.org/drawingml/2006/main">
              <a:ext uri="{FF2B5EF4-FFF2-40B4-BE49-F238E27FC236}">
                <a16:creationId xmlns:a16="http://schemas.microsoft.com/office/drawing/2014/main" id="{33B19925-9742-4DF6-852C-5E471E93884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033F1A8A-4DC5-4F8B-A9F3-EBD72D951297}"/>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4420D52F-2367-4167-AACD-E52B396586A2}"/>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17</a:t>
            </a:r>
          </a:p>
        </p:txBody>
      </p:sp>
      <p:sp>
        <p:nvSpPr>
          <p:cNvPr id="7" name="">
            <a:extLst xmlns:a="http://schemas.openxmlformats.org/drawingml/2006/main">
              <a:ext uri="{FF2B5EF4-FFF2-40B4-BE49-F238E27FC236}">
                <a16:creationId xmlns:a16="http://schemas.microsoft.com/office/drawing/2014/main" id="{ACA6F859-9160-4CA7-8C07-67FAF44D4E31}"/>
              </a:ext>
            </a:extLst>
          </p:cNvPr>
          <p:cNvSpPr>
            <a:spLocks xmlns:a="http://schemas.openxmlformats.org/drawingml/2006/main" noGrp="1"/>
          </p:cNvSpPr>
          <p:nvPr/>
        </p:nvSpPr>
        <p:spPr>
          <a:xfrm xmlns:a="http://schemas.openxmlformats.org/drawingml/2006/main">
            <a:off x="1295400" y="1714500"/>
            <a:ext cx="4000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725" b="1" i="0">
                <a:solidFill>
                  <a:srgbClr val="24594E"/>
                </a:solidFill>
                <a:latin typeface="Aptos"/>
                <a:ea typeface="Aptos"/>
                <a:cs typeface="Aptos"/>
              </a:defRPr>
            </a:pPr>
            <a:r>
              <a:rPr sz="1725" b="1" i="0">
                <a:solidFill>
                  <a:srgbClr val="24594E"/>
                </a:solidFill>
                <a:latin typeface="Aptos"/>
                <a:ea typeface="Aptos"/>
                <a:cs typeface="Aptos"/>
              </a:rPr>
              <a:t>EFFICIENCY</a:t>
            </a:r>
          </a:p>
        </p:txBody>
      </p:sp>
      <p:sp>
        <p:nvSpPr>
          <p:cNvPr id="8" name="">
            <a:extLst xmlns:a="http://schemas.openxmlformats.org/drawingml/2006/main">
              <a:ext uri="{FF2B5EF4-FFF2-40B4-BE49-F238E27FC236}">
                <a16:creationId xmlns:a16="http://schemas.microsoft.com/office/drawing/2014/main" id="{26302253-5E47-47DC-BA13-4C6D0BE5F4F6}"/>
              </a:ext>
            </a:extLst>
          </p:cNvPr>
          <p:cNvSpPr>
            <a:spLocks xmlns:a="http://schemas.openxmlformats.org/drawingml/2006/main" noGrp="1"/>
          </p:cNvSpPr>
          <p:nvPr/>
        </p:nvSpPr>
        <p:spPr>
          <a:xfrm xmlns:a="http://schemas.openxmlformats.org/drawingml/2006/main">
            <a:off x="1295400" y="2457450"/>
            <a:ext cx="4000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550" b="1" i="0">
                <a:solidFill>
                  <a:srgbClr val="173F38"/>
                </a:solidFill>
                <a:latin typeface="Georgia"/>
                <a:ea typeface="Georgia"/>
                <a:cs typeface="Georgia"/>
              </a:defRPr>
            </a:pPr>
            <a:r>
              <a:rPr sz="2550" b="1" i="0">
                <a:solidFill>
                  <a:srgbClr val="173F38"/>
                </a:solidFill>
                <a:latin typeface="Georgia"/>
                <a:ea typeface="Georgia"/>
                <a:cs typeface="Georgia"/>
              </a:rPr>
              <a:t>How large is the pie?</a:t>
            </a:r>
          </a:p>
        </p:txBody>
      </p:sp>
      <p:sp>
        <p:nvSpPr>
          <p:cNvPr id="9" name="">
            <a:extLst xmlns:a="http://schemas.openxmlformats.org/drawingml/2006/main">
              <a:ext uri="{FF2B5EF4-FFF2-40B4-BE49-F238E27FC236}">
                <a16:creationId xmlns:a16="http://schemas.microsoft.com/office/drawing/2014/main" id="{53AD3E4F-872A-47A6-88DE-43BBE3B3D8A8}"/>
              </a:ext>
            </a:extLst>
          </p:cNvPr>
          <p:cNvSpPr>
            <a:spLocks xmlns:a="http://schemas.openxmlformats.org/drawingml/2006/main" noGrp="1"/>
          </p:cNvSpPr>
          <p:nvPr/>
        </p:nvSpPr>
        <p:spPr>
          <a:xfrm xmlns:a="http://schemas.openxmlformats.org/drawingml/2006/main">
            <a:off x="1295400" y="3371850"/>
            <a:ext cx="400050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Are avoidable losses reduced?</a:t>
            </a:r>
          </a:p>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Are gains from cooperation realized?</a:t>
            </a:r>
          </a:p>
        </p:txBody>
      </p:sp>
      <p:sp>
        <p:nvSpPr>
          <p:cNvPr id="10" name="">
            <a:extLst xmlns:a="http://schemas.openxmlformats.org/drawingml/2006/main">
              <a:ext uri="{FF2B5EF4-FFF2-40B4-BE49-F238E27FC236}">
                <a16:creationId xmlns:a16="http://schemas.microsoft.com/office/drawing/2014/main" id="{0166D5CF-F3F6-4453-9143-14664103A257}"/>
              </a:ext>
            </a:extLst>
          </p:cNvPr>
          <p:cNvSpPr>
            <a:spLocks xmlns:a="http://schemas.openxmlformats.org/drawingml/2006/main" noGrp="1"/>
          </p:cNvSpPr>
          <p:nvPr/>
        </p:nvSpPr>
        <p:spPr>
          <a:xfrm xmlns:a="http://schemas.openxmlformats.org/drawingml/2006/main">
            <a:off x="6096000" y="1676400"/>
            <a:ext cx="9525" cy="30289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60FB489F-121E-4645-9F3B-0F0E052A66E7}"/>
              </a:ext>
            </a:extLst>
          </p:cNvPr>
          <p:cNvSpPr>
            <a:spLocks xmlns:a="http://schemas.openxmlformats.org/drawingml/2006/main" noGrp="1"/>
          </p:cNvSpPr>
          <p:nvPr/>
        </p:nvSpPr>
        <p:spPr>
          <a:xfrm xmlns:a="http://schemas.openxmlformats.org/drawingml/2006/main">
            <a:off x="6896100" y="1714500"/>
            <a:ext cx="4000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DISTRIBUTION</a:t>
            </a:r>
          </a:p>
        </p:txBody>
      </p:sp>
      <p:sp>
        <p:nvSpPr>
          <p:cNvPr id="12" name="">
            <a:extLst xmlns:a="http://schemas.openxmlformats.org/drawingml/2006/main">
              <a:ext uri="{FF2B5EF4-FFF2-40B4-BE49-F238E27FC236}">
                <a16:creationId xmlns:a16="http://schemas.microsoft.com/office/drawing/2014/main" id="{66CE5E0E-15F5-47FD-93E0-4076F6EB89E4}"/>
              </a:ext>
            </a:extLst>
          </p:cNvPr>
          <p:cNvSpPr>
            <a:spLocks xmlns:a="http://schemas.openxmlformats.org/drawingml/2006/main" noGrp="1"/>
          </p:cNvSpPr>
          <p:nvPr/>
        </p:nvSpPr>
        <p:spPr>
          <a:xfrm xmlns:a="http://schemas.openxmlformats.org/drawingml/2006/main">
            <a:off x="6896100" y="2457450"/>
            <a:ext cx="4000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681"/>
          </a:bodyPr>
          <a:lstStyle xmlns:a="http://schemas.openxmlformats.org/drawingml/2006/main"/>
          <a:p xmlns:a="http://schemas.openxmlformats.org/drawingml/2006/main">
            <a:pPr algn="ctr">
              <a:lnSpc>
                <a:spcPct val="105000"/>
              </a:lnSpc>
              <a:buNone/>
              <a:defRPr sz="2550" b="1" i="0">
                <a:solidFill>
                  <a:srgbClr val="9A462F"/>
                </a:solidFill>
                <a:latin typeface="Georgia"/>
                <a:ea typeface="Georgia"/>
                <a:cs typeface="Georgia"/>
              </a:defRPr>
            </a:pPr>
            <a:r>
              <a:rPr sz="2550" b="1" i="0">
                <a:solidFill>
                  <a:srgbClr val="9A462F"/>
                </a:solidFill>
                <a:latin typeface="Georgia"/>
                <a:ea typeface="Georgia"/>
                <a:cs typeface="Georgia"/>
              </a:rPr>
              <a:t>Who receives each slice?</a:t>
            </a:r>
          </a:p>
        </p:txBody>
      </p:sp>
      <p:sp>
        <p:nvSpPr>
          <p:cNvPr id="13" name="">
            <a:extLst xmlns:a="http://schemas.openxmlformats.org/drawingml/2006/main">
              <a:ext uri="{FF2B5EF4-FFF2-40B4-BE49-F238E27FC236}">
                <a16:creationId xmlns:a16="http://schemas.microsoft.com/office/drawing/2014/main" id="{CC6DAD3B-7A83-4720-8D0A-2965D91C3B70}"/>
              </a:ext>
            </a:extLst>
          </p:cNvPr>
          <p:cNvSpPr>
            <a:spLocks xmlns:a="http://schemas.openxmlformats.org/drawingml/2006/main" noGrp="1"/>
          </p:cNvSpPr>
          <p:nvPr/>
        </p:nvSpPr>
        <p:spPr>
          <a:xfrm xmlns:a="http://schemas.openxmlformats.org/drawingml/2006/main">
            <a:off x="6896100" y="3371850"/>
            <a:ext cx="400050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Who gains, who loses,</a:t>
            </a:r>
          </a:p>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and who begins with which rights?</a:t>
            </a:r>
          </a:p>
        </p:txBody>
      </p:sp>
      <p:sp>
        <p:nvSpPr>
          <p:cNvPr id="14" name="efficiency-warning">
            <a:extLst xmlns:a="http://schemas.openxmlformats.org/drawingml/2006/main">
              <a:ext uri="{FF2B5EF4-FFF2-40B4-BE49-F238E27FC236}">
                <a16:creationId xmlns:a16="http://schemas.microsoft.com/office/drawing/2014/main" id="{22CC8831-79AA-4B32-BE1D-FD3974B55132}"/>
              </a:ext>
            </a:extLst>
          </p:cNvPr>
          <p:cNvSpPr>
            <a:spLocks xmlns:a="http://schemas.openxmlformats.org/drawingml/2006/main" noGrp="1"/>
          </p:cNvSpPr>
          <p:nvPr/>
        </p:nvSpPr>
        <p:spPr>
          <a:xfrm xmlns:a="http://schemas.openxmlformats.org/drawingml/2006/main">
            <a:off x="1543050" y="5105400"/>
            <a:ext cx="9105900" cy="7429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B4A17990-4494-4C66-88CB-55496A69EE32}"/>
              </a:ext>
            </a:extLst>
          </p:cNvPr>
          <p:cNvSpPr>
            <a:spLocks xmlns:a="http://schemas.openxmlformats.org/drawingml/2006/main" noGrp="1"/>
          </p:cNvSpPr>
          <p:nvPr/>
        </p:nvSpPr>
        <p:spPr>
          <a:xfrm xmlns:a="http://schemas.openxmlformats.org/drawingml/2006/main">
            <a:off x="1828800" y="5286375"/>
            <a:ext cx="85344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6998"/>
          </a:bodyPr>
          <a:lstStyle xmlns:a="http://schemas.openxmlformats.org/drawingml/2006/main"/>
          <a:p xmlns:a="http://schemas.openxmlformats.org/drawingml/2006/main">
            <a:pPr algn="ctr">
              <a:lnSpc>
                <a:spcPct val="105000"/>
              </a:lnSpc>
              <a:buNone/>
              <a:defRPr sz="1800" b="1" i="0">
                <a:solidFill>
                  <a:srgbClr val="6D4F0C"/>
                </a:solidFill>
                <a:latin typeface="Aptos"/>
                <a:ea typeface="Aptos"/>
                <a:cs typeface="Aptos"/>
              </a:defRPr>
            </a:pPr>
            <a:r>
              <a:rPr sz="1800" b="1" i="0">
                <a:solidFill>
                  <a:srgbClr val="6D4F0C"/>
                </a:solidFill>
                <a:latin typeface="Aptos"/>
                <a:ea typeface="Aptos"/>
                <a:cs typeface="Aptos"/>
              </a:rPr>
              <a:t>Efficiency is a powerful comparison, not a complete theory of justice, legitimacy, or rights.</a:t>
            </a:r>
          </a:p>
        </p:txBody>
      </p:sp>
    </p:spTree>
    <p:extLst>
      <p:ext uri="{BB962C8B-B14F-4D97-AF65-F5344CB8AC3E}">
        <p14:creationId xmlns:p14="http://schemas.microsoft.com/office/powerpoint/2010/main" val="11755855"/>
      </p:ext>
    </p:extLst>
  </p:cSld>
</p:sld>
</file>

<file path=ppt/slides/slide18.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8" name="accent-rule">
            <a:extLst xmlns:a="http://schemas.openxmlformats.org/drawingml/2006/main">
              <a:ext uri="{FF2B5EF4-FFF2-40B4-BE49-F238E27FC236}">
                <a16:creationId xmlns:a16="http://schemas.microsoft.com/office/drawing/2014/main" id="{31630243-E0E7-44F9-A7BC-363F8E09D2CF}"/>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15641A7A-1E1B-4CD6-B427-F1CE70B9DBFA}"/>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19B02DB0-1125-4FB5-9567-CAC1C93691DB}"/>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Law coordinates incompatible uses</a:t>
            </a:r>
          </a:p>
        </p:txBody>
      </p:sp>
      <p:sp>
        <p:nvSpPr>
          <p:cNvPr id="4" name="footer-rule">
            <a:extLst xmlns:a="http://schemas.openxmlformats.org/drawingml/2006/main">
              <a:ext uri="{FF2B5EF4-FFF2-40B4-BE49-F238E27FC236}">
                <a16:creationId xmlns:a16="http://schemas.microsoft.com/office/drawing/2014/main" id="{D9EAD8EA-F729-4B2A-BDD1-D8B6BF947FB5}"/>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030C8E44-D988-4452-871A-854C3EA50DA7}"/>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2749EA09-226D-4588-A06F-0065444EEE41}"/>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18</a:t>
            </a:r>
          </a:p>
        </p:txBody>
      </p:sp>
      <p:sp>
        <p:nvSpPr>
          <p:cNvPr id="7" name="">
            <a:extLst xmlns:a="http://schemas.openxmlformats.org/drawingml/2006/main">
              <a:ext uri="{FF2B5EF4-FFF2-40B4-BE49-F238E27FC236}">
                <a16:creationId xmlns:a16="http://schemas.microsoft.com/office/drawing/2014/main" id="{3E7FA8FE-137D-4BFF-8A70-3F96CF8D162D}"/>
              </a:ext>
            </a:extLst>
          </p:cNvPr>
          <p:cNvSpPr>
            <a:spLocks xmlns:a="http://schemas.openxmlformats.org/drawingml/2006/main" noGrp="1"/>
          </p:cNvSpPr>
          <p:nvPr/>
        </p:nvSpPr>
        <p:spPr>
          <a:xfrm xmlns:a="http://schemas.openxmlformats.org/drawingml/2006/main">
            <a:off x="1066800" y="1771650"/>
            <a:ext cx="3810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325" b="1" i="0">
                <a:solidFill>
                  <a:srgbClr val="24594E"/>
                </a:solidFill>
                <a:latin typeface="Georgia"/>
                <a:ea typeface="Georgia"/>
                <a:cs typeface="Georgia"/>
              </a:defRPr>
            </a:pPr>
            <a:r>
              <a:rPr sz="2325" b="1" i="0">
                <a:solidFill>
                  <a:srgbClr val="24594E"/>
                </a:solidFill>
                <a:latin typeface="Georgia"/>
                <a:ea typeface="Georgia"/>
                <a:cs typeface="Georgia"/>
              </a:rPr>
              <a:t>Neighbor A wants quiet</a:t>
            </a:r>
          </a:p>
        </p:txBody>
      </p:sp>
      <p:sp>
        <p:nvSpPr>
          <p:cNvPr id="8" name="">
            <a:extLst xmlns:a="http://schemas.openxmlformats.org/drawingml/2006/main">
              <a:ext uri="{FF2B5EF4-FFF2-40B4-BE49-F238E27FC236}">
                <a16:creationId xmlns:a16="http://schemas.microsoft.com/office/drawing/2014/main" id="{E2A106E0-956A-4CA4-A4DB-096B4C3CEAEC}"/>
              </a:ext>
            </a:extLst>
          </p:cNvPr>
          <p:cNvSpPr>
            <a:spLocks xmlns:a="http://schemas.openxmlformats.org/drawingml/2006/main" noGrp="1"/>
          </p:cNvSpPr>
          <p:nvPr/>
        </p:nvSpPr>
        <p:spPr>
          <a:xfrm xmlns:a="http://schemas.openxmlformats.org/drawingml/2006/main">
            <a:off x="7315200" y="1676400"/>
            <a:ext cx="38100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286"/>
          </a:bodyPr>
          <a:lstStyle xmlns:a="http://schemas.openxmlformats.org/drawingml/2006/main"/>
          <a:p xmlns:a="http://schemas.openxmlformats.org/drawingml/2006/main">
            <a:pPr algn="ctr">
              <a:lnSpc>
                <a:spcPct val="105000"/>
              </a:lnSpc>
              <a:buNone/>
              <a:defRPr sz="2325" b="1" i="0">
                <a:solidFill>
                  <a:srgbClr val="9A462F"/>
                </a:solidFill>
                <a:latin typeface="Georgia"/>
                <a:ea typeface="Georgia"/>
                <a:cs typeface="Georgia"/>
              </a:defRPr>
            </a:pPr>
            <a:r>
              <a:rPr sz="2325" b="1" i="0">
                <a:solidFill>
                  <a:srgbClr val="9A462F"/>
                </a:solidFill>
                <a:latin typeface="Georgia"/>
                <a:ea typeface="Georgia"/>
                <a:cs typeface="Georgia"/>
              </a:rPr>
              <a:t>Neighbor B wants to operate noisy equipment</a:t>
            </a:r>
          </a:p>
        </p:txBody>
      </p:sp>
      <p:sp>
        <p:nvSpPr>
          <p:cNvPr id="9" name="">
            <a:extLst xmlns:a="http://schemas.openxmlformats.org/drawingml/2006/main">
              <a:ext uri="{FF2B5EF4-FFF2-40B4-BE49-F238E27FC236}">
                <a16:creationId xmlns:a16="http://schemas.microsoft.com/office/drawing/2014/main" id="{4CE585FF-3C4D-4E03-BF3A-E9C838818426}"/>
              </a:ext>
            </a:extLst>
          </p:cNvPr>
          <p:cNvSpPr>
            <a:spLocks xmlns:a="http://schemas.openxmlformats.org/drawingml/2006/main" noGrp="1"/>
          </p:cNvSpPr>
          <p:nvPr/>
        </p:nvSpPr>
        <p:spPr>
          <a:xfrm xmlns:a="http://schemas.openxmlformats.org/drawingml/2006/main">
            <a:off x="5143500" y="2628900"/>
            <a:ext cx="1905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100" b="1" i="0">
                <a:solidFill>
                  <a:srgbClr val="B88424"/>
                </a:solidFill>
                <a:latin typeface="Aptos"/>
                <a:ea typeface="Aptos"/>
                <a:cs typeface="Aptos"/>
              </a:defRPr>
            </a:pPr>
            <a:r>
              <a:rPr sz="2100" b="1" i="0">
                <a:solidFill>
                  <a:srgbClr val="B88424"/>
                </a:solidFill>
                <a:latin typeface="Aptos"/>
                <a:ea typeface="Aptos"/>
                <a:cs typeface="Aptos"/>
              </a:rPr>
              <a:t>CONFLICT</a:t>
            </a:r>
          </a:p>
        </p:txBody>
      </p:sp>
      <p:sp>
        <p:nvSpPr>
          <p:cNvPr id="10" name="">
            <a:extLst xmlns:a="http://schemas.openxmlformats.org/drawingml/2006/main">
              <a:ext uri="{FF2B5EF4-FFF2-40B4-BE49-F238E27FC236}">
                <a16:creationId xmlns:a16="http://schemas.microsoft.com/office/drawing/2014/main" id="{9B15F8EA-B6F5-4269-9FCE-08544BA5A05E}"/>
              </a:ext>
            </a:extLst>
          </p:cNvPr>
          <p:cNvSpPr>
            <a:spLocks xmlns:a="http://schemas.openxmlformats.org/drawingml/2006/main" noGrp="1"/>
          </p:cNvSpPr>
          <p:nvPr/>
        </p:nvSpPr>
        <p:spPr>
          <a:xfrm xmlns:a="http://schemas.openxmlformats.org/drawingml/2006/main">
            <a:off x="1104900" y="3486150"/>
            <a:ext cx="99822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7472A255-5FE0-42BC-BA43-A926B70E9D19}"/>
              </a:ext>
            </a:extLst>
          </p:cNvPr>
          <p:cNvSpPr>
            <a:spLocks xmlns:a="http://schemas.openxmlformats.org/drawingml/2006/main" noGrp="1"/>
          </p:cNvSpPr>
          <p:nvPr/>
        </p:nvSpPr>
        <p:spPr>
          <a:xfrm xmlns:a="http://schemas.openxmlformats.org/drawingml/2006/main">
            <a:off x="1524000" y="3829050"/>
            <a:ext cx="2667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24594E"/>
                </a:solidFill>
                <a:latin typeface="Aptos"/>
                <a:ea typeface="Aptos"/>
                <a:cs typeface="Aptos"/>
              </a:defRPr>
            </a:pPr>
            <a:r>
              <a:rPr sz="1875" b="1" i="0">
                <a:solidFill>
                  <a:srgbClr val="24594E"/>
                </a:solidFill>
                <a:latin typeface="Aptos"/>
                <a:ea typeface="Aptos"/>
                <a:cs typeface="Aptos"/>
              </a:rPr>
              <a:t>Threats</a:t>
            </a:r>
          </a:p>
        </p:txBody>
      </p:sp>
      <p:sp>
        <p:nvSpPr>
          <p:cNvPr id="12" name="">
            <a:extLst xmlns:a="http://schemas.openxmlformats.org/drawingml/2006/main">
              <a:ext uri="{FF2B5EF4-FFF2-40B4-BE49-F238E27FC236}">
                <a16:creationId xmlns:a16="http://schemas.microsoft.com/office/drawing/2014/main" id="{2824AE97-5EB1-4693-88EE-201FAF6E157F}"/>
              </a:ext>
            </a:extLst>
          </p:cNvPr>
          <p:cNvSpPr>
            <a:spLocks xmlns:a="http://schemas.openxmlformats.org/drawingml/2006/main" noGrp="1"/>
          </p:cNvSpPr>
          <p:nvPr/>
        </p:nvSpPr>
        <p:spPr>
          <a:xfrm xmlns:a="http://schemas.openxmlformats.org/drawingml/2006/main">
            <a:off x="4724400" y="3829050"/>
            <a:ext cx="2667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Property rule</a:t>
            </a:r>
          </a:p>
        </p:txBody>
      </p:sp>
      <p:sp>
        <p:nvSpPr>
          <p:cNvPr id="13" name="">
            <a:extLst xmlns:a="http://schemas.openxmlformats.org/drawingml/2006/main">
              <a:ext uri="{FF2B5EF4-FFF2-40B4-BE49-F238E27FC236}">
                <a16:creationId xmlns:a16="http://schemas.microsoft.com/office/drawing/2014/main" id="{85AAF003-C143-45A5-A656-2894C6755F67}"/>
              </a:ext>
            </a:extLst>
          </p:cNvPr>
          <p:cNvSpPr>
            <a:spLocks xmlns:a="http://schemas.openxmlformats.org/drawingml/2006/main" noGrp="1"/>
          </p:cNvSpPr>
          <p:nvPr/>
        </p:nvSpPr>
        <p:spPr>
          <a:xfrm xmlns:a="http://schemas.openxmlformats.org/drawingml/2006/main">
            <a:off x="7924800" y="3829050"/>
            <a:ext cx="2667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24594E"/>
                </a:solidFill>
                <a:latin typeface="Aptos"/>
                <a:ea typeface="Aptos"/>
                <a:cs typeface="Aptos"/>
              </a:defRPr>
            </a:pPr>
            <a:r>
              <a:rPr sz="1875" b="1" i="0">
                <a:solidFill>
                  <a:srgbClr val="24594E"/>
                </a:solidFill>
                <a:latin typeface="Aptos"/>
                <a:ea typeface="Aptos"/>
                <a:cs typeface="Aptos"/>
              </a:rPr>
              <a:t>Bargaining</a:t>
            </a:r>
          </a:p>
        </p:txBody>
      </p:sp>
      <p:sp>
        <p:nvSpPr>
          <p:cNvPr id="14" name="">
            <a:extLst xmlns:a="http://schemas.openxmlformats.org/drawingml/2006/main">
              <a:ext uri="{FF2B5EF4-FFF2-40B4-BE49-F238E27FC236}">
                <a16:creationId xmlns:a16="http://schemas.microsoft.com/office/drawing/2014/main" id="{A206FED8-BE60-423C-8C3B-E2E12F701ED4}"/>
              </a:ext>
            </a:extLst>
          </p:cNvPr>
          <p:cNvSpPr>
            <a:spLocks xmlns:a="http://schemas.openxmlformats.org/drawingml/2006/main" noGrp="1"/>
          </p:cNvSpPr>
          <p:nvPr/>
        </p:nvSpPr>
        <p:spPr>
          <a:xfrm xmlns:a="http://schemas.openxmlformats.org/drawingml/2006/main">
            <a:off x="1524000" y="4686300"/>
            <a:ext cx="2667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Damages</a:t>
            </a:r>
          </a:p>
        </p:txBody>
      </p:sp>
      <p:sp>
        <p:nvSpPr>
          <p:cNvPr id="15" name="">
            <a:extLst xmlns:a="http://schemas.openxmlformats.org/drawingml/2006/main">
              <a:ext uri="{FF2B5EF4-FFF2-40B4-BE49-F238E27FC236}">
                <a16:creationId xmlns:a16="http://schemas.microsoft.com/office/drawing/2014/main" id="{37BE53A1-04ED-4584-982B-3E4AACF89B4F}"/>
              </a:ext>
            </a:extLst>
          </p:cNvPr>
          <p:cNvSpPr>
            <a:spLocks xmlns:a="http://schemas.openxmlformats.org/drawingml/2006/main" noGrp="1"/>
          </p:cNvSpPr>
          <p:nvPr/>
        </p:nvSpPr>
        <p:spPr>
          <a:xfrm xmlns:a="http://schemas.openxmlformats.org/drawingml/2006/main">
            <a:off x="4724400" y="4686300"/>
            <a:ext cx="2667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24594E"/>
                </a:solidFill>
                <a:latin typeface="Aptos"/>
                <a:ea typeface="Aptos"/>
                <a:cs typeface="Aptos"/>
              </a:defRPr>
            </a:pPr>
            <a:r>
              <a:rPr sz="1875" b="1" i="0">
                <a:solidFill>
                  <a:srgbClr val="24594E"/>
                </a:solidFill>
                <a:latin typeface="Aptos"/>
                <a:ea typeface="Aptos"/>
                <a:cs typeface="Aptos"/>
              </a:rPr>
              <a:t>Zoning</a:t>
            </a:r>
          </a:p>
        </p:txBody>
      </p:sp>
      <p:sp>
        <p:nvSpPr>
          <p:cNvPr id="16" name="">
            <a:extLst xmlns:a="http://schemas.openxmlformats.org/drawingml/2006/main">
              <a:ext uri="{FF2B5EF4-FFF2-40B4-BE49-F238E27FC236}">
                <a16:creationId xmlns:a16="http://schemas.microsoft.com/office/drawing/2014/main" id="{15381DE8-4363-49C8-9CB6-E581A7DA473A}"/>
              </a:ext>
            </a:extLst>
          </p:cNvPr>
          <p:cNvSpPr>
            <a:spLocks xmlns:a="http://schemas.openxmlformats.org/drawingml/2006/main" noGrp="1"/>
          </p:cNvSpPr>
          <p:nvPr/>
        </p:nvSpPr>
        <p:spPr>
          <a:xfrm xmlns:a="http://schemas.openxmlformats.org/drawingml/2006/main">
            <a:off x="7924800" y="4686300"/>
            <a:ext cx="2667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Private covenant</a:t>
            </a:r>
          </a:p>
        </p:txBody>
      </p:sp>
      <p:sp>
        <p:nvSpPr>
          <p:cNvPr id="17" name="">
            <a:extLst xmlns:a="http://schemas.openxmlformats.org/drawingml/2006/main">
              <a:ext uri="{FF2B5EF4-FFF2-40B4-BE49-F238E27FC236}">
                <a16:creationId xmlns:a16="http://schemas.microsoft.com/office/drawing/2014/main" id="{F566EA4D-9759-4A33-B267-AE43B419A4F7}"/>
              </a:ext>
            </a:extLst>
          </p:cNvPr>
          <p:cNvSpPr>
            <a:spLocks xmlns:a="http://schemas.openxmlformats.org/drawingml/2006/main" noGrp="1"/>
          </p:cNvSpPr>
          <p:nvPr/>
        </p:nvSpPr>
        <p:spPr>
          <a:xfrm xmlns:a="http://schemas.openxmlformats.org/drawingml/2006/main">
            <a:off x="1352550" y="5524500"/>
            <a:ext cx="94869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5899"/>
          </a:bodyPr>
          <a:lstStyle xmlns:a="http://schemas.openxmlformats.org/drawingml/2006/main"/>
          <a:p xmlns:a="http://schemas.openxmlformats.org/drawingml/2006/main">
            <a:pPr algn="ctr">
              <a:lnSpc>
                <a:spcPct val="105000"/>
              </a:lnSpc>
              <a:buNone/>
              <a:defRPr sz="1800" b="1" i="0">
                <a:solidFill>
                  <a:srgbClr val="17242D"/>
                </a:solidFill>
                <a:latin typeface="Aptos"/>
                <a:ea typeface="Aptos"/>
                <a:cs typeface="Aptos"/>
              </a:defRPr>
            </a:pPr>
            <a:r>
              <a:rPr sz="1800" b="1" i="0">
                <a:solidFill>
                  <a:srgbClr val="17242D"/>
                </a:solidFill>
                <a:latin typeface="Aptos"/>
                <a:ea typeface="Aptos"/>
                <a:cs typeface="Aptos"/>
              </a:rPr>
              <a:t>The question is not whether coordination is needed. It is which rule handles the conflict best under the circumstances.</a:t>
            </a:r>
          </a:p>
        </p:txBody>
      </p:sp>
    </p:spTree>
    <p:extLst>
      <p:ext uri="{BB962C8B-B14F-4D97-AF65-F5344CB8AC3E}">
        <p14:creationId xmlns:p14="http://schemas.microsoft.com/office/powerpoint/2010/main" val="480360041"/>
      </p:ext>
    </p:extLst>
  </p:cSld>
</p:sld>
</file>

<file path=ppt/slides/slide19.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7" name="accent-rule">
            <a:extLst xmlns:a="http://schemas.openxmlformats.org/drawingml/2006/main">
              <a:ext uri="{FF2B5EF4-FFF2-40B4-BE49-F238E27FC236}">
                <a16:creationId xmlns:a16="http://schemas.microsoft.com/office/drawing/2014/main" id="{88CB0A64-0707-4216-8383-C3E62F13CA6E}"/>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BF580C01-7CC8-48A4-BC8A-4BC7A4D960C7}"/>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52322A13-5E3B-4499-9ED5-1F349B68ADE9}"/>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0114"/>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Legal institutions make cooperation among strangers possible</a:t>
            </a:r>
          </a:p>
        </p:txBody>
      </p:sp>
      <p:sp>
        <p:nvSpPr>
          <p:cNvPr id="4" name="footer-rule">
            <a:extLst xmlns:a="http://schemas.openxmlformats.org/drawingml/2006/main">
              <a:ext uri="{FF2B5EF4-FFF2-40B4-BE49-F238E27FC236}">
                <a16:creationId xmlns:a16="http://schemas.microsoft.com/office/drawing/2014/main" id="{159279E3-72A1-454B-8499-BE81517EE573}"/>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FB5B2771-F206-4CA2-9E80-DF329CC7279B}"/>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D4FA95FE-FBCF-4276-A788-31EF11CD6492}"/>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19</a:t>
            </a:r>
          </a:p>
        </p:txBody>
      </p:sp>
      <p:sp>
        <p:nvSpPr>
          <p:cNvPr id="7" name="legal-layer-1">
            <a:extLst xmlns:a="http://schemas.openxmlformats.org/drawingml/2006/main">
              <a:ext uri="{FF2B5EF4-FFF2-40B4-BE49-F238E27FC236}">
                <a16:creationId xmlns:a16="http://schemas.microsoft.com/office/drawing/2014/main" id="{468FB436-70F8-4964-9DC7-2FC1DDFE8BFA}"/>
              </a:ext>
            </a:extLst>
          </p:cNvPr>
          <p:cNvSpPr>
            <a:spLocks xmlns:a="http://schemas.openxmlformats.org/drawingml/2006/main" noGrp="1"/>
          </p:cNvSpPr>
          <p:nvPr/>
        </p:nvSpPr>
        <p:spPr>
          <a:xfrm xmlns:a="http://schemas.openxmlformats.org/drawingml/2006/main">
            <a:off x="781050" y="2343150"/>
            <a:ext cx="1657350" cy="20383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A9AA5606-7C2E-4798-B8CC-CEBAFD8683E6}"/>
              </a:ext>
            </a:extLst>
          </p:cNvPr>
          <p:cNvSpPr>
            <a:spLocks xmlns:a="http://schemas.openxmlformats.org/drawingml/2006/main" noGrp="1"/>
          </p:cNvSpPr>
          <p:nvPr/>
        </p:nvSpPr>
        <p:spPr>
          <a:xfrm xmlns:a="http://schemas.openxmlformats.org/drawingml/2006/main">
            <a:off x="895350" y="2628900"/>
            <a:ext cx="1428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PROPERTY</a:t>
            </a:r>
          </a:p>
        </p:txBody>
      </p:sp>
      <p:sp>
        <p:nvSpPr>
          <p:cNvPr id="9" name="">
            <a:extLst xmlns:a="http://schemas.openxmlformats.org/drawingml/2006/main">
              <a:ext uri="{FF2B5EF4-FFF2-40B4-BE49-F238E27FC236}">
                <a16:creationId xmlns:a16="http://schemas.microsoft.com/office/drawing/2014/main" id="{75BACACF-E19D-4C67-A370-98F116924E57}"/>
              </a:ext>
            </a:extLst>
          </p:cNvPr>
          <p:cNvSpPr>
            <a:spLocks xmlns:a="http://schemas.openxmlformats.org/drawingml/2006/main" noGrp="1"/>
          </p:cNvSpPr>
          <p:nvPr/>
        </p:nvSpPr>
        <p:spPr>
          <a:xfrm xmlns:a="http://schemas.openxmlformats.org/drawingml/2006/main">
            <a:off x="952500" y="3238500"/>
            <a:ext cx="131445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Who may decide?</a:t>
            </a:r>
          </a:p>
        </p:txBody>
      </p:sp>
      <p:sp>
        <p:nvSpPr>
          <p:cNvPr id="10" name="">
            <a:extLst xmlns:a="http://schemas.openxmlformats.org/drawingml/2006/main">
              <a:ext uri="{FF2B5EF4-FFF2-40B4-BE49-F238E27FC236}">
                <a16:creationId xmlns:a16="http://schemas.microsoft.com/office/drawing/2014/main" id="{04864029-BC61-4020-9912-F901E5664B69}"/>
              </a:ext>
            </a:extLst>
          </p:cNvPr>
          <p:cNvSpPr>
            <a:spLocks xmlns:a="http://schemas.openxmlformats.org/drawingml/2006/main" noGrp="1"/>
          </p:cNvSpPr>
          <p:nvPr/>
        </p:nvSpPr>
        <p:spPr>
          <a:xfrm xmlns:a="http://schemas.openxmlformats.org/drawingml/2006/main">
            <a:off x="2438400" y="3143250"/>
            <a:ext cx="6286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1" name="legal-layer-2">
            <a:extLst xmlns:a="http://schemas.openxmlformats.org/drawingml/2006/main">
              <a:ext uri="{FF2B5EF4-FFF2-40B4-BE49-F238E27FC236}">
                <a16:creationId xmlns:a16="http://schemas.microsoft.com/office/drawing/2014/main" id="{3D69D972-1485-44F9-B2C3-629C7BDACE85}"/>
              </a:ext>
            </a:extLst>
          </p:cNvPr>
          <p:cNvSpPr>
            <a:spLocks xmlns:a="http://schemas.openxmlformats.org/drawingml/2006/main" noGrp="1"/>
          </p:cNvSpPr>
          <p:nvPr/>
        </p:nvSpPr>
        <p:spPr>
          <a:xfrm xmlns:a="http://schemas.openxmlformats.org/drawingml/2006/main">
            <a:off x="3067050" y="2343150"/>
            <a:ext cx="1657350" cy="20383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1B940D03-EF4F-4100-A557-D19C51CB2217}"/>
              </a:ext>
            </a:extLst>
          </p:cNvPr>
          <p:cNvSpPr>
            <a:spLocks xmlns:a="http://schemas.openxmlformats.org/drawingml/2006/main" noGrp="1"/>
          </p:cNvSpPr>
          <p:nvPr/>
        </p:nvSpPr>
        <p:spPr>
          <a:xfrm xmlns:a="http://schemas.openxmlformats.org/drawingml/2006/main">
            <a:off x="3181350" y="2628900"/>
            <a:ext cx="1428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CONTRACT</a:t>
            </a:r>
          </a:p>
        </p:txBody>
      </p:sp>
      <p:sp>
        <p:nvSpPr>
          <p:cNvPr id="13" name="">
            <a:extLst xmlns:a="http://schemas.openxmlformats.org/drawingml/2006/main">
              <a:ext uri="{FF2B5EF4-FFF2-40B4-BE49-F238E27FC236}">
                <a16:creationId xmlns:a16="http://schemas.microsoft.com/office/drawing/2014/main" id="{3E48D203-F3CD-440C-8A8D-2D0795BF29E5}"/>
              </a:ext>
            </a:extLst>
          </p:cNvPr>
          <p:cNvSpPr>
            <a:spLocks xmlns:a="http://schemas.openxmlformats.org/drawingml/2006/main" noGrp="1"/>
          </p:cNvSpPr>
          <p:nvPr/>
        </p:nvSpPr>
        <p:spPr>
          <a:xfrm xmlns:a="http://schemas.openxmlformats.org/drawingml/2006/main">
            <a:off x="3238500" y="3238500"/>
            <a:ext cx="131445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3795"/>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Which promises bind?</a:t>
            </a:r>
          </a:p>
        </p:txBody>
      </p:sp>
      <p:sp>
        <p:nvSpPr>
          <p:cNvPr id="14" name="">
            <a:extLst xmlns:a="http://schemas.openxmlformats.org/drawingml/2006/main">
              <a:ext uri="{FF2B5EF4-FFF2-40B4-BE49-F238E27FC236}">
                <a16:creationId xmlns:a16="http://schemas.microsoft.com/office/drawing/2014/main" id="{33ADEF08-52CE-41C5-BF46-E3B1B20C42DF}"/>
              </a:ext>
            </a:extLst>
          </p:cNvPr>
          <p:cNvSpPr>
            <a:spLocks xmlns:a="http://schemas.openxmlformats.org/drawingml/2006/main" noGrp="1"/>
          </p:cNvSpPr>
          <p:nvPr/>
        </p:nvSpPr>
        <p:spPr>
          <a:xfrm xmlns:a="http://schemas.openxmlformats.org/drawingml/2006/main">
            <a:off x="4724400" y="3143250"/>
            <a:ext cx="6286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5" name="legal-layer-3">
            <a:extLst xmlns:a="http://schemas.openxmlformats.org/drawingml/2006/main">
              <a:ext uri="{FF2B5EF4-FFF2-40B4-BE49-F238E27FC236}">
                <a16:creationId xmlns:a16="http://schemas.microsoft.com/office/drawing/2014/main" id="{66FE9D6E-3CE9-48A0-8226-13C2BBE013AF}"/>
              </a:ext>
            </a:extLst>
          </p:cNvPr>
          <p:cNvSpPr>
            <a:spLocks xmlns:a="http://schemas.openxmlformats.org/drawingml/2006/main" noGrp="1"/>
          </p:cNvSpPr>
          <p:nvPr/>
        </p:nvSpPr>
        <p:spPr>
          <a:xfrm xmlns:a="http://schemas.openxmlformats.org/drawingml/2006/main">
            <a:off x="5353050" y="2343150"/>
            <a:ext cx="1657350" cy="20383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C751F4AF-F3DA-4B3F-B990-E5074AAA0F8F}"/>
              </a:ext>
            </a:extLst>
          </p:cNvPr>
          <p:cNvSpPr>
            <a:spLocks xmlns:a="http://schemas.openxmlformats.org/drawingml/2006/main" noGrp="1"/>
          </p:cNvSpPr>
          <p:nvPr/>
        </p:nvSpPr>
        <p:spPr>
          <a:xfrm xmlns:a="http://schemas.openxmlformats.org/drawingml/2006/main">
            <a:off x="5467350" y="2628900"/>
            <a:ext cx="1428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TORT + CRIME</a:t>
            </a:r>
          </a:p>
        </p:txBody>
      </p:sp>
      <p:sp>
        <p:nvSpPr>
          <p:cNvPr id="17" name="">
            <a:extLst xmlns:a="http://schemas.openxmlformats.org/drawingml/2006/main">
              <a:ext uri="{FF2B5EF4-FFF2-40B4-BE49-F238E27FC236}">
                <a16:creationId xmlns:a16="http://schemas.microsoft.com/office/drawing/2014/main" id="{5BCF372D-3C71-48C6-B4EF-94816CA3ABA3}"/>
              </a:ext>
            </a:extLst>
          </p:cNvPr>
          <p:cNvSpPr>
            <a:spLocks xmlns:a="http://schemas.openxmlformats.org/drawingml/2006/main" noGrp="1"/>
          </p:cNvSpPr>
          <p:nvPr/>
        </p:nvSpPr>
        <p:spPr>
          <a:xfrm xmlns:a="http://schemas.openxmlformats.org/drawingml/2006/main">
            <a:off x="5524500" y="3238500"/>
            <a:ext cx="131445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3795"/>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Who bears harm to others?</a:t>
            </a:r>
          </a:p>
        </p:txBody>
      </p:sp>
      <p:sp>
        <p:nvSpPr>
          <p:cNvPr id="18" name="">
            <a:extLst xmlns:a="http://schemas.openxmlformats.org/drawingml/2006/main">
              <a:ext uri="{FF2B5EF4-FFF2-40B4-BE49-F238E27FC236}">
                <a16:creationId xmlns:a16="http://schemas.microsoft.com/office/drawing/2014/main" id="{E732BD82-E680-46C8-9CA2-A991BC641CF0}"/>
              </a:ext>
            </a:extLst>
          </p:cNvPr>
          <p:cNvSpPr>
            <a:spLocks xmlns:a="http://schemas.openxmlformats.org/drawingml/2006/main" noGrp="1"/>
          </p:cNvSpPr>
          <p:nvPr/>
        </p:nvSpPr>
        <p:spPr>
          <a:xfrm xmlns:a="http://schemas.openxmlformats.org/drawingml/2006/main">
            <a:off x="7010400" y="3143250"/>
            <a:ext cx="6286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9" name="legal-layer-4">
            <a:extLst xmlns:a="http://schemas.openxmlformats.org/drawingml/2006/main">
              <a:ext uri="{FF2B5EF4-FFF2-40B4-BE49-F238E27FC236}">
                <a16:creationId xmlns:a16="http://schemas.microsoft.com/office/drawing/2014/main" id="{5837A7F0-44E3-41D2-AE0D-8DDB3FA0770A}"/>
              </a:ext>
            </a:extLst>
          </p:cNvPr>
          <p:cNvSpPr>
            <a:spLocks xmlns:a="http://schemas.openxmlformats.org/drawingml/2006/main" noGrp="1"/>
          </p:cNvSpPr>
          <p:nvPr/>
        </p:nvSpPr>
        <p:spPr>
          <a:xfrm xmlns:a="http://schemas.openxmlformats.org/drawingml/2006/main">
            <a:off x="7639050" y="2343150"/>
            <a:ext cx="1657350" cy="20383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20" name="">
            <a:extLst xmlns:a="http://schemas.openxmlformats.org/drawingml/2006/main">
              <a:ext uri="{FF2B5EF4-FFF2-40B4-BE49-F238E27FC236}">
                <a16:creationId xmlns:a16="http://schemas.microsoft.com/office/drawing/2014/main" id="{3B5880DC-6053-4885-AF1E-2DB1EC64CCD2}"/>
              </a:ext>
            </a:extLst>
          </p:cNvPr>
          <p:cNvSpPr>
            <a:spLocks xmlns:a="http://schemas.openxmlformats.org/drawingml/2006/main" noGrp="1"/>
          </p:cNvSpPr>
          <p:nvPr/>
        </p:nvSpPr>
        <p:spPr>
          <a:xfrm xmlns:a="http://schemas.openxmlformats.org/drawingml/2006/main">
            <a:off x="7753350" y="2628900"/>
            <a:ext cx="1428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315F75"/>
                </a:solidFill>
                <a:latin typeface="Aptos"/>
                <a:ea typeface="Aptos"/>
                <a:cs typeface="Aptos"/>
              </a:defRPr>
            </a:pPr>
            <a:r>
              <a:rPr sz="1275" b="1" i="0">
                <a:solidFill>
                  <a:srgbClr val="315F75"/>
                </a:solidFill>
                <a:latin typeface="Aptos"/>
                <a:ea typeface="Aptos"/>
                <a:cs typeface="Aptos"/>
              </a:rPr>
              <a:t>COURTS</a:t>
            </a:r>
          </a:p>
        </p:txBody>
      </p:sp>
      <p:sp>
        <p:nvSpPr>
          <p:cNvPr id="21" name="">
            <a:extLst xmlns:a="http://schemas.openxmlformats.org/drawingml/2006/main">
              <a:ext uri="{FF2B5EF4-FFF2-40B4-BE49-F238E27FC236}">
                <a16:creationId xmlns:a16="http://schemas.microsoft.com/office/drawing/2014/main" id="{45BEBDA3-90EA-466F-965F-370A363D12E7}"/>
              </a:ext>
            </a:extLst>
          </p:cNvPr>
          <p:cNvSpPr>
            <a:spLocks xmlns:a="http://schemas.openxmlformats.org/drawingml/2006/main" noGrp="1"/>
          </p:cNvSpPr>
          <p:nvPr/>
        </p:nvSpPr>
        <p:spPr>
          <a:xfrm xmlns:a="http://schemas.openxmlformats.org/drawingml/2006/main">
            <a:off x="7810500" y="3238500"/>
            <a:ext cx="131445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3795"/>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How are disputes resolved?</a:t>
            </a:r>
          </a:p>
        </p:txBody>
      </p:sp>
      <p:sp>
        <p:nvSpPr>
          <p:cNvPr id="22" name="">
            <a:extLst xmlns:a="http://schemas.openxmlformats.org/drawingml/2006/main">
              <a:ext uri="{FF2B5EF4-FFF2-40B4-BE49-F238E27FC236}">
                <a16:creationId xmlns:a16="http://schemas.microsoft.com/office/drawing/2014/main" id="{2F2D63A5-78B6-41FB-BA49-856815DF15A4}"/>
              </a:ext>
            </a:extLst>
          </p:cNvPr>
          <p:cNvSpPr>
            <a:spLocks xmlns:a="http://schemas.openxmlformats.org/drawingml/2006/main" noGrp="1"/>
          </p:cNvSpPr>
          <p:nvPr/>
        </p:nvSpPr>
        <p:spPr>
          <a:xfrm xmlns:a="http://schemas.openxmlformats.org/drawingml/2006/main">
            <a:off x="9296400" y="3143250"/>
            <a:ext cx="6286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23" name="legal-layer-5">
            <a:extLst xmlns:a="http://schemas.openxmlformats.org/drawingml/2006/main">
              <a:ext uri="{FF2B5EF4-FFF2-40B4-BE49-F238E27FC236}">
                <a16:creationId xmlns:a16="http://schemas.microsoft.com/office/drawing/2014/main" id="{52EDFABC-2DA6-4B39-9DBB-FA8D2C0F186E}"/>
              </a:ext>
            </a:extLst>
          </p:cNvPr>
          <p:cNvSpPr>
            <a:spLocks xmlns:a="http://schemas.openxmlformats.org/drawingml/2006/main" noGrp="1"/>
          </p:cNvSpPr>
          <p:nvPr/>
        </p:nvSpPr>
        <p:spPr>
          <a:xfrm xmlns:a="http://schemas.openxmlformats.org/drawingml/2006/main">
            <a:off x="9925050" y="2343150"/>
            <a:ext cx="1657350" cy="20383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24" name="">
            <a:extLst xmlns:a="http://schemas.openxmlformats.org/drawingml/2006/main">
              <a:ext uri="{FF2B5EF4-FFF2-40B4-BE49-F238E27FC236}">
                <a16:creationId xmlns:a16="http://schemas.microsoft.com/office/drawing/2014/main" id="{A9CB602C-8029-46A9-8917-F1A0FF4BE056}"/>
              </a:ext>
            </a:extLst>
          </p:cNvPr>
          <p:cNvSpPr>
            <a:spLocks xmlns:a="http://schemas.openxmlformats.org/drawingml/2006/main" noGrp="1"/>
          </p:cNvSpPr>
          <p:nvPr/>
        </p:nvSpPr>
        <p:spPr>
          <a:xfrm xmlns:a="http://schemas.openxmlformats.org/drawingml/2006/main">
            <a:off x="10039350" y="2628900"/>
            <a:ext cx="1428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ENFORCEMENT</a:t>
            </a:r>
          </a:p>
        </p:txBody>
      </p:sp>
      <p:sp>
        <p:nvSpPr>
          <p:cNvPr id="25" name="">
            <a:extLst xmlns:a="http://schemas.openxmlformats.org/drawingml/2006/main">
              <a:ext uri="{FF2B5EF4-FFF2-40B4-BE49-F238E27FC236}">
                <a16:creationId xmlns:a16="http://schemas.microsoft.com/office/drawing/2014/main" id="{DCA756EE-DA7D-4D83-8B45-B886A49DA12A}"/>
              </a:ext>
            </a:extLst>
          </p:cNvPr>
          <p:cNvSpPr>
            <a:spLocks xmlns:a="http://schemas.openxmlformats.org/drawingml/2006/main" noGrp="1"/>
          </p:cNvSpPr>
          <p:nvPr/>
        </p:nvSpPr>
        <p:spPr>
          <a:xfrm xmlns:a="http://schemas.openxmlformats.org/drawingml/2006/main">
            <a:off x="10096500" y="3238500"/>
            <a:ext cx="131445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3795"/>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How does a decision matter?</a:t>
            </a:r>
          </a:p>
        </p:txBody>
      </p:sp>
      <p:sp>
        <p:nvSpPr>
          <p:cNvPr id="26" name="">
            <a:extLst xmlns:a="http://schemas.openxmlformats.org/drawingml/2006/main">
              <a:ext uri="{FF2B5EF4-FFF2-40B4-BE49-F238E27FC236}">
                <a16:creationId xmlns:a16="http://schemas.microsoft.com/office/drawing/2014/main" id="{87DFAC99-4748-4E72-A3A7-4E810126F7A2}"/>
              </a:ext>
            </a:extLst>
          </p:cNvPr>
          <p:cNvSpPr>
            <a:spLocks xmlns:a="http://schemas.openxmlformats.org/drawingml/2006/main" noGrp="1"/>
          </p:cNvSpPr>
          <p:nvPr/>
        </p:nvSpPr>
        <p:spPr>
          <a:xfrm xmlns:a="http://schemas.openxmlformats.org/drawingml/2006/main">
            <a:off x="1581150" y="5181600"/>
            <a:ext cx="90297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025" b="1" i="0">
                <a:solidFill>
                  <a:srgbClr val="173F38"/>
                </a:solidFill>
                <a:latin typeface="Aptos"/>
                <a:ea typeface="Aptos"/>
                <a:cs typeface="Aptos"/>
              </a:defRPr>
            </a:pPr>
            <a:r>
              <a:rPr sz="2025" b="1" i="0">
                <a:solidFill>
                  <a:srgbClr val="173F38"/>
                </a:solidFill>
                <a:latin typeface="Aptos"/>
                <a:ea typeface="Aptos"/>
                <a:cs typeface="Aptos"/>
              </a:rPr>
              <a:t>The fields divide tasks, but they operate as one institutional system.</a:t>
            </a:r>
          </a:p>
        </p:txBody>
      </p:sp>
    </p:spTree>
    <p:extLst>
      <p:ext uri="{BB962C8B-B14F-4D97-AF65-F5344CB8AC3E}">
        <p14:creationId xmlns:p14="http://schemas.microsoft.com/office/powerpoint/2010/main" val="1179692467"/>
      </p:ext>
    </p:extLst>
  </p:cSld>
</p:sld>
</file>

<file path=ppt/slides/slide2.xml><?xml version="1.0" encoding="utf-8"?>
<p:sld xmlns:p="http://schemas.openxmlformats.org/presentationml/2006/main">
  <p:cSld>
    <p:bg>
      <p:bgPr>
        <a:solidFill xmlns:a="http://schemas.openxmlformats.org/drawingml/2006/main">
          <a:srgbClr val="173F38"/>
        </a:solidFill>
      </p:bgPr>
    </p:bg>
    <p:spTree>
      <p:nvGrpSpPr>
        <p:cNvPr id="1" name=""/>
        <p:cNvGrpSpPr/>
        <p:nvPr/>
      </p:nvGrpSpPr>
      <p:grpSpPr>
        <a:xfrm xmlns:a="http://schemas.openxmlformats.org/drawingml/2006/main"/>
      </p:grpSpPr>
      <p:sp>
        <p:nvSpPr>
          <p:cNvPr id="14" name="accent-rule">
            <a:extLst xmlns:a="http://schemas.openxmlformats.org/drawingml/2006/main">
              <a:ext uri="{FF2B5EF4-FFF2-40B4-BE49-F238E27FC236}">
                <a16:creationId xmlns:a16="http://schemas.microsoft.com/office/drawing/2014/main" id="{7F02D5F8-E8D4-4A8A-8BD9-A198E0EC36F0}"/>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B88424"/>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7D731D38-C93C-4477-9A6B-27FD6FA32474}"/>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15634FA9-EC4F-47A0-9705-26183F55957A}"/>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FFFFFF"/>
                </a:solidFill>
                <a:latin typeface="Georgia"/>
                <a:ea typeface="Georgia"/>
                <a:cs typeface="Georgia"/>
              </a:defRPr>
            </a:pPr>
            <a:r>
              <a:rPr sz="3000" b="1" i="0">
                <a:solidFill>
                  <a:srgbClr val="FFFFFF"/>
                </a:solidFill>
                <a:latin typeface="Georgia"/>
                <a:ea typeface="Georgia"/>
                <a:cs typeface="Georgia"/>
              </a:rPr>
              <a:t>The extra crime that costs nothing</a:t>
            </a:r>
          </a:p>
        </p:txBody>
      </p:sp>
      <p:sp>
        <p:nvSpPr>
          <p:cNvPr id="4" name="footer-rule">
            <a:extLst xmlns:a="http://schemas.openxmlformats.org/drawingml/2006/main">
              <a:ext uri="{FF2B5EF4-FFF2-40B4-BE49-F238E27FC236}">
                <a16:creationId xmlns:a16="http://schemas.microsoft.com/office/drawing/2014/main" id="{81E8A975-CA46-46BF-AB01-2DAF9CCA38A3}"/>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4F776F"/>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BD543365-A6A2-45A2-808A-23CE2A352BD5}"/>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C8D9D5"/>
                </a:solidFill>
                <a:latin typeface="Aptos"/>
                <a:ea typeface="Aptos"/>
                <a:cs typeface="Aptos"/>
              </a:defRPr>
            </a:pPr>
            <a:r>
              <a:rPr sz="825" b="1" i="0">
                <a:solidFill>
                  <a:srgbClr val="C8D9D5"/>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FF677D00-411D-4B15-A33C-F592886C9418}"/>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C8D9D5"/>
                </a:solidFill>
                <a:latin typeface="Aptos"/>
                <a:ea typeface="Aptos"/>
                <a:cs typeface="Aptos"/>
              </a:defRPr>
            </a:pPr>
            <a:r>
              <a:rPr sz="825" b="0" i="0">
                <a:solidFill>
                  <a:srgbClr val="C8D9D5"/>
                </a:solidFill>
                <a:latin typeface="Aptos"/>
                <a:ea typeface="Aptos"/>
                <a:cs typeface="Aptos"/>
              </a:rPr>
              <a:t>2</a:t>
            </a:r>
          </a:p>
        </p:txBody>
      </p:sp>
      <p:sp>
        <p:nvSpPr>
          <p:cNvPr id="7" name="">
            <a:extLst xmlns:a="http://schemas.openxmlformats.org/drawingml/2006/main">
              <a:ext uri="{FF2B5EF4-FFF2-40B4-BE49-F238E27FC236}">
                <a16:creationId xmlns:a16="http://schemas.microsoft.com/office/drawing/2014/main" id="{8307A6D5-C281-48C3-A44A-CE3ED44DFC16}"/>
              </a:ext>
            </a:extLst>
          </p:cNvPr>
          <p:cNvSpPr>
            <a:spLocks xmlns:a="http://schemas.openxmlformats.org/drawingml/2006/main" noGrp="1"/>
          </p:cNvSpPr>
          <p:nvPr/>
        </p:nvSpPr>
        <p:spPr>
          <a:xfrm xmlns:a="http://schemas.openxmlformats.org/drawingml/2006/main">
            <a:off x="1466850" y="1562100"/>
            <a:ext cx="428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975" b="1" i="0">
                <a:solidFill>
                  <a:srgbClr val="B88424"/>
                </a:solidFill>
                <a:latin typeface="Aptos"/>
                <a:ea typeface="Aptos"/>
                <a:cs typeface="Aptos"/>
              </a:defRPr>
            </a:pPr>
            <a:r>
              <a:rPr sz="975" b="1" i="0">
                <a:solidFill>
                  <a:srgbClr val="B88424"/>
                </a:solidFill>
                <a:latin typeface="Aptos"/>
                <a:ea typeface="Aptos"/>
                <a:cs typeface="Aptos"/>
              </a:rPr>
              <a:t>A MARGINAL-DETERRENCE PUZZLE</a:t>
            </a:r>
          </a:p>
        </p:txBody>
      </p:sp>
      <p:sp>
        <p:nvSpPr>
          <p:cNvPr id="8" name="">
            <a:extLst xmlns:a="http://schemas.openxmlformats.org/drawingml/2006/main">
              <a:ext uri="{FF2B5EF4-FFF2-40B4-BE49-F238E27FC236}">
                <a16:creationId xmlns:a16="http://schemas.microsoft.com/office/drawing/2014/main" id="{32B0DCBC-467B-446D-9200-D022F471F8B6}"/>
              </a:ext>
            </a:extLst>
          </p:cNvPr>
          <p:cNvSpPr>
            <a:spLocks xmlns:a="http://schemas.openxmlformats.org/drawingml/2006/main" noGrp="1"/>
          </p:cNvSpPr>
          <p:nvPr/>
        </p:nvSpPr>
        <p:spPr>
          <a:xfrm xmlns:a="http://schemas.openxmlformats.org/drawingml/2006/main">
            <a:off x="1276350" y="2095500"/>
            <a:ext cx="3810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400" b="1" i="0">
                <a:solidFill>
                  <a:srgbClr val="FFFFFF"/>
                </a:solidFill>
                <a:latin typeface="Georgia"/>
                <a:ea typeface="Georgia"/>
                <a:cs typeface="Georgia"/>
              </a:defRPr>
            </a:pPr>
            <a:r>
              <a:rPr sz="2400" b="1" i="0">
                <a:solidFill>
                  <a:srgbClr val="FFFFFF"/>
                </a:solidFill>
                <a:latin typeface="Georgia"/>
                <a:ea typeface="Georgia"/>
                <a:cs typeface="Georgia"/>
              </a:rPr>
              <a:t>Armed robbery</a:t>
            </a:r>
          </a:p>
        </p:txBody>
      </p:sp>
      <p:sp>
        <p:nvSpPr>
          <p:cNvPr id="9" name="">
            <a:extLst xmlns:a="http://schemas.openxmlformats.org/drawingml/2006/main">
              <a:ext uri="{FF2B5EF4-FFF2-40B4-BE49-F238E27FC236}">
                <a16:creationId xmlns:a16="http://schemas.microsoft.com/office/drawing/2014/main" id="{1F2E5069-D047-4F0A-B547-AD2F4FB5B418}"/>
              </a:ext>
            </a:extLst>
          </p:cNvPr>
          <p:cNvSpPr>
            <a:spLocks xmlns:a="http://schemas.openxmlformats.org/drawingml/2006/main" noGrp="1"/>
          </p:cNvSpPr>
          <p:nvPr/>
        </p:nvSpPr>
        <p:spPr>
          <a:xfrm xmlns:a="http://schemas.openxmlformats.org/drawingml/2006/main">
            <a:off x="1276350" y="2838450"/>
            <a:ext cx="3810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950" b="0" i="0">
                <a:solidFill>
                  <a:srgbClr val="C8D9D5"/>
                </a:solidFill>
                <a:latin typeface="Aptos"/>
                <a:ea typeface="Aptos"/>
                <a:cs typeface="Aptos"/>
              </a:defRPr>
            </a:pPr>
            <a:r>
              <a:rPr sz="1950" b="0" i="0">
                <a:solidFill>
                  <a:srgbClr val="C8D9D5"/>
                </a:solidFill>
                <a:latin typeface="Aptos"/>
                <a:ea typeface="Aptos"/>
                <a:cs typeface="Aptos"/>
              </a:rPr>
              <a:t>Severe punishment</a:t>
            </a:r>
          </a:p>
        </p:txBody>
      </p:sp>
      <p:sp>
        <p:nvSpPr>
          <p:cNvPr id="10" name="">
            <a:extLst xmlns:a="http://schemas.openxmlformats.org/drawingml/2006/main">
              <a:ext uri="{FF2B5EF4-FFF2-40B4-BE49-F238E27FC236}">
                <a16:creationId xmlns:a16="http://schemas.microsoft.com/office/drawing/2014/main" id="{BC55B7B1-6302-4BC5-8F7B-555B4D142DA5}"/>
              </a:ext>
            </a:extLst>
          </p:cNvPr>
          <p:cNvSpPr>
            <a:spLocks xmlns:a="http://schemas.openxmlformats.org/drawingml/2006/main" noGrp="1"/>
          </p:cNvSpPr>
          <p:nvPr/>
        </p:nvSpPr>
        <p:spPr>
          <a:xfrm xmlns:a="http://schemas.openxmlformats.org/drawingml/2006/main">
            <a:off x="6096000" y="1790700"/>
            <a:ext cx="9525" cy="21907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BCA04871-EFC1-47A2-BE2C-4F2642803CC0}"/>
              </a:ext>
            </a:extLst>
          </p:cNvPr>
          <p:cNvSpPr>
            <a:spLocks xmlns:a="http://schemas.openxmlformats.org/drawingml/2006/main" noGrp="1"/>
          </p:cNvSpPr>
          <p:nvPr/>
        </p:nvSpPr>
        <p:spPr>
          <a:xfrm xmlns:a="http://schemas.openxmlformats.org/drawingml/2006/main">
            <a:off x="7105650" y="2095500"/>
            <a:ext cx="3810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400" b="1" i="0">
                <a:solidFill>
                  <a:srgbClr val="FFFFFF"/>
                </a:solidFill>
                <a:latin typeface="Georgia"/>
                <a:ea typeface="Georgia"/>
                <a:cs typeface="Georgia"/>
              </a:defRPr>
            </a:pPr>
            <a:r>
              <a:rPr sz="2400" b="1" i="0">
                <a:solidFill>
                  <a:srgbClr val="FFFFFF"/>
                </a:solidFill>
                <a:latin typeface="Georgia"/>
                <a:ea typeface="Georgia"/>
                <a:cs typeface="Georgia"/>
              </a:rPr>
              <a:t>Robbery + murder</a:t>
            </a:r>
          </a:p>
        </p:txBody>
      </p:sp>
      <p:sp>
        <p:nvSpPr>
          <p:cNvPr id="12" name="">
            <a:extLst xmlns:a="http://schemas.openxmlformats.org/drawingml/2006/main">
              <a:ext uri="{FF2B5EF4-FFF2-40B4-BE49-F238E27FC236}">
                <a16:creationId xmlns:a16="http://schemas.microsoft.com/office/drawing/2014/main" id="{F3BE4BC3-EE1B-4886-A71D-D06B16E9349D}"/>
              </a:ext>
            </a:extLst>
          </p:cNvPr>
          <p:cNvSpPr>
            <a:spLocks xmlns:a="http://schemas.openxmlformats.org/drawingml/2006/main" noGrp="1"/>
          </p:cNvSpPr>
          <p:nvPr/>
        </p:nvSpPr>
        <p:spPr>
          <a:xfrm xmlns:a="http://schemas.openxmlformats.org/drawingml/2006/main">
            <a:off x="7105650" y="2838450"/>
            <a:ext cx="3810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950" b="0" i="0">
                <a:solidFill>
                  <a:srgbClr val="C8D9D5"/>
                </a:solidFill>
                <a:latin typeface="Aptos"/>
                <a:ea typeface="Aptos"/>
                <a:cs typeface="Aptos"/>
              </a:defRPr>
            </a:pPr>
            <a:r>
              <a:rPr sz="1950" b="0" i="0">
                <a:solidFill>
                  <a:srgbClr val="C8D9D5"/>
                </a:solidFill>
                <a:latin typeface="Aptos"/>
                <a:ea typeface="Aptos"/>
                <a:cs typeface="Aptos"/>
              </a:rPr>
              <a:t>The same punishment</a:t>
            </a:r>
          </a:p>
        </p:txBody>
      </p:sp>
      <p:sp>
        <p:nvSpPr>
          <p:cNvPr id="13" name="">
            <a:extLst xmlns:a="http://schemas.openxmlformats.org/drawingml/2006/main">
              <a:ext uri="{FF2B5EF4-FFF2-40B4-BE49-F238E27FC236}">
                <a16:creationId xmlns:a16="http://schemas.microsoft.com/office/drawing/2014/main" id="{F2A4FCB2-63FB-4B48-B413-12B4EBB3BC49}"/>
              </a:ext>
            </a:extLst>
          </p:cNvPr>
          <p:cNvSpPr>
            <a:spLocks xmlns:a="http://schemas.openxmlformats.org/drawingml/2006/main" noGrp="1"/>
          </p:cNvSpPr>
          <p:nvPr/>
        </p:nvSpPr>
        <p:spPr>
          <a:xfrm xmlns:a="http://schemas.openxmlformats.org/drawingml/2006/main">
            <a:off x="1428750" y="4572000"/>
            <a:ext cx="9334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325" b="1" i="0">
                <a:solidFill>
                  <a:srgbClr val="B88424"/>
                </a:solidFill>
                <a:latin typeface="Georgia"/>
                <a:ea typeface="Georgia"/>
                <a:cs typeface="Georgia"/>
              </a:defRPr>
            </a:pPr>
            <a:r>
              <a:rPr sz="2325" b="1" i="0">
                <a:solidFill>
                  <a:srgbClr val="B88424"/>
                </a:solidFill>
                <a:latin typeface="Georgia"/>
                <a:ea typeface="Georgia"/>
                <a:cs typeface="Georgia"/>
              </a:rPr>
              <a:t>What incentive has the penalty schedule created once the robbery begins?</a:t>
            </a:r>
          </a:p>
        </p:txBody>
      </p:sp>
    </p:spTree>
    <p:extLst>
      <p:ext uri="{BB962C8B-B14F-4D97-AF65-F5344CB8AC3E}">
        <p14:creationId xmlns:p14="http://schemas.microsoft.com/office/powerpoint/2010/main" val="1561225219"/>
      </p:ext>
    </p:extLst>
  </p:cSld>
</p:sld>
</file>

<file path=ppt/slides/slide20.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8" name="accent-rule">
            <a:extLst xmlns:a="http://schemas.openxmlformats.org/drawingml/2006/main">
              <a:ext uri="{FF2B5EF4-FFF2-40B4-BE49-F238E27FC236}">
                <a16:creationId xmlns:a16="http://schemas.microsoft.com/office/drawing/2014/main" id="{0B82B566-0644-4211-A7AF-C44E79F4E20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8AD644E7-B2B8-40E3-B8B7-88D17D61CD55}"/>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542EC440-70E6-4C08-825E-31A6BDCE236E}"/>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Coordination technologies can concentrate authority</a:t>
            </a:r>
          </a:p>
        </p:txBody>
      </p:sp>
      <p:sp>
        <p:nvSpPr>
          <p:cNvPr id="4" name="footer-rule">
            <a:extLst xmlns:a="http://schemas.openxmlformats.org/drawingml/2006/main">
              <a:ext uri="{FF2B5EF4-FFF2-40B4-BE49-F238E27FC236}">
                <a16:creationId xmlns:a16="http://schemas.microsoft.com/office/drawing/2014/main" id="{906AD45D-0C35-4883-82CE-8DD306A011C1}"/>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4E0CBD58-A613-40E3-A27B-BB1D68D0871E}"/>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328EE9DD-8C1B-49BE-89AD-71BEE32E8D3B}"/>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20</a:t>
            </a:r>
          </a:p>
        </p:txBody>
      </p:sp>
      <p:sp>
        <p:nvSpPr>
          <p:cNvPr id="7" name="">
            <a:extLst xmlns:a="http://schemas.openxmlformats.org/drawingml/2006/main">
              <a:ext uri="{FF2B5EF4-FFF2-40B4-BE49-F238E27FC236}">
                <a16:creationId xmlns:a16="http://schemas.microsoft.com/office/drawing/2014/main" id="{F87186BC-E937-4FAF-BF50-C814030B2E5A}"/>
              </a:ext>
            </a:extLst>
          </p:cNvPr>
          <p:cNvSpPr>
            <a:spLocks xmlns:a="http://schemas.openxmlformats.org/drawingml/2006/main" noGrp="1"/>
          </p:cNvSpPr>
          <p:nvPr/>
        </p:nvSpPr>
        <p:spPr>
          <a:xfrm xmlns:a="http://schemas.openxmlformats.org/drawingml/2006/main">
            <a:off x="1314450" y="1562100"/>
            <a:ext cx="95631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6688"/>
          </a:bodyPr>
          <a:lstStyle xmlns:a="http://schemas.openxmlformats.org/drawingml/2006/main"/>
          <a:p xmlns:a="http://schemas.openxmlformats.org/drawingml/2006/main">
            <a:pPr algn="ctr">
              <a:lnSpc>
                <a:spcPct val="105000"/>
              </a:lnSpc>
              <a:buNone/>
              <a:defRPr sz="2250" b="1" i="0">
                <a:solidFill>
                  <a:srgbClr val="173F38"/>
                </a:solidFill>
                <a:latin typeface="Georgia"/>
                <a:ea typeface="Georgia"/>
                <a:cs typeface="Georgia"/>
              </a:defRPr>
            </a:pPr>
            <a:r>
              <a:rPr sz="2250" b="1" i="0">
                <a:solidFill>
                  <a:srgbClr val="173F38"/>
                </a:solidFill>
                <a:latin typeface="Georgia"/>
                <a:ea typeface="Georgia"/>
                <a:cs typeface="Georgia"/>
              </a:rPr>
              <a:t>A platform helps strangers find, trust, pay, and review one another.</a:t>
            </a:r>
          </a:p>
        </p:txBody>
      </p:sp>
      <p:sp>
        <p:nvSpPr>
          <p:cNvPr id="8" name="">
            <a:extLst xmlns:a="http://schemas.openxmlformats.org/drawingml/2006/main">
              <a:ext uri="{FF2B5EF4-FFF2-40B4-BE49-F238E27FC236}">
                <a16:creationId xmlns:a16="http://schemas.microsoft.com/office/drawing/2014/main" id="{71AFA002-262E-46DB-8716-913791F235A2}"/>
              </a:ext>
            </a:extLst>
          </p:cNvPr>
          <p:cNvSpPr>
            <a:spLocks xmlns:a="http://schemas.openxmlformats.org/drawingml/2006/main" noGrp="1"/>
          </p:cNvSpPr>
          <p:nvPr/>
        </p:nvSpPr>
        <p:spPr>
          <a:xfrm xmlns:a="http://schemas.openxmlformats.org/drawingml/2006/main">
            <a:off x="1352550" y="2609850"/>
            <a:ext cx="4000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575" b="1" i="0">
                <a:solidFill>
                  <a:srgbClr val="24594E"/>
                </a:solidFill>
                <a:latin typeface="Aptos"/>
                <a:ea typeface="Aptos"/>
                <a:cs typeface="Aptos"/>
              </a:defRPr>
            </a:pPr>
            <a:r>
              <a:rPr sz="1575" b="1" i="0">
                <a:solidFill>
                  <a:srgbClr val="24594E"/>
                </a:solidFill>
                <a:latin typeface="Aptos"/>
                <a:ea typeface="Aptos"/>
                <a:cs typeface="Aptos"/>
              </a:rPr>
              <a:t>COSTS REDUCED</a:t>
            </a:r>
          </a:p>
        </p:txBody>
      </p:sp>
      <p:sp>
        <p:nvSpPr>
          <p:cNvPr id="9" name="bullet-mark-1">
            <a:extLst xmlns:a="http://schemas.openxmlformats.org/drawingml/2006/main">
              <a:ext uri="{FF2B5EF4-FFF2-40B4-BE49-F238E27FC236}">
                <a16:creationId xmlns:a16="http://schemas.microsoft.com/office/drawing/2014/main" id="{78E13311-653D-4ACD-8DD2-C46BE8A9E03F}"/>
              </a:ext>
            </a:extLst>
          </p:cNvPr>
          <p:cNvSpPr>
            <a:spLocks xmlns:a="http://schemas.openxmlformats.org/drawingml/2006/main" noGrp="1"/>
          </p:cNvSpPr>
          <p:nvPr/>
        </p:nvSpPr>
        <p:spPr>
          <a:xfrm xmlns:a="http://schemas.openxmlformats.org/drawingml/2006/main">
            <a:off x="2076450" y="3248025"/>
            <a:ext cx="2286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24594E"/>
                </a:solidFill>
                <a:latin typeface="Aptos"/>
                <a:ea typeface="Aptos"/>
                <a:cs typeface="Aptos"/>
              </a:defRPr>
            </a:pPr>
            <a:r>
              <a:rPr sz="1875" b="1" i="0">
                <a:solidFill>
                  <a:srgbClr val="24594E"/>
                </a:solidFill>
                <a:latin typeface="Aptos"/>
                <a:ea typeface="Aptos"/>
                <a:cs typeface="Aptos"/>
              </a:rPr>
              <a:t>•</a:t>
            </a:r>
          </a:p>
        </p:txBody>
      </p:sp>
      <p:sp>
        <p:nvSpPr>
          <p:cNvPr id="10" name="bullet-1">
            <a:extLst xmlns:a="http://schemas.openxmlformats.org/drawingml/2006/main">
              <a:ext uri="{FF2B5EF4-FFF2-40B4-BE49-F238E27FC236}">
                <a16:creationId xmlns:a16="http://schemas.microsoft.com/office/drawing/2014/main" id="{5BDC8A3D-E149-4E4E-BAEB-073EF35FEA38}"/>
              </a:ext>
            </a:extLst>
          </p:cNvPr>
          <p:cNvSpPr>
            <a:spLocks xmlns:a="http://schemas.openxmlformats.org/drawingml/2006/main" noGrp="1"/>
          </p:cNvSpPr>
          <p:nvPr/>
        </p:nvSpPr>
        <p:spPr>
          <a:xfrm xmlns:a="http://schemas.openxmlformats.org/drawingml/2006/main">
            <a:off x="2400300" y="3257550"/>
            <a:ext cx="25336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Search</a:t>
            </a:r>
          </a:p>
        </p:txBody>
      </p:sp>
      <p:sp>
        <p:nvSpPr>
          <p:cNvPr id="11" name="bullet-mark-2">
            <a:extLst xmlns:a="http://schemas.openxmlformats.org/drawingml/2006/main">
              <a:ext uri="{FF2B5EF4-FFF2-40B4-BE49-F238E27FC236}">
                <a16:creationId xmlns:a16="http://schemas.microsoft.com/office/drawing/2014/main" id="{6CFFDBDE-542B-43E2-AF38-EF079BA07247}"/>
              </a:ext>
            </a:extLst>
          </p:cNvPr>
          <p:cNvSpPr>
            <a:spLocks xmlns:a="http://schemas.openxmlformats.org/drawingml/2006/main" noGrp="1"/>
          </p:cNvSpPr>
          <p:nvPr/>
        </p:nvSpPr>
        <p:spPr>
          <a:xfrm xmlns:a="http://schemas.openxmlformats.org/drawingml/2006/main">
            <a:off x="2076450" y="3781425"/>
            <a:ext cx="2286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24594E"/>
                </a:solidFill>
                <a:latin typeface="Aptos"/>
                <a:ea typeface="Aptos"/>
                <a:cs typeface="Aptos"/>
              </a:defRPr>
            </a:pPr>
            <a:r>
              <a:rPr sz="1875" b="1" i="0">
                <a:solidFill>
                  <a:srgbClr val="24594E"/>
                </a:solidFill>
                <a:latin typeface="Aptos"/>
                <a:ea typeface="Aptos"/>
                <a:cs typeface="Aptos"/>
              </a:rPr>
              <a:t>•</a:t>
            </a:r>
          </a:p>
        </p:txBody>
      </p:sp>
      <p:sp>
        <p:nvSpPr>
          <p:cNvPr id="12" name="bullet-2">
            <a:extLst xmlns:a="http://schemas.openxmlformats.org/drawingml/2006/main">
              <a:ext uri="{FF2B5EF4-FFF2-40B4-BE49-F238E27FC236}">
                <a16:creationId xmlns:a16="http://schemas.microsoft.com/office/drawing/2014/main" id="{C66404D9-5808-48C7-AD8A-F576B6E717A2}"/>
              </a:ext>
            </a:extLst>
          </p:cNvPr>
          <p:cNvSpPr>
            <a:spLocks xmlns:a="http://schemas.openxmlformats.org/drawingml/2006/main" noGrp="1"/>
          </p:cNvSpPr>
          <p:nvPr/>
        </p:nvSpPr>
        <p:spPr>
          <a:xfrm xmlns:a="http://schemas.openxmlformats.org/drawingml/2006/main">
            <a:off x="2400300" y="3790950"/>
            <a:ext cx="25336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Reputation</a:t>
            </a:r>
          </a:p>
        </p:txBody>
      </p:sp>
      <p:sp>
        <p:nvSpPr>
          <p:cNvPr id="13" name="bullet-mark-3">
            <a:extLst xmlns:a="http://schemas.openxmlformats.org/drawingml/2006/main">
              <a:ext uri="{FF2B5EF4-FFF2-40B4-BE49-F238E27FC236}">
                <a16:creationId xmlns:a16="http://schemas.microsoft.com/office/drawing/2014/main" id="{456A0145-D69A-45C3-800E-B532A7C658CE}"/>
              </a:ext>
            </a:extLst>
          </p:cNvPr>
          <p:cNvSpPr>
            <a:spLocks xmlns:a="http://schemas.openxmlformats.org/drawingml/2006/main" noGrp="1"/>
          </p:cNvSpPr>
          <p:nvPr/>
        </p:nvSpPr>
        <p:spPr>
          <a:xfrm xmlns:a="http://schemas.openxmlformats.org/drawingml/2006/main">
            <a:off x="2076450" y="4314825"/>
            <a:ext cx="2286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24594E"/>
                </a:solidFill>
                <a:latin typeface="Aptos"/>
                <a:ea typeface="Aptos"/>
                <a:cs typeface="Aptos"/>
              </a:defRPr>
            </a:pPr>
            <a:r>
              <a:rPr sz="1875" b="1" i="0">
                <a:solidFill>
                  <a:srgbClr val="24594E"/>
                </a:solidFill>
                <a:latin typeface="Aptos"/>
                <a:ea typeface="Aptos"/>
                <a:cs typeface="Aptos"/>
              </a:rPr>
              <a:t>•</a:t>
            </a:r>
          </a:p>
        </p:txBody>
      </p:sp>
      <p:sp>
        <p:nvSpPr>
          <p:cNvPr id="14" name="bullet-3">
            <a:extLst xmlns:a="http://schemas.openxmlformats.org/drawingml/2006/main">
              <a:ext uri="{FF2B5EF4-FFF2-40B4-BE49-F238E27FC236}">
                <a16:creationId xmlns:a16="http://schemas.microsoft.com/office/drawing/2014/main" id="{092413A7-E53D-4F8F-AEBC-663A1E7306D8}"/>
              </a:ext>
            </a:extLst>
          </p:cNvPr>
          <p:cNvSpPr>
            <a:spLocks xmlns:a="http://schemas.openxmlformats.org/drawingml/2006/main" noGrp="1"/>
          </p:cNvSpPr>
          <p:nvPr/>
        </p:nvSpPr>
        <p:spPr>
          <a:xfrm xmlns:a="http://schemas.openxmlformats.org/drawingml/2006/main">
            <a:off x="2400300" y="4324350"/>
            <a:ext cx="25336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Payment</a:t>
            </a:r>
          </a:p>
        </p:txBody>
      </p:sp>
      <p:sp>
        <p:nvSpPr>
          <p:cNvPr id="15" name="bullet-mark-4">
            <a:extLst xmlns:a="http://schemas.openxmlformats.org/drawingml/2006/main">
              <a:ext uri="{FF2B5EF4-FFF2-40B4-BE49-F238E27FC236}">
                <a16:creationId xmlns:a16="http://schemas.microsoft.com/office/drawing/2014/main" id="{0FBFAF8A-1FB4-45C1-A680-4D9EDF1DB09C}"/>
              </a:ext>
            </a:extLst>
          </p:cNvPr>
          <p:cNvSpPr>
            <a:spLocks xmlns:a="http://schemas.openxmlformats.org/drawingml/2006/main" noGrp="1"/>
          </p:cNvSpPr>
          <p:nvPr/>
        </p:nvSpPr>
        <p:spPr>
          <a:xfrm xmlns:a="http://schemas.openxmlformats.org/drawingml/2006/main">
            <a:off x="2076450" y="4848225"/>
            <a:ext cx="2286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24594E"/>
                </a:solidFill>
                <a:latin typeface="Aptos"/>
                <a:ea typeface="Aptos"/>
                <a:cs typeface="Aptos"/>
              </a:defRPr>
            </a:pPr>
            <a:r>
              <a:rPr sz="1875" b="1" i="0">
                <a:solidFill>
                  <a:srgbClr val="24594E"/>
                </a:solidFill>
                <a:latin typeface="Aptos"/>
                <a:ea typeface="Aptos"/>
                <a:cs typeface="Aptos"/>
              </a:rPr>
              <a:t>•</a:t>
            </a:r>
          </a:p>
        </p:txBody>
      </p:sp>
      <p:sp>
        <p:nvSpPr>
          <p:cNvPr id="16" name="bullet-4">
            <a:extLst xmlns:a="http://schemas.openxmlformats.org/drawingml/2006/main">
              <a:ext uri="{FF2B5EF4-FFF2-40B4-BE49-F238E27FC236}">
                <a16:creationId xmlns:a16="http://schemas.microsoft.com/office/drawing/2014/main" id="{904E05DE-910B-4B24-AAA0-E82DE1524A2F}"/>
              </a:ext>
            </a:extLst>
          </p:cNvPr>
          <p:cNvSpPr>
            <a:spLocks xmlns:a="http://schemas.openxmlformats.org/drawingml/2006/main" noGrp="1"/>
          </p:cNvSpPr>
          <p:nvPr/>
        </p:nvSpPr>
        <p:spPr>
          <a:xfrm xmlns:a="http://schemas.openxmlformats.org/drawingml/2006/main">
            <a:off x="2400300" y="4857750"/>
            <a:ext cx="25336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Routine disputes</a:t>
            </a:r>
          </a:p>
        </p:txBody>
      </p:sp>
      <p:sp>
        <p:nvSpPr>
          <p:cNvPr id="17" name="">
            <a:extLst xmlns:a="http://schemas.openxmlformats.org/drawingml/2006/main">
              <a:ext uri="{FF2B5EF4-FFF2-40B4-BE49-F238E27FC236}">
                <a16:creationId xmlns:a16="http://schemas.microsoft.com/office/drawing/2014/main" id="{EB332CE8-9604-40FA-9E0D-3F5D98BF65EA}"/>
              </a:ext>
            </a:extLst>
          </p:cNvPr>
          <p:cNvSpPr>
            <a:spLocks xmlns:a="http://schemas.openxmlformats.org/drawingml/2006/main" noGrp="1"/>
          </p:cNvSpPr>
          <p:nvPr/>
        </p:nvSpPr>
        <p:spPr>
          <a:xfrm xmlns:a="http://schemas.openxmlformats.org/drawingml/2006/main">
            <a:off x="6096000" y="2457450"/>
            <a:ext cx="9525" cy="270510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F99674B0-E9CB-4CFF-9944-04AB0247BE3D}"/>
              </a:ext>
            </a:extLst>
          </p:cNvPr>
          <p:cNvSpPr>
            <a:spLocks xmlns:a="http://schemas.openxmlformats.org/drawingml/2006/main" noGrp="1"/>
          </p:cNvSpPr>
          <p:nvPr/>
        </p:nvSpPr>
        <p:spPr>
          <a:xfrm xmlns:a="http://schemas.openxmlformats.org/drawingml/2006/main">
            <a:off x="6838950" y="2609850"/>
            <a:ext cx="4000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575" b="1" i="0">
                <a:solidFill>
                  <a:srgbClr val="9A462F"/>
                </a:solidFill>
                <a:latin typeface="Aptos"/>
                <a:ea typeface="Aptos"/>
                <a:cs typeface="Aptos"/>
              </a:defRPr>
            </a:pPr>
            <a:r>
              <a:rPr sz="1575" b="1" i="0">
                <a:solidFill>
                  <a:srgbClr val="9A462F"/>
                </a:solidFill>
                <a:latin typeface="Aptos"/>
                <a:ea typeface="Aptos"/>
                <a:cs typeface="Aptos"/>
              </a:rPr>
              <a:t>POWER CREATED</a:t>
            </a:r>
          </a:p>
        </p:txBody>
      </p:sp>
      <p:sp>
        <p:nvSpPr>
          <p:cNvPr id="19" name="bullet-mark-1">
            <a:extLst xmlns:a="http://schemas.openxmlformats.org/drawingml/2006/main">
              <a:ext uri="{FF2B5EF4-FFF2-40B4-BE49-F238E27FC236}">
                <a16:creationId xmlns:a16="http://schemas.microsoft.com/office/drawing/2014/main" id="{0BCE5AA3-29F2-4DAE-93EC-D47A448229DA}"/>
              </a:ext>
            </a:extLst>
          </p:cNvPr>
          <p:cNvSpPr>
            <a:spLocks xmlns:a="http://schemas.openxmlformats.org/drawingml/2006/main" noGrp="1"/>
          </p:cNvSpPr>
          <p:nvPr/>
        </p:nvSpPr>
        <p:spPr>
          <a:xfrm xmlns:a="http://schemas.openxmlformats.org/drawingml/2006/main">
            <a:off x="7562850" y="3248025"/>
            <a:ext cx="2286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a:t>
            </a:r>
          </a:p>
        </p:txBody>
      </p:sp>
      <p:sp>
        <p:nvSpPr>
          <p:cNvPr id="20" name="bullet-1">
            <a:extLst xmlns:a="http://schemas.openxmlformats.org/drawingml/2006/main">
              <a:ext uri="{FF2B5EF4-FFF2-40B4-BE49-F238E27FC236}">
                <a16:creationId xmlns:a16="http://schemas.microsoft.com/office/drawing/2014/main" id="{676D79C8-8401-4B68-8DA0-D53CD9A88F5D}"/>
              </a:ext>
            </a:extLst>
          </p:cNvPr>
          <p:cNvSpPr>
            <a:spLocks xmlns:a="http://schemas.openxmlformats.org/drawingml/2006/main" noGrp="1"/>
          </p:cNvSpPr>
          <p:nvPr/>
        </p:nvSpPr>
        <p:spPr>
          <a:xfrm xmlns:a="http://schemas.openxmlformats.org/drawingml/2006/main">
            <a:off x="7886700" y="3257550"/>
            <a:ext cx="25336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Access</a:t>
            </a:r>
          </a:p>
        </p:txBody>
      </p:sp>
      <p:sp>
        <p:nvSpPr>
          <p:cNvPr id="21" name="bullet-mark-2">
            <a:extLst xmlns:a="http://schemas.openxmlformats.org/drawingml/2006/main">
              <a:ext uri="{FF2B5EF4-FFF2-40B4-BE49-F238E27FC236}">
                <a16:creationId xmlns:a16="http://schemas.microsoft.com/office/drawing/2014/main" id="{F40E15A5-0046-440F-BE1D-1DBD87DA8ACD}"/>
              </a:ext>
            </a:extLst>
          </p:cNvPr>
          <p:cNvSpPr>
            <a:spLocks xmlns:a="http://schemas.openxmlformats.org/drawingml/2006/main" noGrp="1"/>
          </p:cNvSpPr>
          <p:nvPr/>
        </p:nvSpPr>
        <p:spPr>
          <a:xfrm xmlns:a="http://schemas.openxmlformats.org/drawingml/2006/main">
            <a:off x="7562850" y="3781425"/>
            <a:ext cx="2286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a:t>
            </a:r>
          </a:p>
        </p:txBody>
      </p:sp>
      <p:sp>
        <p:nvSpPr>
          <p:cNvPr id="22" name="bullet-2">
            <a:extLst xmlns:a="http://schemas.openxmlformats.org/drawingml/2006/main">
              <a:ext uri="{FF2B5EF4-FFF2-40B4-BE49-F238E27FC236}">
                <a16:creationId xmlns:a16="http://schemas.microsoft.com/office/drawing/2014/main" id="{433D4983-EC11-481B-A2CC-86F4A7CFFABE}"/>
              </a:ext>
            </a:extLst>
          </p:cNvPr>
          <p:cNvSpPr>
            <a:spLocks xmlns:a="http://schemas.openxmlformats.org/drawingml/2006/main" noGrp="1"/>
          </p:cNvSpPr>
          <p:nvPr/>
        </p:nvSpPr>
        <p:spPr>
          <a:xfrm xmlns:a="http://schemas.openxmlformats.org/drawingml/2006/main">
            <a:off x="7886700" y="3790950"/>
            <a:ext cx="25336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Ranking</a:t>
            </a:r>
          </a:p>
        </p:txBody>
      </p:sp>
      <p:sp>
        <p:nvSpPr>
          <p:cNvPr id="23" name="bullet-mark-3">
            <a:extLst xmlns:a="http://schemas.openxmlformats.org/drawingml/2006/main">
              <a:ext uri="{FF2B5EF4-FFF2-40B4-BE49-F238E27FC236}">
                <a16:creationId xmlns:a16="http://schemas.microsoft.com/office/drawing/2014/main" id="{E65A1953-1745-460E-82D2-97A8FB62F229}"/>
              </a:ext>
            </a:extLst>
          </p:cNvPr>
          <p:cNvSpPr>
            <a:spLocks xmlns:a="http://schemas.openxmlformats.org/drawingml/2006/main" noGrp="1"/>
          </p:cNvSpPr>
          <p:nvPr/>
        </p:nvSpPr>
        <p:spPr>
          <a:xfrm xmlns:a="http://schemas.openxmlformats.org/drawingml/2006/main">
            <a:off x="7562850" y="4314825"/>
            <a:ext cx="2286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a:t>
            </a:r>
          </a:p>
        </p:txBody>
      </p:sp>
      <p:sp>
        <p:nvSpPr>
          <p:cNvPr id="24" name="bullet-3">
            <a:extLst xmlns:a="http://schemas.openxmlformats.org/drawingml/2006/main">
              <a:ext uri="{FF2B5EF4-FFF2-40B4-BE49-F238E27FC236}">
                <a16:creationId xmlns:a16="http://schemas.microsoft.com/office/drawing/2014/main" id="{F9BA43BD-B7C8-4E1A-BA29-4BE448BD7409}"/>
              </a:ext>
            </a:extLst>
          </p:cNvPr>
          <p:cNvSpPr>
            <a:spLocks xmlns:a="http://schemas.openxmlformats.org/drawingml/2006/main" noGrp="1"/>
          </p:cNvSpPr>
          <p:nvPr/>
        </p:nvSpPr>
        <p:spPr>
          <a:xfrm xmlns:a="http://schemas.openxmlformats.org/drawingml/2006/main">
            <a:off x="7886700" y="4324350"/>
            <a:ext cx="25336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Evidence</a:t>
            </a:r>
          </a:p>
        </p:txBody>
      </p:sp>
      <p:sp>
        <p:nvSpPr>
          <p:cNvPr id="25" name="bullet-mark-4">
            <a:extLst xmlns:a="http://schemas.openxmlformats.org/drawingml/2006/main">
              <a:ext uri="{FF2B5EF4-FFF2-40B4-BE49-F238E27FC236}">
                <a16:creationId xmlns:a16="http://schemas.microsoft.com/office/drawing/2014/main" id="{7F74CBC7-DA02-47CD-A7A4-08CC8DABFE91}"/>
              </a:ext>
            </a:extLst>
          </p:cNvPr>
          <p:cNvSpPr>
            <a:spLocks xmlns:a="http://schemas.openxmlformats.org/drawingml/2006/main" noGrp="1"/>
          </p:cNvSpPr>
          <p:nvPr/>
        </p:nvSpPr>
        <p:spPr>
          <a:xfrm xmlns:a="http://schemas.openxmlformats.org/drawingml/2006/main">
            <a:off x="7562850" y="4848225"/>
            <a:ext cx="2286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a:t>
            </a:r>
          </a:p>
        </p:txBody>
      </p:sp>
      <p:sp>
        <p:nvSpPr>
          <p:cNvPr id="26" name="bullet-4">
            <a:extLst xmlns:a="http://schemas.openxmlformats.org/drawingml/2006/main">
              <a:ext uri="{FF2B5EF4-FFF2-40B4-BE49-F238E27FC236}">
                <a16:creationId xmlns:a16="http://schemas.microsoft.com/office/drawing/2014/main" id="{79A6AA87-B410-45BE-9D77-B2384EA9BDB6}"/>
              </a:ext>
            </a:extLst>
          </p:cNvPr>
          <p:cNvSpPr>
            <a:spLocks xmlns:a="http://schemas.openxmlformats.org/drawingml/2006/main" noGrp="1"/>
          </p:cNvSpPr>
          <p:nvPr/>
        </p:nvSpPr>
        <p:spPr>
          <a:xfrm xmlns:a="http://schemas.openxmlformats.org/drawingml/2006/main">
            <a:off x="7886700" y="4857750"/>
            <a:ext cx="25336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Remedies and exit</a:t>
            </a:r>
          </a:p>
        </p:txBody>
      </p:sp>
      <p:sp>
        <p:nvSpPr>
          <p:cNvPr id="27" name="">
            <a:extLst xmlns:a="http://schemas.openxmlformats.org/drawingml/2006/main">
              <a:ext uri="{FF2B5EF4-FFF2-40B4-BE49-F238E27FC236}">
                <a16:creationId xmlns:a16="http://schemas.microsoft.com/office/drawing/2014/main" id="{E2A7D172-47ED-4E7C-8E9C-6CC4009E862C}"/>
              </a:ext>
            </a:extLst>
          </p:cNvPr>
          <p:cNvSpPr>
            <a:spLocks xmlns:a="http://schemas.openxmlformats.org/drawingml/2006/main" noGrp="1"/>
          </p:cNvSpPr>
          <p:nvPr/>
        </p:nvSpPr>
        <p:spPr>
          <a:xfrm xmlns:a="http://schemas.openxmlformats.org/drawingml/2006/main">
            <a:off x="1504950" y="5486400"/>
            <a:ext cx="91821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5944"/>
          </a:bodyPr>
          <a:lstStyle xmlns:a="http://schemas.openxmlformats.org/drawingml/2006/main"/>
          <a:p xmlns:a="http://schemas.openxmlformats.org/drawingml/2006/main">
            <a:pPr algn="ctr">
              <a:lnSpc>
                <a:spcPct val="105000"/>
              </a:lnSpc>
              <a:buNone/>
              <a:defRPr sz="1950" b="1" i="0">
                <a:solidFill>
                  <a:srgbClr val="173F38"/>
                </a:solidFill>
                <a:latin typeface="Aptos"/>
                <a:ea typeface="Aptos"/>
                <a:cs typeface="Aptos"/>
              </a:defRPr>
            </a:pPr>
            <a:r>
              <a:rPr sz="1950" b="1" i="0">
                <a:solidFill>
                  <a:srgbClr val="173F38"/>
                </a:solidFill>
                <a:latin typeface="Aptos"/>
                <a:ea typeface="Aptos"/>
                <a:cs typeface="Aptos"/>
              </a:rPr>
              <a:t>The same institution that solves a coordination problem can create a governance problem.</a:t>
            </a:r>
          </a:p>
        </p:txBody>
      </p:sp>
    </p:spTree>
    <p:extLst>
      <p:ext uri="{BB962C8B-B14F-4D97-AF65-F5344CB8AC3E}">
        <p14:creationId xmlns:p14="http://schemas.microsoft.com/office/powerpoint/2010/main" val="2013000537"/>
      </p:ext>
    </p:extLst>
  </p:cSld>
</p:sld>
</file>

<file path=ppt/slides/slide21.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38" name="accent-rule">
            <a:extLst xmlns:a="http://schemas.openxmlformats.org/drawingml/2006/main">
              <a:ext uri="{FF2B5EF4-FFF2-40B4-BE49-F238E27FC236}">
                <a16:creationId xmlns:a16="http://schemas.microsoft.com/office/drawing/2014/main" id="{65B8D197-E686-49AE-98E5-50B7847AAD2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5789DD4E-41EE-4178-84B8-78EA2B8F596B}"/>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687A551E-BEB6-497C-9028-A05FF35D295B}"/>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9619"/>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Compare imperfect institutions with the same discipline</a:t>
            </a:r>
          </a:p>
        </p:txBody>
      </p:sp>
      <p:sp>
        <p:nvSpPr>
          <p:cNvPr id="4" name="footer-rule">
            <a:extLst xmlns:a="http://schemas.openxmlformats.org/drawingml/2006/main">
              <a:ext uri="{FF2B5EF4-FFF2-40B4-BE49-F238E27FC236}">
                <a16:creationId xmlns:a16="http://schemas.microsoft.com/office/drawing/2014/main" id="{2C823166-C445-4166-9F2E-F94B7E0A81F4}"/>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4E9C24F6-19A2-4738-85CC-26B048EEC8AA}"/>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23BD585B-B539-4F1B-916C-841BDC936039}"/>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21</a:t>
            </a:r>
          </a:p>
        </p:txBody>
      </p:sp>
      <p:sp>
        <p:nvSpPr>
          <p:cNvPr id="7" name="table-header-fill-1">
            <a:extLst xmlns:a="http://schemas.openxmlformats.org/drawingml/2006/main">
              <a:ext uri="{FF2B5EF4-FFF2-40B4-BE49-F238E27FC236}">
                <a16:creationId xmlns:a16="http://schemas.microsoft.com/office/drawing/2014/main" id="{8FB0FBF6-B27D-4C26-9F8D-D2AC29AD3592}"/>
              </a:ext>
            </a:extLst>
          </p:cNvPr>
          <p:cNvSpPr>
            <a:spLocks xmlns:a="http://schemas.openxmlformats.org/drawingml/2006/main" noGrp="1"/>
          </p:cNvSpPr>
          <p:nvPr/>
        </p:nvSpPr>
        <p:spPr>
          <a:xfrm xmlns:a="http://schemas.openxmlformats.org/drawingml/2006/main">
            <a:off x="685800" y="1504950"/>
            <a:ext cx="2381250" cy="514350"/>
          </a:xfrm>
          <a:prstGeom xmlns:a="http://schemas.openxmlformats.org/drawingml/2006/main" prst="rect">
            <a:avLst/>
          </a:prstGeom>
          <a:solidFill xmlns:a="http://schemas.openxmlformats.org/drawingml/2006/main">
            <a:srgbClr val="173F38"/>
          </a:solidFill>
          <a:ln xmlns:a="http://schemas.openxmlformats.org/drawingml/2006/main" w="9525">
            <a:solidFill>
              <a:srgbClr val="FFFFFF"/>
            </a:solidFill>
            <a:prstDash val="solid"/>
          </a:ln>
        </p:spPr>
      </p:sp>
      <p:sp>
        <p:nvSpPr>
          <p:cNvPr id="8" name="table-header-1">
            <a:extLst xmlns:a="http://schemas.openxmlformats.org/drawingml/2006/main">
              <a:ext uri="{FF2B5EF4-FFF2-40B4-BE49-F238E27FC236}">
                <a16:creationId xmlns:a16="http://schemas.microsoft.com/office/drawing/2014/main" id="{5F9464BC-3686-4DBC-9FE7-549DA6DC9457}"/>
              </a:ext>
            </a:extLst>
          </p:cNvPr>
          <p:cNvSpPr>
            <a:spLocks xmlns:a="http://schemas.openxmlformats.org/drawingml/2006/main" noGrp="1"/>
          </p:cNvSpPr>
          <p:nvPr/>
        </p:nvSpPr>
        <p:spPr>
          <a:xfrm xmlns:a="http://schemas.openxmlformats.org/drawingml/2006/main">
            <a:off x="819150" y="1628775"/>
            <a:ext cx="21145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425" b="1" i="0">
                <a:solidFill>
                  <a:srgbClr val="FFFFFF"/>
                </a:solidFill>
                <a:latin typeface="Aptos"/>
                <a:ea typeface="Aptos"/>
                <a:cs typeface="Aptos"/>
              </a:defRPr>
            </a:pPr>
            <a:r>
              <a:rPr sz="1425" b="1" i="0">
                <a:solidFill>
                  <a:srgbClr val="FFFFFF"/>
                </a:solidFill>
                <a:latin typeface="Aptos"/>
                <a:ea typeface="Aptos"/>
                <a:cs typeface="Aptos"/>
              </a:rPr>
              <a:t>Alternative</a:t>
            </a:r>
          </a:p>
        </p:txBody>
      </p:sp>
      <p:sp>
        <p:nvSpPr>
          <p:cNvPr id="9" name="table-header-fill-2">
            <a:extLst xmlns:a="http://schemas.openxmlformats.org/drawingml/2006/main">
              <a:ext uri="{FF2B5EF4-FFF2-40B4-BE49-F238E27FC236}">
                <a16:creationId xmlns:a16="http://schemas.microsoft.com/office/drawing/2014/main" id="{A1A48498-07C8-4217-AD50-D07E6AC00214}"/>
              </a:ext>
            </a:extLst>
          </p:cNvPr>
          <p:cNvSpPr>
            <a:spLocks xmlns:a="http://schemas.openxmlformats.org/drawingml/2006/main" noGrp="1"/>
          </p:cNvSpPr>
          <p:nvPr/>
        </p:nvSpPr>
        <p:spPr>
          <a:xfrm xmlns:a="http://schemas.openxmlformats.org/drawingml/2006/main">
            <a:off x="3067050" y="1504950"/>
            <a:ext cx="3905250" cy="514350"/>
          </a:xfrm>
          <a:prstGeom xmlns:a="http://schemas.openxmlformats.org/drawingml/2006/main" prst="rect">
            <a:avLst/>
          </a:prstGeom>
          <a:solidFill xmlns:a="http://schemas.openxmlformats.org/drawingml/2006/main">
            <a:srgbClr val="173F38"/>
          </a:solidFill>
          <a:ln xmlns:a="http://schemas.openxmlformats.org/drawingml/2006/main" w="9525">
            <a:solidFill>
              <a:srgbClr val="FFFFFF"/>
            </a:solidFill>
            <a:prstDash val="solid"/>
          </a:ln>
        </p:spPr>
      </p:sp>
      <p:sp>
        <p:nvSpPr>
          <p:cNvPr id="10" name="table-header-2">
            <a:extLst xmlns:a="http://schemas.openxmlformats.org/drawingml/2006/main">
              <a:ext uri="{FF2B5EF4-FFF2-40B4-BE49-F238E27FC236}">
                <a16:creationId xmlns:a16="http://schemas.microsoft.com/office/drawing/2014/main" id="{5D776780-7A3B-423A-9D39-D530E42E1D34}"/>
              </a:ext>
            </a:extLst>
          </p:cNvPr>
          <p:cNvSpPr>
            <a:spLocks xmlns:a="http://schemas.openxmlformats.org/drawingml/2006/main" noGrp="1"/>
          </p:cNvSpPr>
          <p:nvPr/>
        </p:nvSpPr>
        <p:spPr>
          <a:xfrm xmlns:a="http://schemas.openxmlformats.org/drawingml/2006/main">
            <a:off x="3200400" y="1628775"/>
            <a:ext cx="36385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425" b="1" i="0">
                <a:solidFill>
                  <a:srgbClr val="FFFFFF"/>
                </a:solidFill>
                <a:latin typeface="Aptos"/>
                <a:ea typeface="Aptos"/>
                <a:cs typeface="Aptos"/>
              </a:defRPr>
            </a:pPr>
            <a:r>
              <a:rPr sz="1425" b="1" i="0">
                <a:solidFill>
                  <a:srgbClr val="FFFFFF"/>
                </a:solidFill>
                <a:latin typeface="Aptos"/>
                <a:ea typeface="Aptos"/>
                <a:cs typeface="Aptos"/>
              </a:rPr>
              <a:t>Information advantage</a:t>
            </a:r>
          </a:p>
        </p:txBody>
      </p:sp>
      <p:sp>
        <p:nvSpPr>
          <p:cNvPr id="11" name="table-header-fill-3">
            <a:extLst xmlns:a="http://schemas.openxmlformats.org/drawingml/2006/main">
              <a:ext uri="{FF2B5EF4-FFF2-40B4-BE49-F238E27FC236}">
                <a16:creationId xmlns:a16="http://schemas.microsoft.com/office/drawing/2014/main" id="{3AF496DC-705F-441C-8565-787F9AD34159}"/>
              </a:ext>
            </a:extLst>
          </p:cNvPr>
          <p:cNvSpPr>
            <a:spLocks xmlns:a="http://schemas.openxmlformats.org/drawingml/2006/main" noGrp="1"/>
          </p:cNvSpPr>
          <p:nvPr/>
        </p:nvSpPr>
        <p:spPr>
          <a:xfrm xmlns:a="http://schemas.openxmlformats.org/drawingml/2006/main">
            <a:off x="6972300" y="1504950"/>
            <a:ext cx="4533900" cy="514350"/>
          </a:xfrm>
          <a:prstGeom xmlns:a="http://schemas.openxmlformats.org/drawingml/2006/main" prst="rect">
            <a:avLst/>
          </a:prstGeom>
          <a:solidFill xmlns:a="http://schemas.openxmlformats.org/drawingml/2006/main">
            <a:srgbClr val="173F38"/>
          </a:solidFill>
          <a:ln xmlns:a="http://schemas.openxmlformats.org/drawingml/2006/main" w="9525">
            <a:solidFill>
              <a:srgbClr val="FFFFFF"/>
            </a:solidFill>
            <a:prstDash val="solid"/>
          </a:ln>
        </p:spPr>
      </p:sp>
      <p:sp>
        <p:nvSpPr>
          <p:cNvPr id="12" name="table-header-3">
            <a:extLst xmlns:a="http://schemas.openxmlformats.org/drawingml/2006/main">
              <a:ext uri="{FF2B5EF4-FFF2-40B4-BE49-F238E27FC236}">
                <a16:creationId xmlns:a16="http://schemas.microsoft.com/office/drawing/2014/main" id="{8724B5CA-F885-43B8-8CEB-3DA763DABC20}"/>
              </a:ext>
            </a:extLst>
          </p:cNvPr>
          <p:cNvSpPr>
            <a:spLocks xmlns:a="http://schemas.openxmlformats.org/drawingml/2006/main" noGrp="1"/>
          </p:cNvSpPr>
          <p:nvPr/>
        </p:nvSpPr>
        <p:spPr>
          <a:xfrm xmlns:a="http://schemas.openxmlformats.org/drawingml/2006/main">
            <a:off x="7105650" y="1628775"/>
            <a:ext cx="426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425" b="1" i="0">
                <a:solidFill>
                  <a:srgbClr val="FFFFFF"/>
                </a:solidFill>
                <a:latin typeface="Aptos"/>
                <a:ea typeface="Aptos"/>
                <a:cs typeface="Aptos"/>
              </a:defRPr>
            </a:pPr>
            <a:r>
              <a:rPr sz="1425" b="1" i="0">
                <a:solidFill>
                  <a:srgbClr val="FFFFFF"/>
                </a:solidFill>
                <a:latin typeface="Aptos"/>
                <a:ea typeface="Aptos"/>
                <a:cs typeface="Aptos"/>
              </a:rPr>
              <a:t>Characteristic failure</a:t>
            </a:r>
          </a:p>
        </p:txBody>
      </p:sp>
      <p:sp>
        <p:nvSpPr>
          <p:cNvPr id="13" name="table-cell-fill-1-1">
            <a:extLst xmlns:a="http://schemas.openxmlformats.org/drawingml/2006/main">
              <a:ext uri="{FF2B5EF4-FFF2-40B4-BE49-F238E27FC236}">
                <a16:creationId xmlns:a16="http://schemas.microsoft.com/office/drawing/2014/main" id="{6EBA63EB-EF6D-4288-9A63-DA028C8CCC28}"/>
              </a:ext>
            </a:extLst>
          </p:cNvPr>
          <p:cNvSpPr>
            <a:spLocks xmlns:a="http://schemas.openxmlformats.org/drawingml/2006/main" noGrp="1"/>
          </p:cNvSpPr>
          <p:nvPr/>
        </p:nvSpPr>
        <p:spPr>
          <a:xfrm xmlns:a="http://schemas.openxmlformats.org/drawingml/2006/main">
            <a:off x="685800" y="2019300"/>
            <a:ext cx="23812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4" name="table-cell-1-1">
            <a:extLst xmlns:a="http://schemas.openxmlformats.org/drawingml/2006/main">
              <a:ext uri="{FF2B5EF4-FFF2-40B4-BE49-F238E27FC236}">
                <a16:creationId xmlns:a16="http://schemas.microsoft.com/office/drawing/2014/main" id="{84FF426B-D092-4767-BF13-9BA79D3A4C27}"/>
              </a:ext>
            </a:extLst>
          </p:cNvPr>
          <p:cNvSpPr>
            <a:spLocks xmlns:a="http://schemas.openxmlformats.org/drawingml/2006/main" noGrp="1"/>
          </p:cNvSpPr>
          <p:nvPr/>
        </p:nvSpPr>
        <p:spPr>
          <a:xfrm xmlns:a="http://schemas.openxmlformats.org/drawingml/2006/main">
            <a:off x="819150" y="2133600"/>
            <a:ext cx="2114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575" b="1" i="0">
                <a:solidFill>
                  <a:srgbClr val="173F38"/>
                </a:solidFill>
                <a:latin typeface="Aptos"/>
                <a:ea typeface="Aptos"/>
                <a:cs typeface="Aptos"/>
              </a:defRPr>
            </a:pPr>
            <a:r>
              <a:rPr sz="1575" b="1" i="0">
                <a:solidFill>
                  <a:srgbClr val="173F38"/>
                </a:solidFill>
                <a:latin typeface="Aptos"/>
                <a:ea typeface="Aptos"/>
                <a:cs typeface="Aptos"/>
              </a:rPr>
              <a:t>Liability</a:t>
            </a:r>
          </a:p>
        </p:txBody>
      </p:sp>
      <p:sp>
        <p:nvSpPr>
          <p:cNvPr id="15" name="table-cell-fill-1-2">
            <a:extLst xmlns:a="http://schemas.openxmlformats.org/drawingml/2006/main">
              <a:ext uri="{FF2B5EF4-FFF2-40B4-BE49-F238E27FC236}">
                <a16:creationId xmlns:a16="http://schemas.microsoft.com/office/drawing/2014/main" id="{96F62FEF-9FAA-4BAE-B3D6-17791D34B7F2}"/>
              </a:ext>
            </a:extLst>
          </p:cNvPr>
          <p:cNvSpPr>
            <a:spLocks xmlns:a="http://schemas.openxmlformats.org/drawingml/2006/main" noGrp="1"/>
          </p:cNvSpPr>
          <p:nvPr/>
        </p:nvSpPr>
        <p:spPr>
          <a:xfrm xmlns:a="http://schemas.openxmlformats.org/drawingml/2006/main">
            <a:off x="3067050" y="2019300"/>
            <a:ext cx="39052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6" name="table-cell-1-2">
            <a:extLst xmlns:a="http://schemas.openxmlformats.org/drawingml/2006/main">
              <a:ext uri="{FF2B5EF4-FFF2-40B4-BE49-F238E27FC236}">
                <a16:creationId xmlns:a16="http://schemas.microsoft.com/office/drawing/2014/main" id="{444C42AC-C9D4-436B-A83D-FF3583C3FD14}"/>
              </a:ext>
            </a:extLst>
          </p:cNvPr>
          <p:cNvSpPr>
            <a:spLocks xmlns:a="http://schemas.openxmlformats.org/drawingml/2006/main" noGrp="1"/>
          </p:cNvSpPr>
          <p:nvPr/>
        </p:nvSpPr>
        <p:spPr>
          <a:xfrm xmlns:a="http://schemas.openxmlformats.org/drawingml/2006/main">
            <a:off x="3200400" y="2133600"/>
            <a:ext cx="3638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Uses facts after harm</a:t>
            </a:r>
          </a:p>
        </p:txBody>
      </p:sp>
      <p:sp>
        <p:nvSpPr>
          <p:cNvPr id="17" name="table-cell-fill-1-3">
            <a:extLst xmlns:a="http://schemas.openxmlformats.org/drawingml/2006/main">
              <a:ext uri="{FF2B5EF4-FFF2-40B4-BE49-F238E27FC236}">
                <a16:creationId xmlns:a16="http://schemas.microsoft.com/office/drawing/2014/main" id="{A55A0B52-3A4E-40F6-B524-30B84DF9BC49}"/>
              </a:ext>
            </a:extLst>
          </p:cNvPr>
          <p:cNvSpPr>
            <a:spLocks xmlns:a="http://schemas.openxmlformats.org/drawingml/2006/main" noGrp="1"/>
          </p:cNvSpPr>
          <p:nvPr/>
        </p:nvSpPr>
        <p:spPr>
          <a:xfrm xmlns:a="http://schemas.openxmlformats.org/drawingml/2006/main">
            <a:off x="6972300" y="2019300"/>
            <a:ext cx="453390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8" name="table-cell-1-3">
            <a:extLst xmlns:a="http://schemas.openxmlformats.org/drawingml/2006/main">
              <a:ext uri="{FF2B5EF4-FFF2-40B4-BE49-F238E27FC236}">
                <a16:creationId xmlns:a16="http://schemas.microsoft.com/office/drawing/2014/main" id="{AC38E073-C224-4A2D-ACBD-D40983032926}"/>
              </a:ext>
            </a:extLst>
          </p:cNvPr>
          <p:cNvSpPr>
            <a:spLocks xmlns:a="http://schemas.openxmlformats.org/drawingml/2006/main" noGrp="1"/>
          </p:cNvSpPr>
          <p:nvPr/>
        </p:nvSpPr>
        <p:spPr>
          <a:xfrm xmlns:a="http://schemas.openxmlformats.org/drawingml/2006/main">
            <a:off x="7105650" y="2133600"/>
            <a:ext cx="4267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Litigation cost and proof error</a:t>
            </a:r>
          </a:p>
        </p:txBody>
      </p:sp>
      <p:sp>
        <p:nvSpPr>
          <p:cNvPr id="19" name="table-cell-fill-2-1">
            <a:extLst xmlns:a="http://schemas.openxmlformats.org/drawingml/2006/main">
              <a:ext uri="{FF2B5EF4-FFF2-40B4-BE49-F238E27FC236}">
                <a16:creationId xmlns:a16="http://schemas.microsoft.com/office/drawing/2014/main" id="{D476097A-9CB6-4247-BFF9-B03625D86231}"/>
              </a:ext>
            </a:extLst>
          </p:cNvPr>
          <p:cNvSpPr>
            <a:spLocks xmlns:a="http://schemas.openxmlformats.org/drawingml/2006/main" noGrp="1"/>
          </p:cNvSpPr>
          <p:nvPr/>
        </p:nvSpPr>
        <p:spPr>
          <a:xfrm xmlns:a="http://schemas.openxmlformats.org/drawingml/2006/main">
            <a:off x="685800" y="2800350"/>
            <a:ext cx="2381250" cy="7810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20" name="table-cell-2-1">
            <a:extLst xmlns:a="http://schemas.openxmlformats.org/drawingml/2006/main">
              <a:ext uri="{FF2B5EF4-FFF2-40B4-BE49-F238E27FC236}">
                <a16:creationId xmlns:a16="http://schemas.microsoft.com/office/drawing/2014/main" id="{7542B48F-5C8E-4606-A097-3DA41AB4E8CB}"/>
              </a:ext>
            </a:extLst>
          </p:cNvPr>
          <p:cNvSpPr>
            <a:spLocks xmlns:a="http://schemas.openxmlformats.org/drawingml/2006/main" noGrp="1"/>
          </p:cNvSpPr>
          <p:nvPr/>
        </p:nvSpPr>
        <p:spPr>
          <a:xfrm xmlns:a="http://schemas.openxmlformats.org/drawingml/2006/main">
            <a:off x="819150" y="2914650"/>
            <a:ext cx="2114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575" b="1" i="0">
                <a:solidFill>
                  <a:srgbClr val="173F38"/>
                </a:solidFill>
                <a:latin typeface="Aptos"/>
                <a:ea typeface="Aptos"/>
                <a:cs typeface="Aptos"/>
              </a:defRPr>
            </a:pPr>
            <a:r>
              <a:rPr sz="1575" b="1" i="0">
                <a:solidFill>
                  <a:srgbClr val="173F38"/>
                </a:solidFill>
                <a:latin typeface="Aptos"/>
                <a:ea typeface="Aptos"/>
                <a:cs typeface="Aptos"/>
              </a:rPr>
              <a:t>Regulation</a:t>
            </a:r>
          </a:p>
        </p:txBody>
      </p:sp>
      <p:sp>
        <p:nvSpPr>
          <p:cNvPr id="21" name="table-cell-fill-2-2">
            <a:extLst xmlns:a="http://schemas.openxmlformats.org/drawingml/2006/main">
              <a:ext uri="{FF2B5EF4-FFF2-40B4-BE49-F238E27FC236}">
                <a16:creationId xmlns:a16="http://schemas.microsoft.com/office/drawing/2014/main" id="{4682ADFE-C5A1-4964-982A-28C585CCFF63}"/>
              </a:ext>
            </a:extLst>
          </p:cNvPr>
          <p:cNvSpPr>
            <a:spLocks xmlns:a="http://schemas.openxmlformats.org/drawingml/2006/main" noGrp="1"/>
          </p:cNvSpPr>
          <p:nvPr/>
        </p:nvSpPr>
        <p:spPr>
          <a:xfrm xmlns:a="http://schemas.openxmlformats.org/drawingml/2006/main">
            <a:off x="3067050" y="2800350"/>
            <a:ext cx="3905250" cy="7810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22" name="table-cell-2-2">
            <a:extLst xmlns:a="http://schemas.openxmlformats.org/drawingml/2006/main">
              <a:ext uri="{FF2B5EF4-FFF2-40B4-BE49-F238E27FC236}">
                <a16:creationId xmlns:a16="http://schemas.microsoft.com/office/drawing/2014/main" id="{915DAC7C-4BDC-4583-A58B-47994B2C24E4}"/>
              </a:ext>
            </a:extLst>
          </p:cNvPr>
          <p:cNvSpPr>
            <a:spLocks xmlns:a="http://schemas.openxmlformats.org/drawingml/2006/main" noGrp="1"/>
          </p:cNvSpPr>
          <p:nvPr/>
        </p:nvSpPr>
        <p:spPr>
          <a:xfrm xmlns:a="http://schemas.openxmlformats.org/drawingml/2006/main">
            <a:off x="3200400" y="2914650"/>
            <a:ext cx="3638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Can intervene before harm</a:t>
            </a:r>
          </a:p>
        </p:txBody>
      </p:sp>
      <p:sp>
        <p:nvSpPr>
          <p:cNvPr id="23" name="table-cell-fill-2-3">
            <a:extLst xmlns:a="http://schemas.openxmlformats.org/drawingml/2006/main">
              <a:ext uri="{FF2B5EF4-FFF2-40B4-BE49-F238E27FC236}">
                <a16:creationId xmlns:a16="http://schemas.microsoft.com/office/drawing/2014/main" id="{30F5C449-91C7-43C3-96B8-A864B7852287}"/>
              </a:ext>
            </a:extLst>
          </p:cNvPr>
          <p:cNvSpPr>
            <a:spLocks xmlns:a="http://schemas.openxmlformats.org/drawingml/2006/main" noGrp="1"/>
          </p:cNvSpPr>
          <p:nvPr/>
        </p:nvSpPr>
        <p:spPr>
          <a:xfrm xmlns:a="http://schemas.openxmlformats.org/drawingml/2006/main">
            <a:off x="6972300" y="2800350"/>
            <a:ext cx="4533900" cy="7810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24" name="table-cell-2-3">
            <a:extLst xmlns:a="http://schemas.openxmlformats.org/drawingml/2006/main">
              <a:ext uri="{FF2B5EF4-FFF2-40B4-BE49-F238E27FC236}">
                <a16:creationId xmlns:a16="http://schemas.microsoft.com/office/drawing/2014/main" id="{4C4AE1A5-AF59-453B-A372-DAB73F591AE0}"/>
              </a:ext>
            </a:extLst>
          </p:cNvPr>
          <p:cNvSpPr>
            <a:spLocks xmlns:a="http://schemas.openxmlformats.org/drawingml/2006/main" noGrp="1"/>
          </p:cNvSpPr>
          <p:nvPr/>
        </p:nvSpPr>
        <p:spPr>
          <a:xfrm xmlns:a="http://schemas.openxmlformats.org/drawingml/2006/main">
            <a:off x="7105650" y="2914650"/>
            <a:ext cx="4267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Limited knowledge and capture</a:t>
            </a:r>
          </a:p>
        </p:txBody>
      </p:sp>
      <p:sp>
        <p:nvSpPr>
          <p:cNvPr id="25" name="table-cell-fill-3-1">
            <a:extLst xmlns:a="http://schemas.openxmlformats.org/drawingml/2006/main">
              <a:ext uri="{FF2B5EF4-FFF2-40B4-BE49-F238E27FC236}">
                <a16:creationId xmlns:a16="http://schemas.microsoft.com/office/drawing/2014/main" id="{9906C424-2142-415B-B533-1CE20933768C}"/>
              </a:ext>
            </a:extLst>
          </p:cNvPr>
          <p:cNvSpPr>
            <a:spLocks xmlns:a="http://schemas.openxmlformats.org/drawingml/2006/main" noGrp="1"/>
          </p:cNvSpPr>
          <p:nvPr/>
        </p:nvSpPr>
        <p:spPr>
          <a:xfrm xmlns:a="http://schemas.openxmlformats.org/drawingml/2006/main">
            <a:off x="685800" y="3581400"/>
            <a:ext cx="23812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6" name="table-cell-3-1">
            <a:extLst xmlns:a="http://schemas.openxmlformats.org/drawingml/2006/main">
              <a:ext uri="{FF2B5EF4-FFF2-40B4-BE49-F238E27FC236}">
                <a16:creationId xmlns:a16="http://schemas.microsoft.com/office/drawing/2014/main" id="{BFC72419-2DA1-487C-8DC6-2DA581F4D625}"/>
              </a:ext>
            </a:extLst>
          </p:cNvPr>
          <p:cNvSpPr>
            <a:spLocks xmlns:a="http://schemas.openxmlformats.org/drawingml/2006/main" noGrp="1"/>
          </p:cNvSpPr>
          <p:nvPr/>
        </p:nvSpPr>
        <p:spPr>
          <a:xfrm xmlns:a="http://schemas.openxmlformats.org/drawingml/2006/main">
            <a:off x="819150" y="3695700"/>
            <a:ext cx="2114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575" b="1" i="0">
                <a:solidFill>
                  <a:srgbClr val="173F38"/>
                </a:solidFill>
                <a:latin typeface="Aptos"/>
                <a:ea typeface="Aptos"/>
                <a:cs typeface="Aptos"/>
              </a:defRPr>
            </a:pPr>
            <a:r>
              <a:rPr sz="1575" b="1" i="0">
                <a:solidFill>
                  <a:srgbClr val="173F38"/>
                </a:solidFill>
                <a:latin typeface="Aptos"/>
                <a:ea typeface="Aptos"/>
                <a:cs typeface="Aptos"/>
              </a:rPr>
              <a:t>Private certification</a:t>
            </a:r>
          </a:p>
        </p:txBody>
      </p:sp>
      <p:sp>
        <p:nvSpPr>
          <p:cNvPr id="27" name="table-cell-fill-3-2">
            <a:extLst xmlns:a="http://schemas.openxmlformats.org/drawingml/2006/main">
              <a:ext uri="{FF2B5EF4-FFF2-40B4-BE49-F238E27FC236}">
                <a16:creationId xmlns:a16="http://schemas.microsoft.com/office/drawing/2014/main" id="{E514E04F-17B0-48FF-84F6-CB93A92F83DE}"/>
              </a:ext>
            </a:extLst>
          </p:cNvPr>
          <p:cNvSpPr>
            <a:spLocks xmlns:a="http://schemas.openxmlformats.org/drawingml/2006/main" noGrp="1"/>
          </p:cNvSpPr>
          <p:nvPr/>
        </p:nvSpPr>
        <p:spPr>
          <a:xfrm xmlns:a="http://schemas.openxmlformats.org/drawingml/2006/main">
            <a:off x="3067050" y="3581400"/>
            <a:ext cx="39052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8" name="table-cell-3-2">
            <a:extLst xmlns:a="http://schemas.openxmlformats.org/drawingml/2006/main">
              <a:ext uri="{FF2B5EF4-FFF2-40B4-BE49-F238E27FC236}">
                <a16:creationId xmlns:a16="http://schemas.microsoft.com/office/drawing/2014/main" id="{0763441C-A07D-4AFA-B1D0-8E9351A7D8C6}"/>
              </a:ext>
            </a:extLst>
          </p:cNvPr>
          <p:cNvSpPr>
            <a:spLocks xmlns:a="http://schemas.openxmlformats.org/drawingml/2006/main" noGrp="1"/>
          </p:cNvSpPr>
          <p:nvPr/>
        </p:nvSpPr>
        <p:spPr>
          <a:xfrm xmlns:a="http://schemas.openxmlformats.org/drawingml/2006/main">
            <a:off x="3200400" y="3695700"/>
            <a:ext cx="3638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Specialized and repeat experience</a:t>
            </a:r>
          </a:p>
        </p:txBody>
      </p:sp>
      <p:sp>
        <p:nvSpPr>
          <p:cNvPr id="29" name="table-cell-fill-3-3">
            <a:extLst xmlns:a="http://schemas.openxmlformats.org/drawingml/2006/main">
              <a:ext uri="{FF2B5EF4-FFF2-40B4-BE49-F238E27FC236}">
                <a16:creationId xmlns:a16="http://schemas.microsoft.com/office/drawing/2014/main" id="{53F20EAD-34E2-47D3-A54E-6C4DEC911178}"/>
              </a:ext>
            </a:extLst>
          </p:cNvPr>
          <p:cNvSpPr>
            <a:spLocks xmlns:a="http://schemas.openxmlformats.org/drawingml/2006/main" noGrp="1"/>
          </p:cNvSpPr>
          <p:nvPr/>
        </p:nvSpPr>
        <p:spPr>
          <a:xfrm xmlns:a="http://schemas.openxmlformats.org/drawingml/2006/main">
            <a:off x="6972300" y="3581400"/>
            <a:ext cx="453390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0" name="table-cell-3-3">
            <a:extLst xmlns:a="http://schemas.openxmlformats.org/drawingml/2006/main">
              <a:ext uri="{FF2B5EF4-FFF2-40B4-BE49-F238E27FC236}">
                <a16:creationId xmlns:a16="http://schemas.microsoft.com/office/drawing/2014/main" id="{124C4373-CFC5-4E1A-A1C2-996AD34FBA25}"/>
              </a:ext>
            </a:extLst>
          </p:cNvPr>
          <p:cNvSpPr>
            <a:spLocks xmlns:a="http://schemas.openxmlformats.org/drawingml/2006/main" noGrp="1"/>
          </p:cNvSpPr>
          <p:nvPr/>
        </p:nvSpPr>
        <p:spPr>
          <a:xfrm xmlns:a="http://schemas.openxmlformats.org/drawingml/2006/main">
            <a:off x="7105650" y="3695700"/>
            <a:ext cx="4267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Conflicts and weak enforcement</a:t>
            </a:r>
          </a:p>
        </p:txBody>
      </p:sp>
      <p:sp>
        <p:nvSpPr>
          <p:cNvPr id="31" name="table-cell-fill-4-1">
            <a:extLst xmlns:a="http://schemas.openxmlformats.org/drawingml/2006/main">
              <a:ext uri="{FF2B5EF4-FFF2-40B4-BE49-F238E27FC236}">
                <a16:creationId xmlns:a16="http://schemas.microsoft.com/office/drawing/2014/main" id="{C6106EE3-BDDC-4118-B0FB-BDED490D28F0}"/>
              </a:ext>
            </a:extLst>
          </p:cNvPr>
          <p:cNvSpPr>
            <a:spLocks xmlns:a="http://schemas.openxmlformats.org/drawingml/2006/main" noGrp="1"/>
          </p:cNvSpPr>
          <p:nvPr/>
        </p:nvSpPr>
        <p:spPr>
          <a:xfrm xmlns:a="http://schemas.openxmlformats.org/drawingml/2006/main">
            <a:off x="685800" y="4362450"/>
            <a:ext cx="2381250" cy="7810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32" name="table-cell-4-1">
            <a:extLst xmlns:a="http://schemas.openxmlformats.org/drawingml/2006/main">
              <a:ext uri="{FF2B5EF4-FFF2-40B4-BE49-F238E27FC236}">
                <a16:creationId xmlns:a16="http://schemas.microsoft.com/office/drawing/2014/main" id="{35CD382B-033E-4293-A4BC-94CAFD0770D1}"/>
              </a:ext>
            </a:extLst>
          </p:cNvPr>
          <p:cNvSpPr>
            <a:spLocks xmlns:a="http://schemas.openxmlformats.org/drawingml/2006/main" noGrp="1"/>
          </p:cNvSpPr>
          <p:nvPr/>
        </p:nvSpPr>
        <p:spPr>
          <a:xfrm xmlns:a="http://schemas.openxmlformats.org/drawingml/2006/main">
            <a:off x="819150" y="4476750"/>
            <a:ext cx="2114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575" b="1" i="0">
                <a:solidFill>
                  <a:srgbClr val="173F38"/>
                </a:solidFill>
                <a:latin typeface="Aptos"/>
                <a:ea typeface="Aptos"/>
                <a:cs typeface="Aptos"/>
              </a:defRPr>
            </a:pPr>
            <a:r>
              <a:rPr sz="1575" b="1" i="0">
                <a:solidFill>
                  <a:srgbClr val="173F38"/>
                </a:solidFill>
                <a:latin typeface="Aptos"/>
                <a:ea typeface="Aptos"/>
                <a:cs typeface="Aptos"/>
              </a:rPr>
              <a:t>Bargaining</a:t>
            </a:r>
          </a:p>
        </p:txBody>
      </p:sp>
      <p:sp>
        <p:nvSpPr>
          <p:cNvPr id="33" name="table-cell-fill-4-2">
            <a:extLst xmlns:a="http://schemas.openxmlformats.org/drawingml/2006/main">
              <a:ext uri="{FF2B5EF4-FFF2-40B4-BE49-F238E27FC236}">
                <a16:creationId xmlns:a16="http://schemas.microsoft.com/office/drawing/2014/main" id="{7FB0AA80-EC36-46FD-899A-82EBDC037C48}"/>
              </a:ext>
            </a:extLst>
          </p:cNvPr>
          <p:cNvSpPr>
            <a:spLocks xmlns:a="http://schemas.openxmlformats.org/drawingml/2006/main" noGrp="1"/>
          </p:cNvSpPr>
          <p:nvPr/>
        </p:nvSpPr>
        <p:spPr>
          <a:xfrm xmlns:a="http://schemas.openxmlformats.org/drawingml/2006/main">
            <a:off x="3067050" y="4362450"/>
            <a:ext cx="3905250" cy="7810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34" name="table-cell-4-2">
            <a:extLst xmlns:a="http://schemas.openxmlformats.org/drawingml/2006/main">
              <a:ext uri="{FF2B5EF4-FFF2-40B4-BE49-F238E27FC236}">
                <a16:creationId xmlns:a16="http://schemas.microsoft.com/office/drawing/2014/main" id="{F0667DB2-0E91-48B7-A24A-1D801A9AFB33}"/>
              </a:ext>
            </a:extLst>
          </p:cNvPr>
          <p:cNvSpPr>
            <a:spLocks xmlns:a="http://schemas.openxmlformats.org/drawingml/2006/main" noGrp="1"/>
          </p:cNvSpPr>
          <p:nvPr/>
        </p:nvSpPr>
        <p:spPr>
          <a:xfrm xmlns:a="http://schemas.openxmlformats.org/drawingml/2006/main">
            <a:off x="3200400" y="4476750"/>
            <a:ext cx="3638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Parties know local values</a:t>
            </a:r>
          </a:p>
        </p:txBody>
      </p:sp>
      <p:sp>
        <p:nvSpPr>
          <p:cNvPr id="35" name="table-cell-fill-4-3">
            <a:extLst xmlns:a="http://schemas.openxmlformats.org/drawingml/2006/main">
              <a:ext uri="{FF2B5EF4-FFF2-40B4-BE49-F238E27FC236}">
                <a16:creationId xmlns:a16="http://schemas.microsoft.com/office/drawing/2014/main" id="{9FD9CE62-C7F1-4EFF-B60D-179096B6EE64}"/>
              </a:ext>
            </a:extLst>
          </p:cNvPr>
          <p:cNvSpPr>
            <a:spLocks xmlns:a="http://schemas.openxmlformats.org/drawingml/2006/main" noGrp="1"/>
          </p:cNvSpPr>
          <p:nvPr/>
        </p:nvSpPr>
        <p:spPr>
          <a:xfrm xmlns:a="http://schemas.openxmlformats.org/drawingml/2006/main">
            <a:off x="6972300" y="4362450"/>
            <a:ext cx="4533900" cy="7810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36" name="table-cell-4-3">
            <a:extLst xmlns:a="http://schemas.openxmlformats.org/drawingml/2006/main">
              <a:ext uri="{FF2B5EF4-FFF2-40B4-BE49-F238E27FC236}">
                <a16:creationId xmlns:a16="http://schemas.microsoft.com/office/drawing/2014/main" id="{AC0D8DF4-EFD5-4D0F-BFF2-47A88486D9C1}"/>
              </a:ext>
            </a:extLst>
          </p:cNvPr>
          <p:cNvSpPr>
            <a:spLocks xmlns:a="http://schemas.openxmlformats.org/drawingml/2006/main" noGrp="1"/>
          </p:cNvSpPr>
          <p:nvPr/>
        </p:nvSpPr>
        <p:spPr>
          <a:xfrm xmlns:a="http://schemas.openxmlformats.org/drawingml/2006/main">
            <a:off x="7105650" y="4476750"/>
            <a:ext cx="4267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Search, holdout, and enforcement costs</a:t>
            </a:r>
          </a:p>
        </p:txBody>
      </p:sp>
      <p:sp>
        <p:nvSpPr>
          <p:cNvPr id="37" name="">
            <a:extLst xmlns:a="http://schemas.openxmlformats.org/drawingml/2006/main">
              <a:ext uri="{FF2B5EF4-FFF2-40B4-BE49-F238E27FC236}">
                <a16:creationId xmlns:a16="http://schemas.microsoft.com/office/drawing/2014/main" id="{D7F7E840-5125-48DF-855C-7036CA4AE855}"/>
              </a:ext>
            </a:extLst>
          </p:cNvPr>
          <p:cNvSpPr>
            <a:spLocks xmlns:a="http://schemas.openxmlformats.org/drawingml/2006/main" noGrp="1"/>
          </p:cNvSpPr>
          <p:nvPr/>
        </p:nvSpPr>
        <p:spPr>
          <a:xfrm xmlns:a="http://schemas.openxmlformats.org/drawingml/2006/main">
            <a:off x="1104900" y="5772150"/>
            <a:ext cx="99822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8593"/>
          </a:bodyPr>
          <a:lstStyle xmlns:a="http://schemas.openxmlformats.org/drawingml/2006/main"/>
          <a:p xmlns:a="http://schemas.openxmlformats.org/drawingml/2006/main">
            <a:pPr algn="ctr">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 diagnosed market failure is the beginning of analysis, not proof that another institution will perform better.</a:t>
            </a:r>
          </a:p>
        </p:txBody>
      </p:sp>
    </p:spTree>
    <p:extLst>
      <p:ext uri="{BB962C8B-B14F-4D97-AF65-F5344CB8AC3E}">
        <p14:creationId xmlns:p14="http://schemas.microsoft.com/office/powerpoint/2010/main" val="2009800843"/>
      </p:ext>
    </p:extLst>
  </p:cSld>
</p:sld>
</file>

<file path=ppt/slides/slide22.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8" name="accent-rule">
            <a:extLst xmlns:a="http://schemas.openxmlformats.org/drawingml/2006/main">
              <a:ext uri="{FF2B5EF4-FFF2-40B4-BE49-F238E27FC236}">
                <a16:creationId xmlns:a16="http://schemas.microsoft.com/office/drawing/2014/main" id="{F11E56FC-5346-473A-87CA-A0E8268CA88A}"/>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DDBF8B5F-B9BD-4400-B291-FD900560C7EB}"/>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F8CA0C52-60A4-4DF6-A6D0-FC63D9817563}"/>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Purposeful choice is a starting model, not perfection</a:t>
            </a:r>
          </a:p>
        </p:txBody>
      </p:sp>
      <p:sp>
        <p:nvSpPr>
          <p:cNvPr id="4" name="footer-rule">
            <a:extLst xmlns:a="http://schemas.openxmlformats.org/drawingml/2006/main">
              <a:ext uri="{FF2B5EF4-FFF2-40B4-BE49-F238E27FC236}">
                <a16:creationId xmlns:a16="http://schemas.microsoft.com/office/drawing/2014/main" id="{9322BDD5-1B5C-424F-BBEE-1B1F0156853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D3A226BA-601C-437D-9118-44C95EFC8F7E}"/>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25343BBF-ECE4-4221-9575-62711D406154}"/>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22</a:t>
            </a:r>
          </a:p>
        </p:txBody>
      </p:sp>
      <p:sp>
        <p:nvSpPr>
          <p:cNvPr id="7" name="">
            <a:extLst xmlns:a="http://schemas.openxmlformats.org/drawingml/2006/main">
              <a:ext uri="{FF2B5EF4-FFF2-40B4-BE49-F238E27FC236}">
                <a16:creationId xmlns:a16="http://schemas.microsoft.com/office/drawing/2014/main" id="{6AD59A3F-9416-4969-862F-D0EA61FE2771}"/>
              </a:ext>
            </a:extLst>
          </p:cNvPr>
          <p:cNvSpPr>
            <a:spLocks xmlns:a="http://schemas.openxmlformats.org/drawingml/2006/main" noGrp="1"/>
          </p:cNvSpPr>
          <p:nvPr/>
        </p:nvSpPr>
        <p:spPr>
          <a:xfrm xmlns:a="http://schemas.openxmlformats.org/drawingml/2006/main">
            <a:off x="1352550" y="1581150"/>
            <a:ext cx="94869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325" b="1" i="0">
                <a:solidFill>
                  <a:srgbClr val="173F38"/>
                </a:solidFill>
                <a:latin typeface="Georgia"/>
                <a:ea typeface="Georgia"/>
                <a:cs typeface="Georgia"/>
              </a:defRPr>
            </a:pPr>
            <a:r>
              <a:rPr sz="2325" b="1" i="0">
                <a:solidFill>
                  <a:srgbClr val="173F38"/>
                </a:solidFill>
                <a:latin typeface="Georgia"/>
                <a:ea typeface="Georgia"/>
                <a:cs typeface="Georgia"/>
              </a:rPr>
              <a:t>People generally try to make themselves as well off as they can, given what they value, know, and can choose.</a:t>
            </a:r>
          </a:p>
        </p:txBody>
      </p:sp>
      <p:sp>
        <p:nvSpPr>
          <p:cNvPr id="8" name="">
            <a:extLst xmlns:a="http://schemas.openxmlformats.org/drawingml/2006/main">
              <a:ext uri="{FF2B5EF4-FFF2-40B4-BE49-F238E27FC236}">
                <a16:creationId xmlns:a16="http://schemas.microsoft.com/office/drawing/2014/main" id="{31152ED9-3B94-4214-8F2A-1EF92B55E8D9}"/>
              </a:ext>
            </a:extLst>
          </p:cNvPr>
          <p:cNvSpPr>
            <a:spLocks xmlns:a="http://schemas.openxmlformats.org/drawingml/2006/main" noGrp="1"/>
          </p:cNvSpPr>
          <p:nvPr/>
        </p:nvSpPr>
        <p:spPr>
          <a:xfrm xmlns:a="http://schemas.openxmlformats.org/drawingml/2006/main">
            <a:off x="1581150" y="3009900"/>
            <a:ext cx="90297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9" name="bullet-mark-1">
            <a:extLst xmlns:a="http://schemas.openxmlformats.org/drawingml/2006/main">
              <a:ext uri="{FF2B5EF4-FFF2-40B4-BE49-F238E27FC236}">
                <a16:creationId xmlns:a16="http://schemas.microsoft.com/office/drawing/2014/main" id="{DB1D86F6-80F9-4DC6-8284-F9064B3CD280}"/>
              </a:ext>
            </a:extLst>
          </p:cNvPr>
          <p:cNvSpPr>
            <a:spLocks xmlns:a="http://schemas.openxmlformats.org/drawingml/2006/main" noGrp="1"/>
          </p:cNvSpPr>
          <p:nvPr/>
        </p:nvSpPr>
        <p:spPr>
          <a:xfrm xmlns:a="http://schemas.openxmlformats.org/drawingml/2006/main">
            <a:off x="2152650" y="3343275"/>
            <a:ext cx="2286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1" i="0">
                <a:solidFill>
                  <a:srgbClr val="9A462F"/>
                </a:solidFill>
                <a:latin typeface="Aptos"/>
                <a:ea typeface="Aptos"/>
                <a:cs typeface="Aptos"/>
              </a:defRPr>
            </a:pPr>
            <a:r>
              <a:rPr sz="1800" b="1" i="0">
                <a:solidFill>
                  <a:srgbClr val="9A462F"/>
                </a:solidFill>
                <a:latin typeface="Aptos"/>
                <a:ea typeface="Aptos"/>
                <a:cs typeface="Aptos"/>
              </a:rPr>
              <a:t>•</a:t>
            </a:r>
          </a:p>
        </p:txBody>
      </p:sp>
      <p:sp>
        <p:nvSpPr>
          <p:cNvPr id="10" name="bullet-1">
            <a:extLst xmlns:a="http://schemas.openxmlformats.org/drawingml/2006/main">
              <a:ext uri="{FF2B5EF4-FFF2-40B4-BE49-F238E27FC236}">
                <a16:creationId xmlns:a16="http://schemas.microsoft.com/office/drawing/2014/main" id="{08328A0F-5939-4959-921D-B19C4FB83936}"/>
              </a:ext>
            </a:extLst>
          </p:cNvPr>
          <p:cNvSpPr>
            <a:spLocks xmlns:a="http://schemas.openxmlformats.org/drawingml/2006/main" noGrp="1"/>
          </p:cNvSpPr>
          <p:nvPr/>
        </p:nvSpPr>
        <p:spPr>
          <a:xfrm xmlns:a="http://schemas.openxmlformats.org/drawingml/2006/main">
            <a:off x="2476500" y="3352800"/>
            <a:ext cx="75628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Values can include family, fairness, reputation, morality, and autonomy.</a:t>
            </a:r>
          </a:p>
        </p:txBody>
      </p:sp>
      <p:sp>
        <p:nvSpPr>
          <p:cNvPr id="11" name="bullet-mark-2">
            <a:extLst xmlns:a="http://schemas.openxmlformats.org/drawingml/2006/main">
              <a:ext uri="{FF2B5EF4-FFF2-40B4-BE49-F238E27FC236}">
                <a16:creationId xmlns:a16="http://schemas.microsoft.com/office/drawing/2014/main" id="{54437338-F94C-4028-81FA-CC3182ED8C13}"/>
              </a:ext>
            </a:extLst>
          </p:cNvPr>
          <p:cNvSpPr>
            <a:spLocks xmlns:a="http://schemas.openxmlformats.org/drawingml/2006/main" noGrp="1"/>
          </p:cNvSpPr>
          <p:nvPr/>
        </p:nvSpPr>
        <p:spPr>
          <a:xfrm xmlns:a="http://schemas.openxmlformats.org/drawingml/2006/main">
            <a:off x="2152650" y="3819525"/>
            <a:ext cx="2286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1" i="0">
                <a:solidFill>
                  <a:srgbClr val="9A462F"/>
                </a:solidFill>
                <a:latin typeface="Aptos"/>
                <a:ea typeface="Aptos"/>
                <a:cs typeface="Aptos"/>
              </a:defRPr>
            </a:pPr>
            <a:r>
              <a:rPr sz="1800" b="1" i="0">
                <a:solidFill>
                  <a:srgbClr val="9A462F"/>
                </a:solidFill>
                <a:latin typeface="Aptos"/>
                <a:ea typeface="Aptos"/>
                <a:cs typeface="Aptos"/>
              </a:rPr>
              <a:t>•</a:t>
            </a:r>
          </a:p>
        </p:txBody>
      </p:sp>
      <p:sp>
        <p:nvSpPr>
          <p:cNvPr id="12" name="bullet-2">
            <a:extLst xmlns:a="http://schemas.openxmlformats.org/drawingml/2006/main">
              <a:ext uri="{FF2B5EF4-FFF2-40B4-BE49-F238E27FC236}">
                <a16:creationId xmlns:a16="http://schemas.microsoft.com/office/drawing/2014/main" id="{E520478F-8D13-4013-BD81-4A800FD421B9}"/>
              </a:ext>
            </a:extLst>
          </p:cNvPr>
          <p:cNvSpPr>
            <a:spLocks xmlns:a="http://schemas.openxmlformats.org/drawingml/2006/main" noGrp="1"/>
          </p:cNvSpPr>
          <p:nvPr/>
        </p:nvSpPr>
        <p:spPr>
          <a:xfrm xmlns:a="http://schemas.openxmlformats.org/drawingml/2006/main">
            <a:off x="2476500" y="3829050"/>
            <a:ext cx="75628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Information can be incomplete or mistaken.</a:t>
            </a:r>
          </a:p>
        </p:txBody>
      </p:sp>
      <p:sp>
        <p:nvSpPr>
          <p:cNvPr id="13" name="bullet-mark-3">
            <a:extLst xmlns:a="http://schemas.openxmlformats.org/drawingml/2006/main">
              <a:ext uri="{FF2B5EF4-FFF2-40B4-BE49-F238E27FC236}">
                <a16:creationId xmlns:a16="http://schemas.microsoft.com/office/drawing/2014/main" id="{36057ACF-D7D6-4BD7-9976-80F6A2AD088C}"/>
              </a:ext>
            </a:extLst>
          </p:cNvPr>
          <p:cNvSpPr>
            <a:spLocks xmlns:a="http://schemas.openxmlformats.org/drawingml/2006/main" noGrp="1"/>
          </p:cNvSpPr>
          <p:nvPr/>
        </p:nvSpPr>
        <p:spPr>
          <a:xfrm xmlns:a="http://schemas.openxmlformats.org/drawingml/2006/main">
            <a:off x="2152650" y="4295775"/>
            <a:ext cx="2286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1" i="0">
                <a:solidFill>
                  <a:srgbClr val="9A462F"/>
                </a:solidFill>
                <a:latin typeface="Aptos"/>
                <a:ea typeface="Aptos"/>
                <a:cs typeface="Aptos"/>
              </a:defRPr>
            </a:pPr>
            <a:r>
              <a:rPr sz="1800" b="1" i="0">
                <a:solidFill>
                  <a:srgbClr val="9A462F"/>
                </a:solidFill>
                <a:latin typeface="Aptos"/>
                <a:ea typeface="Aptos"/>
                <a:cs typeface="Aptos"/>
              </a:rPr>
              <a:t>•</a:t>
            </a:r>
          </a:p>
        </p:txBody>
      </p:sp>
      <p:sp>
        <p:nvSpPr>
          <p:cNvPr id="14" name="bullet-3">
            <a:extLst xmlns:a="http://schemas.openxmlformats.org/drawingml/2006/main">
              <a:ext uri="{FF2B5EF4-FFF2-40B4-BE49-F238E27FC236}">
                <a16:creationId xmlns:a16="http://schemas.microsoft.com/office/drawing/2014/main" id="{66B73E08-78A9-4738-8BAD-C4E22440D6A0}"/>
              </a:ext>
            </a:extLst>
          </p:cNvPr>
          <p:cNvSpPr>
            <a:spLocks xmlns:a="http://schemas.openxmlformats.org/drawingml/2006/main" noGrp="1"/>
          </p:cNvSpPr>
          <p:nvPr/>
        </p:nvSpPr>
        <p:spPr>
          <a:xfrm xmlns:a="http://schemas.openxmlformats.org/drawingml/2006/main">
            <a:off x="2476500" y="4305300"/>
            <a:ext cx="75628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People can respond to framing, habits, and social norms.</a:t>
            </a:r>
          </a:p>
        </p:txBody>
      </p:sp>
      <p:sp>
        <p:nvSpPr>
          <p:cNvPr id="15" name="bullet-mark-4">
            <a:extLst xmlns:a="http://schemas.openxmlformats.org/drawingml/2006/main">
              <a:ext uri="{FF2B5EF4-FFF2-40B4-BE49-F238E27FC236}">
                <a16:creationId xmlns:a16="http://schemas.microsoft.com/office/drawing/2014/main" id="{D28CA818-37D5-45B0-8B15-51BE2C3DAE45}"/>
              </a:ext>
            </a:extLst>
          </p:cNvPr>
          <p:cNvSpPr>
            <a:spLocks xmlns:a="http://schemas.openxmlformats.org/drawingml/2006/main" noGrp="1"/>
          </p:cNvSpPr>
          <p:nvPr/>
        </p:nvSpPr>
        <p:spPr>
          <a:xfrm xmlns:a="http://schemas.openxmlformats.org/drawingml/2006/main">
            <a:off x="2152650" y="4772025"/>
            <a:ext cx="2286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1" i="0">
                <a:solidFill>
                  <a:srgbClr val="9A462F"/>
                </a:solidFill>
                <a:latin typeface="Aptos"/>
                <a:ea typeface="Aptos"/>
                <a:cs typeface="Aptos"/>
              </a:defRPr>
            </a:pPr>
            <a:r>
              <a:rPr sz="1800" b="1" i="0">
                <a:solidFill>
                  <a:srgbClr val="9A462F"/>
                </a:solidFill>
                <a:latin typeface="Aptos"/>
                <a:ea typeface="Aptos"/>
                <a:cs typeface="Aptos"/>
              </a:rPr>
              <a:t>•</a:t>
            </a:r>
          </a:p>
        </p:txBody>
      </p:sp>
      <p:sp>
        <p:nvSpPr>
          <p:cNvPr id="16" name="bullet-4">
            <a:extLst xmlns:a="http://schemas.openxmlformats.org/drawingml/2006/main">
              <a:ext uri="{FF2B5EF4-FFF2-40B4-BE49-F238E27FC236}">
                <a16:creationId xmlns:a16="http://schemas.microsoft.com/office/drawing/2014/main" id="{16DE4B70-7372-45FB-ACC3-420596B5B114}"/>
              </a:ext>
            </a:extLst>
          </p:cNvPr>
          <p:cNvSpPr>
            <a:spLocks xmlns:a="http://schemas.openxmlformats.org/drawingml/2006/main" noGrp="1"/>
          </p:cNvSpPr>
          <p:nvPr/>
        </p:nvSpPr>
        <p:spPr>
          <a:xfrm xmlns:a="http://schemas.openxmlformats.org/drawingml/2006/main">
            <a:off x="2476500" y="4781550"/>
            <a:ext cx="75628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Organizations create agency and information problems of their own.</a:t>
            </a:r>
          </a:p>
        </p:txBody>
      </p:sp>
      <p:sp>
        <p:nvSpPr>
          <p:cNvPr id="17" name="">
            <a:extLst xmlns:a="http://schemas.openxmlformats.org/drawingml/2006/main">
              <a:ext uri="{FF2B5EF4-FFF2-40B4-BE49-F238E27FC236}">
                <a16:creationId xmlns:a16="http://schemas.microsoft.com/office/drawing/2014/main" id="{A3B53327-790E-4E8C-B4DA-1159A46B512F}"/>
              </a:ext>
            </a:extLst>
          </p:cNvPr>
          <p:cNvSpPr>
            <a:spLocks xmlns:a="http://schemas.openxmlformats.org/drawingml/2006/main" noGrp="1"/>
          </p:cNvSpPr>
          <p:nvPr/>
        </p:nvSpPr>
        <p:spPr>
          <a:xfrm xmlns:a="http://schemas.openxmlformats.org/drawingml/2006/main">
            <a:off x="1485900" y="5505450"/>
            <a:ext cx="92202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1435"/>
          </a:bodyPr>
          <a:lstStyle xmlns:a="http://schemas.openxmlformats.org/drawingml/2006/main"/>
          <a:p xmlns:a="http://schemas.openxmlformats.org/drawingml/2006/main">
            <a:pPr algn="ctr">
              <a:lnSpc>
                <a:spcPct val="105000"/>
              </a:lnSpc>
              <a:buNone/>
              <a:defRPr sz="1800" b="1" i="0">
                <a:solidFill>
                  <a:srgbClr val="9A462F"/>
                </a:solidFill>
                <a:latin typeface="Aptos"/>
                <a:ea typeface="Aptos"/>
                <a:cs typeface="Aptos"/>
              </a:defRPr>
            </a:pPr>
            <a:r>
              <a:rPr sz="1800" b="1" i="0">
                <a:solidFill>
                  <a:srgbClr val="9A462F"/>
                </a:solidFill>
                <a:latin typeface="Aptos"/>
                <a:ea typeface="Aptos"/>
                <a:cs typeface="Aptos"/>
              </a:rPr>
              <a:t>The model is useful because it produces testable predictions about options, incentives, and constraints.</a:t>
            </a:r>
          </a:p>
        </p:txBody>
      </p:sp>
    </p:spTree>
    <p:extLst>
      <p:ext uri="{BB962C8B-B14F-4D97-AF65-F5344CB8AC3E}">
        <p14:creationId xmlns:p14="http://schemas.microsoft.com/office/powerpoint/2010/main" val="716824660"/>
      </p:ext>
    </p:extLst>
  </p:cSld>
</p:sld>
</file>

<file path=ppt/slides/slide23.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accent-rule">
            <a:extLst xmlns:a="http://schemas.openxmlformats.org/drawingml/2006/main">
              <a:ext uri="{FF2B5EF4-FFF2-40B4-BE49-F238E27FC236}">
                <a16:creationId xmlns:a16="http://schemas.microsoft.com/office/drawing/2014/main" id="{84F1A419-3027-482A-888A-90E544D7070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6F3776A2-0FCC-425F-AF56-7DEC8A1C0F81}"/>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ABE2CE01-73C2-47B0-B22C-58FCC02C16B4}"/>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One method travels across the legal system</a:t>
            </a:r>
          </a:p>
        </p:txBody>
      </p:sp>
      <p:sp>
        <p:nvSpPr>
          <p:cNvPr id="4" name="footer-rule">
            <a:extLst xmlns:a="http://schemas.openxmlformats.org/drawingml/2006/main">
              <a:ext uri="{FF2B5EF4-FFF2-40B4-BE49-F238E27FC236}">
                <a16:creationId xmlns:a16="http://schemas.microsoft.com/office/drawing/2014/main" id="{D3C4847F-CEA0-4E91-B3B6-2FCE52F63029}"/>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9F77F25A-6DB9-45AC-AF3C-EAEE0D025477}"/>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9DDAA98D-830B-4D9C-BEBC-F7AF288607E5}"/>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23</a:t>
            </a:r>
          </a:p>
        </p:txBody>
      </p:sp>
      <p:sp>
        <p:nvSpPr>
          <p:cNvPr id="7" name="">
            <a:extLst xmlns:a="http://schemas.openxmlformats.org/drawingml/2006/main">
              <a:ext uri="{FF2B5EF4-FFF2-40B4-BE49-F238E27FC236}">
                <a16:creationId xmlns:a16="http://schemas.microsoft.com/office/drawing/2014/main" id="{BF9D0740-9979-4E49-95EF-BEF0C6A2394D}"/>
              </a:ext>
            </a:extLst>
          </p:cNvPr>
          <p:cNvSpPr>
            <a:spLocks xmlns:a="http://schemas.openxmlformats.org/drawingml/2006/main" noGrp="1"/>
          </p:cNvSpPr>
          <p:nvPr/>
        </p:nvSpPr>
        <p:spPr>
          <a:xfrm xmlns:a="http://schemas.openxmlformats.org/drawingml/2006/main">
            <a:off x="933450" y="1619250"/>
            <a:ext cx="2667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lnSpc>
                <a:spcPct val="105000"/>
              </a:lnSpc>
              <a:buNone/>
              <a:defRPr sz="1725" b="1" i="0">
                <a:solidFill>
                  <a:srgbClr val="24594E"/>
                </a:solidFill>
                <a:latin typeface="Aptos"/>
                <a:ea typeface="Aptos"/>
                <a:cs typeface="Aptos"/>
              </a:defRPr>
            </a:pPr>
            <a:r>
              <a:rPr sz="1725" b="1" i="0">
                <a:solidFill>
                  <a:srgbClr val="24594E"/>
                </a:solidFill>
                <a:latin typeface="Aptos"/>
                <a:ea typeface="Aptos"/>
                <a:cs typeface="Aptos"/>
              </a:rPr>
              <a:t>Property + IP</a:t>
            </a:r>
          </a:p>
        </p:txBody>
      </p:sp>
      <p:sp>
        <p:nvSpPr>
          <p:cNvPr id="8" name="">
            <a:extLst xmlns:a="http://schemas.openxmlformats.org/drawingml/2006/main">
              <a:ext uri="{FF2B5EF4-FFF2-40B4-BE49-F238E27FC236}">
                <a16:creationId xmlns:a16="http://schemas.microsoft.com/office/drawing/2014/main" id="{A5CE443E-933B-41B7-8910-E5520B41B23A}"/>
              </a:ext>
            </a:extLst>
          </p:cNvPr>
          <p:cNvSpPr>
            <a:spLocks xmlns:a="http://schemas.openxmlformats.org/drawingml/2006/main" noGrp="1"/>
          </p:cNvSpPr>
          <p:nvPr/>
        </p:nvSpPr>
        <p:spPr>
          <a:xfrm xmlns:a="http://schemas.openxmlformats.org/drawingml/2006/main">
            <a:off x="3981450" y="1524000"/>
            <a:ext cx="19050" cy="6286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3E45EB4D-69A8-4C00-A543-84EE1532ABA6}"/>
              </a:ext>
            </a:extLst>
          </p:cNvPr>
          <p:cNvSpPr>
            <a:spLocks xmlns:a="http://schemas.openxmlformats.org/drawingml/2006/main" noGrp="1"/>
          </p:cNvSpPr>
          <p:nvPr/>
        </p:nvSpPr>
        <p:spPr>
          <a:xfrm xmlns:a="http://schemas.openxmlformats.org/drawingml/2006/main">
            <a:off x="4419600" y="1562100"/>
            <a:ext cx="6686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Who controls a scarce resource or costly-to-create information?</a:t>
            </a:r>
          </a:p>
        </p:txBody>
      </p:sp>
      <p:sp>
        <p:nvSpPr>
          <p:cNvPr id="10" name="">
            <a:extLst xmlns:a="http://schemas.openxmlformats.org/drawingml/2006/main">
              <a:ext uri="{FF2B5EF4-FFF2-40B4-BE49-F238E27FC236}">
                <a16:creationId xmlns:a16="http://schemas.microsoft.com/office/drawing/2014/main" id="{1B8AD52F-62C4-4708-8F3A-736645B284F3}"/>
              </a:ext>
            </a:extLst>
          </p:cNvPr>
          <p:cNvSpPr>
            <a:spLocks xmlns:a="http://schemas.openxmlformats.org/drawingml/2006/main" noGrp="1"/>
          </p:cNvSpPr>
          <p:nvPr/>
        </p:nvSpPr>
        <p:spPr>
          <a:xfrm xmlns:a="http://schemas.openxmlformats.org/drawingml/2006/main">
            <a:off x="933450" y="2457450"/>
            <a:ext cx="2667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Tort + contract</a:t>
            </a:r>
          </a:p>
        </p:txBody>
      </p:sp>
      <p:sp>
        <p:nvSpPr>
          <p:cNvPr id="11" name="">
            <a:extLst xmlns:a="http://schemas.openxmlformats.org/drawingml/2006/main">
              <a:ext uri="{FF2B5EF4-FFF2-40B4-BE49-F238E27FC236}">
                <a16:creationId xmlns:a16="http://schemas.microsoft.com/office/drawing/2014/main" id="{57446C13-7874-43D8-9BBA-DF88C1651DDC}"/>
              </a:ext>
            </a:extLst>
          </p:cNvPr>
          <p:cNvSpPr>
            <a:spLocks xmlns:a="http://schemas.openxmlformats.org/drawingml/2006/main" noGrp="1"/>
          </p:cNvSpPr>
          <p:nvPr/>
        </p:nvSpPr>
        <p:spPr>
          <a:xfrm xmlns:a="http://schemas.openxmlformats.org/drawingml/2006/main">
            <a:off x="3981450" y="2362200"/>
            <a:ext cx="19050" cy="6286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4D415EC6-16A9-49B1-9760-1312167143DD}"/>
              </a:ext>
            </a:extLst>
          </p:cNvPr>
          <p:cNvSpPr>
            <a:spLocks xmlns:a="http://schemas.openxmlformats.org/drawingml/2006/main" noGrp="1"/>
          </p:cNvSpPr>
          <p:nvPr/>
        </p:nvSpPr>
        <p:spPr>
          <a:xfrm xmlns:a="http://schemas.openxmlformats.org/drawingml/2006/main">
            <a:off x="4419600" y="2400300"/>
            <a:ext cx="6686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Who takes precaution, relies, performs, or bears risk?</a:t>
            </a:r>
          </a:p>
        </p:txBody>
      </p:sp>
      <p:sp>
        <p:nvSpPr>
          <p:cNvPr id="13" name="">
            <a:extLst xmlns:a="http://schemas.openxmlformats.org/drawingml/2006/main">
              <a:ext uri="{FF2B5EF4-FFF2-40B4-BE49-F238E27FC236}">
                <a16:creationId xmlns:a16="http://schemas.microsoft.com/office/drawing/2014/main" id="{26C89792-78A2-45DA-A64D-34DBB4B3E7BD}"/>
              </a:ext>
            </a:extLst>
          </p:cNvPr>
          <p:cNvSpPr>
            <a:spLocks xmlns:a="http://schemas.openxmlformats.org/drawingml/2006/main" noGrp="1"/>
          </p:cNvSpPr>
          <p:nvPr/>
        </p:nvSpPr>
        <p:spPr>
          <a:xfrm xmlns:a="http://schemas.openxmlformats.org/drawingml/2006/main">
            <a:off x="933450" y="3295650"/>
            <a:ext cx="2667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lnSpc>
                <a:spcPct val="105000"/>
              </a:lnSpc>
              <a:buNone/>
              <a:defRPr sz="1725" b="1" i="0">
                <a:solidFill>
                  <a:srgbClr val="24594E"/>
                </a:solidFill>
                <a:latin typeface="Aptos"/>
                <a:ea typeface="Aptos"/>
                <a:cs typeface="Aptos"/>
              </a:defRPr>
            </a:pPr>
            <a:r>
              <a:rPr sz="1725" b="1" i="0">
                <a:solidFill>
                  <a:srgbClr val="24594E"/>
                </a:solidFill>
                <a:latin typeface="Aptos"/>
                <a:ea typeface="Aptos"/>
                <a:cs typeface="Aptos"/>
              </a:rPr>
              <a:t>Litigation + crime</a:t>
            </a:r>
          </a:p>
        </p:txBody>
      </p:sp>
      <p:sp>
        <p:nvSpPr>
          <p:cNvPr id="14" name="">
            <a:extLst xmlns:a="http://schemas.openxmlformats.org/drawingml/2006/main">
              <a:ext uri="{FF2B5EF4-FFF2-40B4-BE49-F238E27FC236}">
                <a16:creationId xmlns:a16="http://schemas.microsoft.com/office/drawing/2014/main" id="{B789B3E1-93A0-436F-8A90-D4781ABA66EA}"/>
              </a:ext>
            </a:extLst>
          </p:cNvPr>
          <p:cNvSpPr>
            <a:spLocks xmlns:a="http://schemas.openxmlformats.org/drawingml/2006/main" noGrp="1"/>
          </p:cNvSpPr>
          <p:nvPr/>
        </p:nvSpPr>
        <p:spPr>
          <a:xfrm xmlns:a="http://schemas.openxmlformats.org/drawingml/2006/main">
            <a:off x="3981450" y="3200400"/>
            <a:ext cx="19050" cy="6286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630A486F-B111-4561-88F8-2AE374D8DDB1}"/>
              </a:ext>
            </a:extLst>
          </p:cNvPr>
          <p:cNvSpPr>
            <a:spLocks xmlns:a="http://schemas.openxmlformats.org/drawingml/2006/main" noGrp="1"/>
          </p:cNvSpPr>
          <p:nvPr/>
        </p:nvSpPr>
        <p:spPr>
          <a:xfrm xmlns:a="http://schemas.openxmlformats.org/drawingml/2006/main">
            <a:off x="4419600" y="3238500"/>
            <a:ext cx="6686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How do procedure, proof, and expected sanctions change behavior?</a:t>
            </a:r>
          </a:p>
        </p:txBody>
      </p:sp>
      <p:sp>
        <p:nvSpPr>
          <p:cNvPr id="16" name="">
            <a:extLst xmlns:a="http://schemas.openxmlformats.org/drawingml/2006/main">
              <a:ext uri="{FF2B5EF4-FFF2-40B4-BE49-F238E27FC236}">
                <a16:creationId xmlns:a16="http://schemas.microsoft.com/office/drawing/2014/main" id="{B7919A42-DE01-4658-BA21-09D3A570DE0B}"/>
              </a:ext>
            </a:extLst>
          </p:cNvPr>
          <p:cNvSpPr>
            <a:spLocks xmlns:a="http://schemas.openxmlformats.org/drawingml/2006/main" noGrp="1"/>
          </p:cNvSpPr>
          <p:nvPr/>
        </p:nvSpPr>
        <p:spPr>
          <a:xfrm xmlns:a="http://schemas.openxmlformats.org/drawingml/2006/main">
            <a:off x="933450" y="4133850"/>
            <a:ext cx="2667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9602"/>
          </a:bodyPr>
          <a:lstStyle xmlns:a="http://schemas.openxmlformats.org/drawingml/2006/main"/>
          <a:p xmlns:a="http://schemas.openxmlformats.org/drawingml/2006/main">
            <a:pPr algn="r">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Corporations + regulation</a:t>
            </a:r>
          </a:p>
        </p:txBody>
      </p:sp>
      <p:sp>
        <p:nvSpPr>
          <p:cNvPr id="17" name="">
            <a:extLst xmlns:a="http://schemas.openxmlformats.org/drawingml/2006/main">
              <a:ext uri="{FF2B5EF4-FFF2-40B4-BE49-F238E27FC236}">
                <a16:creationId xmlns:a16="http://schemas.microsoft.com/office/drawing/2014/main" id="{CE5B8EA4-4A0E-4DA2-A686-D05823D803D4}"/>
              </a:ext>
            </a:extLst>
          </p:cNvPr>
          <p:cNvSpPr>
            <a:spLocks xmlns:a="http://schemas.openxmlformats.org/drawingml/2006/main" noGrp="1"/>
          </p:cNvSpPr>
          <p:nvPr/>
        </p:nvSpPr>
        <p:spPr>
          <a:xfrm xmlns:a="http://schemas.openxmlformats.org/drawingml/2006/main">
            <a:off x="3981450" y="4038600"/>
            <a:ext cx="19050" cy="6286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7CFCF15E-876E-4BC1-8DF0-91674D86D338}"/>
              </a:ext>
            </a:extLst>
          </p:cNvPr>
          <p:cNvSpPr>
            <a:spLocks xmlns:a="http://schemas.openxmlformats.org/drawingml/2006/main" noGrp="1"/>
          </p:cNvSpPr>
          <p:nvPr/>
        </p:nvSpPr>
        <p:spPr>
          <a:xfrm xmlns:a="http://schemas.openxmlformats.org/drawingml/2006/main">
            <a:off x="4419600" y="4076700"/>
            <a:ext cx="6686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How do organizations coordinate at scale and create agency or public-choice costs?</a:t>
            </a:r>
          </a:p>
        </p:txBody>
      </p:sp>
      <p:sp>
        <p:nvSpPr>
          <p:cNvPr id="19" name="">
            <a:extLst xmlns:a="http://schemas.openxmlformats.org/drawingml/2006/main">
              <a:ext uri="{FF2B5EF4-FFF2-40B4-BE49-F238E27FC236}">
                <a16:creationId xmlns:a16="http://schemas.microsoft.com/office/drawing/2014/main" id="{3797A90D-8114-4F32-A0E7-F31E233C6361}"/>
              </a:ext>
            </a:extLst>
          </p:cNvPr>
          <p:cNvSpPr>
            <a:spLocks xmlns:a="http://schemas.openxmlformats.org/drawingml/2006/main" noGrp="1"/>
          </p:cNvSpPr>
          <p:nvPr/>
        </p:nvSpPr>
        <p:spPr>
          <a:xfrm xmlns:a="http://schemas.openxmlformats.org/drawingml/2006/main">
            <a:off x="933450" y="4972050"/>
            <a:ext cx="2667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lnSpc>
                <a:spcPct val="105000"/>
              </a:lnSpc>
              <a:buNone/>
              <a:defRPr sz="1725" b="1" i="0">
                <a:solidFill>
                  <a:srgbClr val="24594E"/>
                </a:solidFill>
                <a:latin typeface="Aptos"/>
                <a:ea typeface="Aptos"/>
                <a:cs typeface="Aptos"/>
              </a:defRPr>
            </a:pPr>
            <a:r>
              <a:rPr sz="1725" b="1" i="0">
                <a:solidFill>
                  <a:srgbClr val="24594E"/>
                </a:solidFill>
                <a:latin typeface="Aptos"/>
                <a:ea typeface="Aptos"/>
                <a:cs typeface="Aptos"/>
              </a:rPr>
              <a:t>Platforms + AI</a:t>
            </a:r>
          </a:p>
        </p:txBody>
      </p:sp>
      <p:sp>
        <p:nvSpPr>
          <p:cNvPr id="20" name="">
            <a:extLst xmlns:a="http://schemas.openxmlformats.org/drawingml/2006/main">
              <a:ext uri="{FF2B5EF4-FFF2-40B4-BE49-F238E27FC236}">
                <a16:creationId xmlns:a16="http://schemas.microsoft.com/office/drawing/2014/main" id="{C2DABB6B-41E2-4B16-A4EF-C74F8D58D411}"/>
              </a:ext>
            </a:extLst>
          </p:cNvPr>
          <p:cNvSpPr>
            <a:spLocks xmlns:a="http://schemas.openxmlformats.org/drawingml/2006/main" noGrp="1"/>
          </p:cNvSpPr>
          <p:nvPr/>
        </p:nvSpPr>
        <p:spPr>
          <a:xfrm xmlns:a="http://schemas.openxmlformats.org/drawingml/2006/main">
            <a:off x="3981450" y="4876800"/>
            <a:ext cx="19050" cy="6286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6029D555-B440-4F4B-A25A-0BA992CAB497}"/>
              </a:ext>
            </a:extLst>
          </p:cNvPr>
          <p:cNvSpPr>
            <a:spLocks xmlns:a="http://schemas.openxmlformats.org/drawingml/2006/main" noGrp="1"/>
          </p:cNvSpPr>
          <p:nvPr/>
        </p:nvSpPr>
        <p:spPr>
          <a:xfrm xmlns:a="http://schemas.openxmlformats.org/drawingml/2006/main">
            <a:off x="4419600" y="4914900"/>
            <a:ext cx="6686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How do private rules and delegation move transaction costs and responsibility?</a:t>
            </a:r>
          </a:p>
        </p:txBody>
      </p:sp>
      <p:sp>
        <p:nvSpPr>
          <p:cNvPr id="22" name="">
            <a:extLst xmlns:a="http://schemas.openxmlformats.org/drawingml/2006/main">
              <a:ext uri="{FF2B5EF4-FFF2-40B4-BE49-F238E27FC236}">
                <a16:creationId xmlns:a16="http://schemas.microsoft.com/office/drawing/2014/main" id="{835036FC-3A47-4D60-A1DB-DE7B38944DC8}"/>
              </a:ext>
            </a:extLst>
          </p:cNvPr>
          <p:cNvSpPr>
            <a:spLocks xmlns:a="http://schemas.openxmlformats.org/drawingml/2006/main" noGrp="1"/>
          </p:cNvSpPr>
          <p:nvPr/>
        </p:nvSpPr>
        <p:spPr>
          <a:xfrm xmlns:a="http://schemas.openxmlformats.org/drawingml/2006/main">
            <a:off x="1352550" y="5791200"/>
            <a:ext cx="94869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1276"/>
          </a:bodyPr>
          <a:lstStyle xmlns:a="http://schemas.openxmlformats.org/drawingml/2006/main"/>
          <a:p xmlns:a="http://schemas.openxmlformats.org/drawingml/2006/main">
            <a:pPr algn="ctr">
              <a:lnSpc>
                <a:spcPct val="105000"/>
              </a:lnSpc>
              <a:buNone/>
              <a:defRPr sz="1725" b="1" i="0">
                <a:solidFill>
                  <a:srgbClr val="173F38"/>
                </a:solidFill>
                <a:latin typeface="Aptos"/>
                <a:ea typeface="Aptos"/>
                <a:cs typeface="Aptos"/>
              </a:defRPr>
            </a:pPr>
            <a:r>
              <a:rPr sz="1725" b="1" i="0">
                <a:solidFill>
                  <a:srgbClr val="173F38"/>
                </a:solidFill>
                <a:latin typeface="Aptos"/>
                <a:ea typeface="Aptos"/>
                <a:cs typeface="Aptos"/>
              </a:rPr>
              <a:t>Technology changes. Rights, incentives, information, enforcement, and institutional choice remain recognizable.</a:t>
            </a:r>
          </a:p>
        </p:txBody>
      </p:sp>
    </p:spTree>
    <p:extLst>
      <p:ext uri="{BB962C8B-B14F-4D97-AF65-F5344CB8AC3E}">
        <p14:creationId xmlns:p14="http://schemas.microsoft.com/office/powerpoint/2010/main" val="980614605"/>
      </p:ext>
    </p:extLst>
  </p:cSld>
</p:sld>
</file>

<file path=ppt/slides/slide24.xml><?xml version="1.0" encoding="utf-8"?>
<p:sld xmlns:p="http://schemas.openxmlformats.org/presentationml/2006/main">
  <p:cSld>
    <p:bg>
      <p:bgPr>
        <a:solidFill xmlns:a="http://schemas.openxmlformats.org/drawingml/2006/main">
          <a:srgbClr val="173F38"/>
        </a:solidFill>
      </p:bgPr>
    </p:bg>
    <p:spTree>
      <p:nvGrpSpPr>
        <p:cNvPr id="1" name=""/>
        <p:cNvGrpSpPr/>
        <p:nvPr/>
      </p:nvGrpSpPr>
      <p:grpSpPr>
        <a:xfrm xmlns:a="http://schemas.openxmlformats.org/drawingml/2006/main"/>
      </p:grpSpPr>
      <p:sp>
        <p:nvSpPr>
          <p:cNvPr id="18" name="accent-rule">
            <a:extLst xmlns:a="http://schemas.openxmlformats.org/drawingml/2006/main">
              <a:ext uri="{FF2B5EF4-FFF2-40B4-BE49-F238E27FC236}">
                <a16:creationId xmlns:a16="http://schemas.microsoft.com/office/drawing/2014/main" id="{E8FA13B7-277F-49F6-A92C-D59379CDE325}"/>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B88424"/>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7F616C6D-7853-4FCB-B780-1C9D74366A63}"/>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CBD4165A-5FC5-48AD-8EE7-01712595489E}"/>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FFFFFF"/>
                </a:solidFill>
                <a:latin typeface="Georgia"/>
                <a:ea typeface="Georgia"/>
                <a:cs typeface="Georgia"/>
              </a:defRPr>
            </a:pPr>
            <a:r>
              <a:rPr sz="3000" b="1" i="0">
                <a:solidFill>
                  <a:srgbClr val="FFFFFF"/>
                </a:solidFill>
                <a:latin typeface="Georgia"/>
                <a:ea typeface="Georgia"/>
                <a:cs typeface="Georgia"/>
              </a:rPr>
              <a:t>The method is a disciplined way to ask better questions</a:t>
            </a:r>
          </a:p>
        </p:txBody>
      </p:sp>
      <p:sp>
        <p:nvSpPr>
          <p:cNvPr id="4" name="footer-rule">
            <a:extLst xmlns:a="http://schemas.openxmlformats.org/drawingml/2006/main">
              <a:ext uri="{FF2B5EF4-FFF2-40B4-BE49-F238E27FC236}">
                <a16:creationId xmlns:a16="http://schemas.microsoft.com/office/drawing/2014/main" id="{15912952-4499-4656-9982-7D7ADC42B72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4F776F"/>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4523CDB7-C8D3-4459-AD25-319332349F50}"/>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C8D9D5"/>
                </a:solidFill>
                <a:latin typeface="Aptos"/>
                <a:ea typeface="Aptos"/>
                <a:cs typeface="Aptos"/>
              </a:defRPr>
            </a:pPr>
            <a:r>
              <a:rPr sz="825" b="1" i="0">
                <a:solidFill>
                  <a:srgbClr val="C8D9D5"/>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BD39481A-1CB6-4CDD-9297-5208268827A6}"/>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C8D9D5"/>
                </a:solidFill>
                <a:latin typeface="Aptos"/>
                <a:ea typeface="Aptos"/>
                <a:cs typeface="Aptos"/>
              </a:defRPr>
            </a:pPr>
            <a:r>
              <a:rPr sz="825" b="0" i="0">
                <a:solidFill>
                  <a:srgbClr val="C8D9D5"/>
                </a:solidFill>
                <a:latin typeface="Aptos"/>
                <a:ea typeface="Aptos"/>
                <a:cs typeface="Aptos"/>
              </a:rPr>
              <a:t>24</a:t>
            </a:r>
          </a:p>
        </p:txBody>
      </p:sp>
      <p:sp>
        <p:nvSpPr>
          <p:cNvPr id="7" name="bullet-mark-1">
            <a:extLst xmlns:a="http://schemas.openxmlformats.org/drawingml/2006/main">
              <a:ext uri="{FF2B5EF4-FFF2-40B4-BE49-F238E27FC236}">
                <a16:creationId xmlns:a16="http://schemas.microsoft.com/office/drawing/2014/main" id="{5CFD4470-7EE7-435F-A24F-ABB440BD0EC2}"/>
              </a:ext>
            </a:extLst>
          </p:cNvPr>
          <p:cNvSpPr>
            <a:spLocks xmlns:a="http://schemas.openxmlformats.org/drawingml/2006/main" noGrp="1"/>
          </p:cNvSpPr>
          <p:nvPr/>
        </p:nvSpPr>
        <p:spPr>
          <a:xfrm xmlns:a="http://schemas.openxmlformats.org/drawingml/2006/main">
            <a:off x="1714500" y="1609725"/>
            <a:ext cx="228600" cy="466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2025" b="1" i="0">
                <a:solidFill>
                  <a:srgbClr val="B88424"/>
                </a:solidFill>
                <a:latin typeface="Aptos"/>
                <a:ea typeface="Aptos"/>
                <a:cs typeface="Aptos"/>
              </a:defRPr>
            </a:pPr>
            <a:r>
              <a:rPr sz="2025" b="1" i="0">
                <a:solidFill>
                  <a:srgbClr val="B88424"/>
                </a:solidFill>
                <a:latin typeface="Aptos"/>
                <a:ea typeface="Aptos"/>
                <a:cs typeface="Aptos"/>
              </a:rPr>
              <a:t>•</a:t>
            </a:r>
          </a:p>
        </p:txBody>
      </p:sp>
      <p:sp>
        <p:nvSpPr>
          <p:cNvPr id="8" name="bullet-1">
            <a:extLst xmlns:a="http://schemas.openxmlformats.org/drawingml/2006/main">
              <a:ext uri="{FF2B5EF4-FFF2-40B4-BE49-F238E27FC236}">
                <a16:creationId xmlns:a16="http://schemas.microsoft.com/office/drawing/2014/main" id="{8CD2CE11-E156-45AD-82DB-EFF016A902EF}"/>
              </a:ext>
            </a:extLst>
          </p:cNvPr>
          <p:cNvSpPr>
            <a:spLocks xmlns:a="http://schemas.openxmlformats.org/drawingml/2006/main" noGrp="1"/>
          </p:cNvSpPr>
          <p:nvPr/>
        </p:nvSpPr>
        <p:spPr>
          <a:xfrm xmlns:a="http://schemas.openxmlformats.org/drawingml/2006/main">
            <a:off x="2038350" y="1619250"/>
            <a:ext cx="8439150" cy="466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2025" b="0" i="0">
                <a:solidFill>
                  <a:srgbClr val="FFFFFF"/>
                </a:solidFill>
                <a:latin typeface="Aptos"/>
                <a:ea typeface="Aptos"/>
                <a:cs typeface="Aptos"/>
              </a:defRPr>
            </a:pPr>
            <a:r>
              <a:rPr sz="2025" b="0" i="0">
                <a:solidFill>
                  <a:srgbClr val="FFFFFF"/>
                </a:solidFill>
                <a:latin typeface="Aptos"/>
                <a:ea typeface="Aptos"/>
                <a:cs typeface="Aptos"/>
              </a:rPr>
              <a:t>What behavior does the rule change?</a:t>
            </a:r>
          </a:p>
        </p:txBody>
      </p:sp>
      <p:sp>
        <p:nvSpPr>
          <p:cNvPr id="9" name="bullet-mark-2">
            <a:extLst xmlns:a="http://schemas.openxmlformats.org/drawingml/2006/main">
              <a:ext uri="{FF2B5EF4-FFF2-40B4-BE49-F238E27FC236}">
                <a16:creationId xmlns:a16="http://schemas.microsoft.com/office/drawing/2014/main" id="{A8B59ED8-F6D5-4C1D-9618-CC39C2E5D6D6}"/>
              </a:ext>
            </a:extLst>
          </p:cNvPr>
          <p:cNvSpPr>
            <a:spLocks xmlns:a="http://schemas.openxmlformats.org/drawingml/2006/main" noGrp="1"/>
          </p:cNvSpPr>
          <p:nvPr/>
        </p:nvSpPr>
        <p:spPr>
          <a:xfrm xmlns:a="http://schemas.openxmlformats.org/drawingml/2006/main">
            <a:off x="1714500" y="2238375"/>
            <a:ext cx="228600" cy="466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2025" b="1" i="0">
                <a:solidFill>
                  <a:srgbClr val="B88424"/>
                </a:solidFill>
                <a:latin typeface="Aptos"/>
                <a:ea typeface="Aptos"/>
                <a:cs typeface="Aptos"/>
              </a:defRPr>
            </a:pPr>
            <a:r>
              <a:rPr sz="2025" b="1" i="0">
                <a:solidFill>
                  <a:srgbClr val="B88424"/>
                </a:solidFill>
                <a:latin typeface="Aptos"/>
                <a:ea typeface="Aptos"/>
                <a:cs typeface="Aptos"/>
              </a:rPr>
              <a:t>•</a:t>
            </a:r>
          </a:p>
        </p:txBody>
      </p:sp>
      <p:sp>
        <p:nvSpPr>
          <p:cNvPr id="10" name="bullet-2">
            <a:extLst xmlns:a="http://schemas.openxmlformats.org/drawingml/2006/main">
              <a:ext uri="{FF2B5EF4-FFF2-40B4-BE49-F238E27FC236}">
                <a16:creationId xmlns:a16="http://schemas.microsoft.com/office/drawing/2014/main" id="{2B1655A6-37F9-4B28-A04A-1F6B65D542D3}"/>
              </a:ext>
            </a:extLst>
          </p:cNvPr>
          <p:cNvSpPr>
            <a:spLocks xmlns:a="http://schemas.openxmlformats.org/drawingml/2006/main" noGrp="1"/>
          </p:cNvSpPr>
          <p:nvPr/>
        </p:nvSpPr>
        <p:spPr>
          <a:xfrm xmlns:a="http://schemas.openxmlformats.org/drawingml/2006/main">
            <a:off x="2038350" y="2247900"/>
            <a:ext cx="8439150" cy="466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2025" b="0" i="0">
                <a:solidFill>
                  <a:srgbClr val="FFFFFF"/>
                </a:solidFill>
                <a:latin typeface="Aptos"/>
                <a:ea typeface="Aptos"/>
                <a:cs typeface="Aptos"/>
              </a:defRPr>
            </a:pPr>
            <a:r>
              <a:rPr sz="2025" b="0" i="0">
                <a:solidFill>
                  <a:srgbClr val="FFFFFF"/>
                </a:solidFill>
                <a:latin typeface="Aptos"/>
                <a:ea typeface="Aptos"/>
                <a:cs typeface="Aptos"/>
              </a:rPr>
              <a:t>What information and enforcement make it real?</a:t>
            </a:r>
          </a:p>
        </p:txBody>
      </p:sp>
      <p:sp>
        <p:nvSpPr>
          <p:cNvPr id="11" name="bullet-mark-3">
            <a:extLst xmlns:a="http://schemas.openxmlformats.org/drawingml/2006/main">
              <a:ext uri="{FF2B5EF4-FFF2-40B4-BE49-F238E27FC236}">
                <a16:creationId xmlns:a16="http://schemas.microsoft.com/office/drawing/2014/main" id="{93EDFAAB-A612-480D-9E20-BACACC0C9CD0}"/>
              </a:ext>
            </a:extLst>
          </p:cNvPr>
          <p:cNvSpPr>
            <a:spLocks xmlns:a="http://schemas.openxmlformats.org/drawingml/2006/main" noGrp="1"/>
          </p:cNvSpPr>
          <p:nvPr/>
        </p:nvSpPr>
        <p:spPr>
          <a:xfrm xmlns:a="http://schemas.openxmlformats.org/drawingml/2006/main">
            <a:off x="1714500" y="2867025"/>
            <a:ext cx="228600" cy="466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2025" b="1" i="0">
                <a:solidFill>
                  <a:srgbClr val="B88424"/>
                </a:solidFill>
                <a:latin typeface="Aptos"/>
                <a:ea typeface="Aptos"/>
                <a:cs typeface="Aptos"/>
              </a:defRPr>
            </a:pPr>
            <a:r>
              <a:rPr sz="2025" b="1" i="0">
                <a:solidFill>
                  <a:srgbClr val="B88424"/>
                </a:solidFill>
                <a:latin typeface="Aptos"/>
                <a:ea typeface="Aptos"/>
                <a:cs typeface="Aptos"/>
              </a:rPr>
              <a:t>•</a:t>
            </a:r>
          </a:p>
        </p:txBody>
      </p:sp>
      <p:sp>
        <p:nvSpPr>
          <p:cNvPr id="12" name="bullet-3">
            <a:extLst xmlns:a="http://schemas.openxmlformats.org/drawingml/2006/main">
              <a:ext uri="{FF2B5EF4-FFF2-40B4-BE49-F238E27FC236}">
                <a16:creationId xmlns:a16="http://schemas.microsoft.com/office/drawing/2014/main" id="{056DBDFA-6540-4CBF-817E-1D810735CEDB}"/>
              </a:ext>
            </a:extLst>
          </p:cNvPr>
          <p:cNvSpPr>
            <a:spLocks xmlns:a="http://schemas.openxmlformats.org/drawingml/2006/main" noGrp="1"/>
          </p:cNvSpPr>
          <p:nvPr/>
        </p:nvSpPr>
        <p:spPr>
          <a:xfrm xmlns:a="http://schemas.openxmlformats.org/drawingml/2006/main">
            <a:off x="2038350" y="2876550"/>
            <a:ext cx="8439150" cy="466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2025" b="0" i="0">
                <a:solidFill>
                  <a:srgbClr val="FFFFFF"/>
                </a:solidFill>
                <a:latin typeface="Aptos"/>
                <a:ea typeface="Aptos"/>
                <a:cs typeface="Aptos"/>
              </a:defRPr>
            </a:pPr>
            <a:r>
              <a:rPr sz="2025" b="0" i="0">
                <a:solidFill>
                  <a:srgbClr val="FFFFFF"/>
                </a:solidFill>
                <a:latin typeface="Aptos"/>
                <a:ea typeface="Aptos"/>
                <a:cs typeface="Aptos"/>
              </a:rPr>
              <a:t>How will people adjust beyond the first visible effect?</a:t>
            </a:r>
          </a:p>
        </p:txBody>
      </p:sp>
      <p:sp>
        <p:nvSpPr>
          <p:cNvPr id="13" name="bullet-mark-4">
            <a:extLst xmlns:a="http://schemas.openxmlformats.org/drawingml/2006/main">
              <a:ext uri="{FF2B5EF4-FFF2-40B4-BE49-F238E27FC236}">
                <a16:creationId xmlns:a16="http://schemas.microsoft.com/office/drawing/2014/main" id="{65E082E3-6FE3-4A8A-86ED-9F140FF9CB3F}"/>
              </a:ext>
            </a:extLst>
          </p:cNvPr>
          <p:cNvSpPr>
            <a:spLocks xmlns:a="http://schemas.openxmlformats.org/drawingml/2006/main" noGrp="1"/>
          </p:cNvSpPr>
          <p:nvPr/>
        </p:nvSpPr>
        <p:spPr>
          <a:xfrm xmlns:a="http://schemas.openxmlformats.org/drawingml/2006/main">
            <a:off x="1714500" y="3495675"/>
            <a:ext cx="228600" cy="466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2025" b="1" i="0">
                <a:solidFill>
                  <a:srgbClr val="B88424"/>
                </a:solidFill>
                <a:latin typeface="Aptos"/>
                <a:ea typeface="Aptos"/>
                <a:cs typeface="Aptos"/>
              </a:defRPr>
            </a:pPr>
            <a:r>
              <a:rPr sz="2025" b="1" i="0">
                <a:solidFill>
                  <a:srgbClr val="B88424"/>
                </a:solidFill>
                <a:latin typeface="Aptos"/>
                <a:ea typeface="Aptos"/>
                <a:cs typeface="Aptos"/>
              </a:rPr>
              <a:t>•</a:t>
            </a:r>
          </a:p>
        </p:txBody>
      </p:sp>
      <p:sp>
        <p:nvSpPr>
          <p:cNvPr id="14" name="bullet-4">
            <a:extLst xmlns:a="http://schemas.openxmlformats.org/drawingml/2006/main">
              <a:ext uri="{FF2B5EF4-FFF2-40B4-BE49-F238E27FC236}">
                <a16:creationId xmlns:a16="http://schemas.microsoft.com/office/drawing/2014/main" id="{F07104CE-921C-4BF6-99CF-741760E55230}"/>
              </a:ext>
            </a:extLst>
          </p:cNvPr>
          <p:cNvSpPr>
            <a:spLocks xmlns:a="http://schemas.openxmlformats.org/drawingml/2006/main" noGrp="1"/>
          </p:cNvSpPr>
          <p:nvPr/>
        </p:nvSpPr>
        <p:spPr>
          <a:xfrm xmlns:a="http://schemas.openxmlformats.org/drawingml/2006/main">
            <a:off x="2038350" y="3505200"/>
            <a:ext cx="8439150" cy="466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2025" b="0" i="0">
                <a:solidFill>
                  <a:srgbClr val="FFFFFF"/>
                </a:solidFill>
                <a:latin typeface="Aptos"/>
                <a:ea typeface="Aptos"/>
                <a:cs typeface="Aptos"/>
              </a:defRPr>
            </a:pPr>
            <a:r>
              <a:rPr sz="2025" b="0" i="0">
                <a:solidFill>
                  <a:srgbClr val="FFFFFF"/>
                </a:solidFill>
                <a:latin typeface="Aptos"/>
                <a:ea typeface="Aptos"/>
                <a:cs typeface="Aptos"/>
              </a:rPr>
              <a:t>Who gains, who loses, and which values are being applied?</a:t>
            </a:r>
          </a:p>
        </p:txBody>
      </p:sp>
      <p:sp>
        <p:nvSpPr>
          <p:cNvPr id="15" name="bullet-mark-5">
            <a:extLst xmlns:a="http://schemas.openxmlformats.org/drawingml/2006/main">
              <a:ext uri="{FF2B5EF4-FFF2-40B4-BE49-F238E27FC236}">
                <a16:creationId xmlns:a16="http://schemas.microsoft.com/office/drawing/2014/main" id="{0FCFB1BC-72E2-418B-BE35-F675162FA3EE}"/>
              </a:ext>
            </a:extLst>
          </p:cNvPr>
          <p:cNvSpPr>
            <a:spLocks xmlns:a="http://schemas.openxmlformats.org/drawingml/2006/main" noGrp="1"/>
          </p:cNvSpPr>
          <p:nvPr/>
        </p:nvSpPr>
        <p:spPr>
          <a:xfrm xmlns:a="http://schemas.openxmlformats.org/drawingml/2006/main">
            <a:off x="1714500" y="4124325"/>
            <a:ext cx="228600" cy="466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2025" b="1" i="0">
                <a:solidFill>
                  <a:srgbClr val="B88424"/>
                </a:solidFill>
                <a:latin typeface="Aptos"/>
                <a:ea typeface="Aptos"/>
                <a:cs typeface="Aptos"/>
              </a:defRPr>
            </a:pPr>
            <a:r>
              <a:rPr sz="2025" b="1" i="0">
                <a:solidFill>
                  <a:srgbClr val="B88424"/>
                </a:solidFill>
                <a:latin typeface="Aptos"/>
                <a:ea typeface="Aptos"/>
                <a:cs typeface="Aptos"/>
              </a:rPr>
              <a:t>•</a:t>
            </a:r>
          </a:p>
        </p:txBody>
      </p:sp>
      <p:sp>
        <p:nvSpPr>
          <p:cNvPr id="16" name="bullet-5">
            <a:extLst xmlns:a="http://schemas.openxmlformats.org/drawingml/2006/main">
              <a:ext uri="{FF2B5EF4-FFF2-40B4-BE49-F238E27FC236}">
                <a16:creationId xmlns:a16="http://schemas.microsoft.com/office/drawing/2014/main" id="{70076612-71F6-4C4B-8D2A-C60FDFB1C5A7}"/>
              </a:ext>
            </a:extLst>
          </p:cNvPr>
          <p:cNvSpPr>
            <a:spLocks xmlns:a="http://schemas.openxmlformats.org/drawingml/2006/main" noGrp="1"/>
          </p:cNvSpPr>
          <p:nvPr/>
        </p:nvSpPr>
        <p:spPr>
          <a:xfrm xmlns:a="http://schemas.openxmlformats.org/drawingml/2006/main">
            <a:off x="2038350" y="4133850"/>
            <a:ext cx="8439150" cy="466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8917"/>
          </a:bodyPr>
          <a:lstStyle xmlns:a="http://schemas.openxmlformats.org/drawingml/2006/main"/>
          <a:p xmlns:a="http://schemas.openxmlformats.org/drawingml/2006/main">
            <a:pPr algn="l">
              <a:lnSpc>
                <a:spcPct val="105000"/>
              </a:lnSpc>
              <a:buNone/>
              <a:defRPr sz="2025" b="0" i="0">
                <a:solidFill>
                  <a:srgbClr val="FFFFFF"/>
                </a:solidFill>
                <a:latin typeface="Aptos"/>
                <a:ea typeface="Aptos"/>
                <a:cs typeface="Aptos"/>
              </a:defRPr>
            </a:pPr>
            <a:r>
              <a:rPr sz="2025" b="0" i="0">
                <a:solidFill>
                  <a:srgbClr val="FFFFFF"/>
                </a:solidFill>
                <a:latin typeface="Aptos"/>
                <a:ea typeface="Aptos"/>
                <a:cs typeface="Aptos"/>
              </a:rPr>
              <a:t>Which feasible institution performs better after its own costs are included?</a:t>
            </a:r>
          </a:p>
        </p:txBody>
      </p:sp>
      <p:sp>
        <p:nvSpPr>
          <p:cNvPr id="17" name="">
            <a:extLst xmlns:a="http://schemas.openxmlformats.org/drawingml/2006/main">
              <a:ext uri="{FF2B5EF4-FFF2-40B4-BE49-F238E27FC236}">
                <a16:creationId xmlns:a16="http://schemas.microsoft.com/office/drawing/2014/main" id="{AC1C604F-E3C2-4D75-849F-DA3BB7C88F95}"/>
              </a:ext>
            </a:extLst>
          </p:cNvPr>
          <p:cNvSpPr>
            <a:spLocks xmlns:a="http://schemas.openxmlformats.org/drawingml/2006/main" noGrp="1"/>
          </p:cNvSpPr>
          <p:nvPr/>
        </p:nvSpPr>
        <p:spPr>
          <a:xfrm xmlns:a="http://schemas.openxmlformats.org/drawingml/2006/main">
            <a:off x="1466850" y="5581650"/>
            <a:ext cx="92583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025" b="1" i="0">
                <a:solidFill>
                  <a:srgbClr val="B88424"/>
                </a:solidFill>
                <a:latin typeface="Aptos"/>
                <a:ea typeface="Aptos"/>
                <a:cs typeface="Aptos"/>
              </a:defRPr>
            </a:pPr>
            <a:r>
              <a:rPr sz="2025" b="1" i="0">
                <a:solidFill>
                  <a:srgbClr val="B88424"/>
                </a:solidFill>
                <a:latin typeface="Aptos"/>
                <a:ea typeface="Aptos"/>
                <a:cs typeface="Aptos"/>
              </a:rPr>
              <a:t>Next: the microeconomic toolkit for using these questions precisely.</a:t>
            </a:r>
          </a:p>
        </p:txBody>
      </p:sp>
    </p:spTree>
    <p:extLst>
      <p:ext uri="{BB962C8B-B14F-4D97-AF65-F5344CB8AC3E}">
        <p14:creationId xmlns:p14="http://schemas.microsoft.com/office/powerpoint/2010/main" val="629282410"/>
      </p:ext>
    </p:extLst>
  </p:cSld>
</p:sld>
</file>

<file path=ppt/slides/slide3.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6" name="accent-rule">
            <a:extLst xmlns:a="http://schemas.openxmlformats.org/drawingml/2006/main">
              <a:ext uri="{FF2B5EF4-FFF2-40B4-BE49-F238E27FC236}">
                <a16:creationId xmlns:a16="http://schemas.microsoft.com/office/drawing/2014/main" id="{1988ED21-4B81-4451-B53B-BF47E8590DF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10981233-9471-4CC0-88F7-2276A22C6A82}"/>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FDCB50C5-84B4-49BA-92B2-94BEACCD0896}"/>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Deterrence depends on differences at the margin</a:t>
            </a:r>
          </a:p>
        </p:txBody>
      </p:sp>
      <p:sp>
        <p:nvSpPr>
          <p:cNvPr id="4" name="footer-rule">
            <a:extLst xmlns:a="http://schemas.openxmlformats.org/drawingml/2006/main">
              <a:ext uri="{FF2B5EF4-FFF2-40B4-BE49-F238E27FC236}">
                <a16:creationId xmlns:a16="http://schemas.microsoft.com/office/drawing/2014/main" id="{3546EFDF-94F2-4857-AFFC-5B2B8F6948F0}"/>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6F0BBAAD-184D-4A4C-833D-C111F4DC34E2}"/>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323BF335-9076-4885-B67D-E1C2E08DF5D9}"/>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3</a:t>
            </a:r>
          </a:p>
        </p:txBody>
      </p:sp>
      <p:sp>
        <p:nvSpPr>
          <p:cNvPr id="7" name="">
            <a:extLst xmlns:a="http://schemas.openxmlformats.org/drawingml/2006/main">
              <a:ext uri="{FF2B5EF4-FFF2-40B4-BE49-F238E27FC236}">
                <a16:creationId xmlns:a16="http://schemas.microsoft.com/office/drawing/2014/main" id="{ABB28C6E-FCBE-4DCB-87FE-7CCCEB946E1E}"/>
              </a:ext>
            </a:extLst>
          </p:cNvPr>
          <p:cNvSpPr>
            <a:spLocks xmlns:a="http://schemas.openxmlformats.org/drawingml/2006/main" noGrp="1"/>
          </p:cNvSpPr>
          <p:nvPr/>
        </p:nvSpPr>
        <p:spPr>
          <a:xfrm xmlns:a="http://schemas.openxmlformats.org/drawingml/2006/main">
            <a:off x="1219200" y="1581150"/>
            <a:ext cx="97536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286"/>
          </a:bodyPr>
          <a:lstStyle xmlns:a="http://schemas.openxmlformats.org/drawingml/2006/main"/>
          <a:p xmlns:a="http://schemas.openxmlformats.org/drawingml/2006/main">
            <a:pPr algn="ctr">
              <a:lnSpc>
                <a:spcPct val="105000"/>
              </a:lnSpc>
              <a:buNone/>
              <a:defRPr sz="2325" b="1" i="0">
                <a:solidFill>
                  <a:srgbClr val="173F38"/>
                </a:solidFill>
                <a:latin typeface="Georgia"/>
                <a:ea typeface="Georgia"/>
                <a:cs typeface="Georgia"/>
              </a:defRPr>
            </a:pPr>
            <a:r>
              <a:rPr sz="2325" b="1" i="0">
                <a:solidFill>
                  <a:srgbClr val="173F38"/>
                </a:solidFill>
                <a:latin typeface="Georgia"/>
                <a:ea typeface="Georgia"/>
                <a:cs typeface="Georgia"/>
              </a:rPr>
              <a:t>The rule may make robbery costly while making the next crime legally free.</a:t>
            </a:r>
          </a:p>
        </p:txBody>
      </p:sp>
      <p:sp>
        <p:nvSpPr>
          <p:cNvPr id="8" name="">
            <a:extLst xmlns:a="http://schemas.openxmlformats.org/drawingml/2006/main">
              <a:ext uri="{FF2B5EF4-FFF2-40B4-BE49-F238E27FC236}">
                <a16:creationId xmlns:a16="http://schemas.microsoft.com/office/drawing/2014/main" id="{D04EF8DB-F522-428D-8DFD-E40BD578AA60}"/>
              </a:ext>
            </a:extLst>
          </p:cNvPr>
          <p:cNvSpPr>
            <a:spLocks xmlns:a="http://schemas.openxmlformats.org/drawingml/2006/main" noGrp="1"/>
          </p:cNvSpPr>
          <p:nvPr/>
        </p:nvSpPr>
        <p:spPr>
          <a:xfrm xmlns:a="http://schemas.openxmlformats.org/drawingml/2006/main">
            <a:off x="1085850" y="2857500"/>
            <a:ext cx="2286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950" b="1" i="0">
                <a:solidFill>
                  <a:srgbClr val="17242D"/>
                </a:solidFill>
                <a:latin typeface="Aptos"/>
                <a:ea typeface="Aptos"/>
                <a:cs typeface="Aptos"/>
              </a:defRPr>
            </a:pPr>
            <a:r>
              <a:rPr sz="1950" b="1" i="0">
                <a:solidFill>
                  <a:srgbClr val="17242D"/>
                </a:solidFill>
                <a:latin typeface="Aptos"/>
                <a:ea typeface="Aptos"/>
                <a:cs typeface="Aptos"/>
              </a:rPr>
              <a:t>Added harm</a:t>
            </a:r>
          </a:p>
        </p:txBody>
      </p:sp>
      <p:sp>
        <p:nvSpPr>
          <p:cNvPr id="9" name="">
            <a:extLst xmlns:a="http://schemas.openxmlformats.org/drawingml/2006/main">
              <a:ext uri="{FF2B5EF4-FFF2-40B4-BE49-F238E27FC236}">
                <a16:creationId xmlns:a16="http://schemas.microsoft.com/office/drawing/2014/main" id="{67CD8018-FDCD-4024-AF96-DE9D729EC843}"/>
              </a:ext>
            </a:extLst>
          </p:cNvPr>
          <p:cNvSpPr>
            <a:spLocks xmlns:a="http://schemas.openxmlformats.org/drawingml/2006/main" noGrp="1"/>
          </p:cNvSpPr>
          <p:nvPr/>
        </p:nvSpPr>
        <p:spPr>
          <a:xfrm xmlns:a="http://schemas.openxmlformats.org/drawingml/2006/main">
            <a:off x="3562350" y="2819400"/>
            <a:ext cx="571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0" name="">
            <a:extLst xmlns:a="http://schemas.openxmlformats.org/drawingml/2006/main">
              <a:ext uri="{FF2B5EF4-FFF2-40B4-BE49-F238E27FC236}">
                <a16:creationId xmlns:a16="http://schemas.microsoft.com/office/drawing/2014/main" id="{D93ADF90-77DB-4476-B88C-734EC9C66831}"/>
              </a:ext>
            </a:extLst>
          </p:cNvPr>
          <p:cNvSpPr>
            <a:spLocks xmlns:a="http://schemas.openxmlformats.org/drawingml/2006/main" noGrp="1"/>
          </p:cNvSpPr>
          <p:nvPr/>
        </p:nvSpPr>
        <p:spPr>
          <a:xfrm xmlns:a="http://schemas.openxmlformats.org/drawingml/2006/main">
            <a:off x="4305300" y="2857500"/>
            <a:ext cx="31432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950" b="1" i="0">
                <a:solidFill>
                  <a:srgbClr val="17242D"/>
                </a:solidFill>
                <a:latin typeface="Aptos"/>
                <a:ea typeface="Aptos"/>
                <a:cs typeface="Aptos"/>
              </a:defRPr>
            </a:pPr>
            <a:r>
              <a:rPr sz="1950" b="1" i="0">
                <a:solidFill>
                  <a:srgbClr val="17242D"/>
                </a:solidFill>
                <a:latin typeface="Aptos"/>
                <a:ea typeface="Aptos"/>
                <a:cs typeface="Aptos"/>
              </a:rPr>
              <a:t>Added legal consequence</a:t>
            </a:r>
          </a:p>
        </p:txBody>
      </p:sp>
      <p:sp>
        <p:nvSpPr>
          <p:cNvPr id="11" name="">
            <a:extLst xmlns:a="http://schemas.openxmlformats.org/drawingml/2006/main">
              <a:ext uri="{FF2B5EF4-FFF2-40B4-BE49-F238E27FC236}">
                <a16:creationId xmlns:a16="http://schemas.microsoft.com/office/drawing/2014/main" id="{02F59D44-4229-4C1C-8E10-4C7A8023560A}"/>
              </a:ext>
            </a:extLst>
          </p:cNvPr>
          <p:cNvSpPr>
            <a:spLocks xmlns:a="http://schemas.openxmlformats.org/drawingml/2006/main" noGrp="1"/>
          </p:cNvSpPr>
          <p:nvPr/>
        </p:nvSpPr>
        <p:spPr>
          <a:xfrm xmlns:a="http://schemas.openxmlformats.org/drawingml/2006/main">
            <a:off x="7620000" y="2819400"/>
            <a:ext cx="571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2" name="">
            <a:extLst xmlns:a="http://schemas.openxmlformats.org/drawingml/2006/main">
              <a:ext uri="{FF2B5EF4-FFF2-40B4-BE49-F238E27FC236}">
                <a16:creationId xmlns:a16="http://schemas.microsoft.com/office/drawing/2014/main" id="{508F0123-8AA0-4D0E-9F09-8B07F3605D68}"/>
              </a:ext>
            </a:extLst>
          </p:cNvPr>
          <p:cNvSpPr>
            <a:spLocks xmlns:a="http://schemas.openxmlformats.org/drawingml/2006/main" noGrp="1"/>
          </p:cNvSpPr>
          <p:nvPr/>
        </p:nvSpPr>
        <p:spPr>
          <a:xfrm xmlns:a="http://schemas.openxmlformats.org/drawingml/2006/main">
            <a:off x="8439150" y="2857500"/>
            <a:ext cx="25717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950" b="1" i="0">
                <a:solidFill>
                  <a:srgbClr val="17242D"/>
                </a:solidFill>
                <a:latin typeface="Aptos"/>
                <a:ea typeface="Aptos"/>
                <a:cs typeface="Aptos"/>
              </a:defRPr>
            </a:pPr>
            <a:r>
              <a:rPr sz="1950" b="1" i="0">
                <a:solidFill>
                  <a:srgbClr val="17242D"/>
                </a:solidFill>
                <a:latin typeface="Aptos"/>
                <a:ea typeface="Aptos"/>
                <a:cs typeface="Aptos"/>
              </a:rPr>
              <a:t>Added deterrence</a:t>
            </a:r>
          </a:p>
        </p:txBody>
      </p:sp>
      <p:sp>
        <p:nvSpPr>
          <p:cNvPr id="13" name="zero-cost-field">
            <a:extLst xmlns:a="http://schemas.openxmlformats.org/drawingml/2006/main">
              <a:ext uri="{FF2B5EF4-FFF2-40B4-BE49-F238E27FC236}">
                <a16:creationId xmlns:a16="http://schemas.microsoft.com/office/drawing/2014/main" id="{52692521-5AF7-4711-8898-F4D94AEE8CA0}"/>
              </a:ext>
            </a:extLst>
          </p:cNvPr>
          <p:cNvSpPr>
            <a:spLocks xmlns:a="http://schemas.openxmlformats.org/drawingml/2006/main" noGrp="1"/>
          </p:cNvSpPr>
          <p:nvPr/>
        </p:nvSpPr>
        <p:spPr>
          <a:xfrm xmlns:a="http://schemas.openxmlformats.org/drawingml/2006/main">
            <a:off x="4305300" y="3619500"/>
            <a:ext cx="3143250" cy="876300"/>
          </a:xfrm>
          <a:prstGeom xmlns:a="http://schemas.openxmlformats.org/drawingml/2006/main" prst="rect">
            <a:avLst/>
          </a:prstGeom>
          <a:solidFill xmlns:a="http://schemas.openxmlformats.org/drawingml/2006/main">
            <a:srgbClr val="F5EAE6"/>
          </a:solidFill>
          <a:ln xmlns:a="http://schemas.openxmlformats.org/drawingml/2006/main" w="9525">
            <a:solidFill>
              <a:srgbClr val="9A462F"/>
            </a:solidFill>
            <a:prstDash val="solid"/>
          </a:ln>
        </p:spPr>
      </p:sp>
      <p:sp>
        <p:nvSpPr>
          <p:cNvPr id="14" name="">
            <a:extLst xmlns:a="http://schemas.openxmlformats.org/drawingml/2006/main">
              <a:ext uri="{FF2B5EF4-FFF2-40B4-BE49-F238E27FC236}">
                <a16:creationId xmlns:a16="http://schemas.microsoft.com/office/drawing/2014/main" id="{181A72BA-0BA9-41D4-B97B-2D27F0753832}"/>
              </a:ext>
            </a:extLst>
          </p:cNvPr>
          <p:cNvSpPr>
            <a:spLocks xmlns:a="http://schemas.openxmlformats.org/drawingml/2006/main" noGrp="1"/>
          </p:cNvSpPr>
          <p:nvPr/>
        </p:nvSpPr>
        <p:spPr>
          <a:xfrm xmlns:a="http://schemas.openxmlformats.org/drawingml/2006/main">
            <a:off x="4629150" y="3829050"/>
            <a:ext cx="24955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550" b="1" i="0">
                <a:solidFill>
                  <a:srgbClr val="9A462F"/>
                </a:solidFill>
                <a:latin typeface="Georgia"/>
                <a:ea typeface="Georgia"/>
                <a:cs typeface="Georgia"/>
              </a:defRPr>
            </a:pPr>
            <a:r>
              <a:rPr sz="2550" b="1" i="0">
                <a:solidFill>
                  <a:srgbClr val="9A462F"/>
                </a:solidFill>
                <a:latin typeface="Georgia"/>
                <a:ea typeface="Georgia"/>
                <a:cs typeface="Georgia"/>
              </a:rPr>
              <a:t>Here: zero</a:t>
            </a:r>
          </a:p>
        </p:txBody>
      </p:sp>
      <p:sp>
        <p:nvSpPr>
          <p:cNvPr id="15" name="">
            <a:extLst xmlns:a="http://schemas.openxmlformats.org/drawingml/2006/main">
              <a:ext uri="{FF2B5EF4-FFF2-40B4-BE49-F238E27FC236}">
                <a16:creationId xmlns:a16="http://schemas.microsoft.com/office/drawing/2014/main" id="{E1EC0545-B38E-4A4A-BBB7-FA3D84CAD027}"/>
              </a:ext>
            </a:extLst>
          </p:cNvPr>
          <p:cNvSpPr>
            <a:spLocks xmlns:a="http://schemas.openxmlformats.org/drawingml/2006/main" noGrp="1"/>
          </p:cNvSpPr>
          <p:nvPr/>
        </p:nvSpPr>
        <p:spPr>
          <a:xfrm xmlns:a="http://schemas.openxmlformats.org/drawingml/2006/main">
            <a:off x="1524000" y="5143500"/>
            <a:ext cx="9144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1123"/>
          </a:bodyPr>
          <a:lstStyle xmlns:a="http://schemas.openxmlformats.org/drawingml/2006/main"/>
          <a:p xmlns:a="http://schemas.openxmlformats.org/drawingml/2006/main">
            <a:pPr algn="ctr">
              <a:lnSpc>
                <a:spcPct val="105000"/>
              </a:lnSpc>
              <a:buNone/>
              <a:defRPr sz="2025" b="1" i="0">
                <a:solidFill>
                  <a:srgbClr val="173F38"/>
                </a:solidFill>
                <a:latin typeface="Aptos"/>
                <a:ea typeface="Aptos"/>
                <a:cs typeface="Aptos"/>
              </a:defRPr>
            </a:pPr>
            <a:r>
              <a:rPr sz="2025" b="1" i="0">
                <a:solidFill>
                  <a:srgbClr val="173F38"/>
                </a:solidFill>
                <a:latin typeface="Aptos"/>
                <a:ea typeface="Aptos"/>
                <a:cs typeface="Aptos"/>
              </a:rPr>
              <a:t>Economic analysis asks how the schedule of consequences changes future choices.</a:t>
            </a:r>
          </a:p>
        </p:txBody>
      </p:sp>
    </p:spTree>
    <p:extLst>
      <p:ext uri="{BB962C8B-B14F-4D97-AF65-F5344CB8AC3E}">
        <p14:creationId xmlns:p14="http://schemas.microsoft.com/office/powerpoint/2010/main" val="1376331987"/>
      </p:ext>
    </p:extLst>
  </p:cSld>
</p:sld>
</file>

<file path=ppt/slides/slide4.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accent-rule">
            <a:extLst xmlns:a="http://schemas.openxmlformats.org/drawingml/2006/main">
              <a:ext uri="{FF2B5EF4-FFF2-40B4-BE49-F238E27FC236}">
                <a16:creationId xmlns:a16="http://schemas.microsoft.com/office/drawing/2014/main" id="{AAB7F30B-253D-4F63-A060-2E0778C07870}"/>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C5E983C5-9B02-4CF6-A4C1-CE2E7573757F}"/>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D0BBA98D-66C0-4C43-979D-CE4EDEF21C5F}"/>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Law and economics follows the chain of consequences</a:t>
            </a:r>
          </a:p>
        </p:txBody>
      </p:sp>
      <p:sp>
        <p:nvSpPr>
          <p:cNvPr id="4" name="footer-rule">
            <a:extLst xmlns:a="http://schemas.openxmlformats.org/drawingml/2006/main">
              <a:ext uri="{FF2B5EF4-FFF2-40B4-BE49-F238E27FC236}">
                <a16:creationId xmlns:a16="http://schemas.microsoft.com/office/drawing/2014/main" id="{8E30FC12-9F28-49AF-A991-29E7B49AC725}"/>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0C75263D-90C0-42E1-B70E-374F7AB6F710}"/>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5DDB6C9B-C56D-4BDB-BE32-8FDD1D25B87D}"/>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4</a:t>
            </a:r>
          </a:p>
        </p:txBody>
      </p:sp>
      <p:sp>
        <p:nvSpPr>
          <p:cNvPr id="7" name="chain-field-1">
            <a:extLst xmlns:a="http://schemas.openxmlformats.org/drawingml/2006/main">
              <a:ext uri="{FF2B5EF4-FFF2-40B4-BE49-F238E27FC236}">
                <a16:creationId xmlns:a16="http://schemas.microsoft.com/office/drawing/2014/main" id="{97DC5732-64FA-480B-93F5-DCDCD6C8294B}"/>
              </a:ext>
            </a:extLst>
          </p:cNvPr>
          <p:cNvSpPr>
            <a:spLocks xmlns:a="http://schemas.openxmlformats.org/drawingml/2006/main" noGrp="1"/>
          </p:cNvSpPr>
          <p:nvPr/>
        </p:nvSpPr>
        <p:spPr>
          <a:xfrm xmlns:a="http://schemas.openxmlformats.org/drawingml/2006/main">
            <a:off x="628650" y="2171700"/>
            <a:ext cx="2381250" cy="209550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BE58BAA4-FF9E-4BB2-8BED-C36E2135E1C3}"/>
              </a:ext>
            </a:extLst>
          </p:cNvPr>
          <p:cNvSpPr>
            <a:spLocks xmlns:a="http://schemas.openxmlformats.org/drawingml/2006/main" noGrp="1"/>
          </p:cNvSpPr>
          <p:nvPr/>
        </p:nvSpPr>
        <p:spPr>
          <a:xfrm xmlns:a="http://schemas.openxmlformats.org/drawingml/2006/main">
            <a:off x="819150" y="2419350"/>
            <a:ext cx="2000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350" b="1" i="0">
                <a:solidFill>
                  <a:srgbClr val="9A462F"/>
                </a:solidFill>
                <a:latin typeface="Aptos"/>
                <a:ea typeface="Aptos"/>
                <a:cs typeface="Aptos"/>
              </a:defRPr>
            </a:pPr>
            <a:r>
              <a:rPr sz="1350" b="1" i="0">
                <a:solidFill>
                  <a:srgbClr val="9A462F"/>
                </a:solidFill>
                <a:latin typeface="Aptos"/>
                <a:ea typeface="Aptos"/>
                <a:cs typeface="Aptos"/>
              </a:rPr>
              <a:t>LEGAL RULE</a:t>
            </a:r>
          </a:p>
        </p:txBody>
      </p:sp>
      <p:sp>
        <p:nvSpPr>
          <p:cNvPr id="9" name="">
            <a:extLst xmlns:a="http://schemas.openxmlformats.org/drawingml/2006/main">
              <a:ext uri="{FF2B5EF4-FFF2-40B4-BE49-F238E27FC236}">
                <a16:creationId xmlns:a16="http://schemas.microsoft.com/office/drawing/2014/main" id="{046D5F98-4DE1-4D95-8728-6F9D82822F54}"/>
              </a:ext>
            </a:extLst>
          </p:cNvPr>
          <p:cNvSpPr>
            <a:spLocks xmlns:a="http://schemas.openxmlformats.org/drawingml/2006/main" noGrp="1"/>
          </p:cNvSpPr>
          <p:nvPr/>
        </p:nvSpPr>
        <p:spPr>
          <a:xfrm xmlns:a="http://schemas.openxmlformats.org/drawingml/2006/main">
            <a:off x="857250" y="3028950"/>
            <a:ext cx="192405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8919"/>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Rights, duties, remedies, procedure</a:t>
            </a:r>
          </a:p>
        </p:txBody>
      </p:sp>
      <p:sp>
        <p:nvSpPr>
          <p:cNvPr id="10" name="">
            <a:extLst xmlns:a="http://schemas.openxmlformats.org/drawingml/2006/main">
              <a:ext uri="{FF2B5EF4-FFF2-40B4-BE49-F238E27FC236}">
                <a16:creationId xmlns:a16="http://schemas.microsoft.com/office/drawing/2014/main" id="{E04A8158-E4FC-4B29-9AC1-7531507D95FB}"/>
              </a:ext>
            </a:extLst>
          </p:cNvPr>
          <p:cNvSpPr>
            <a:spLocks xmlns:a="http://schemas.openxmlformats.org/drawingml/2006/main" noGrp="1"/>
          </p:cNvSpPr>
          <p:nvPr/>
        </p:nvSpPr>
        <p:spPr>
          <a:xfrm xmlns:a="http://schemas.openxmlformats.org/drawingml/2006/main">
            <a:off x="3009900" y="2933700"/>
            <a:ext cx="4953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1" name="chain-field-2">
            <a:extLst xmlns:a="http://schemas.openxmlformats.org/drawingml/2006/main">
              <a:ext uri="{FF2B5EF4-FFF2-40B4-BE49-F238E27FC236}">
                <a16:creationId xmlns:a16="http://schemas.microsoft.com/office/drawing/2014/main" id="{44A23DA7-F6EE-4DC4-B587-D3F4BEB49536}"/>
              </a:ext>
            </a:extLst>
          </p:cNvPr>
          <p:cNvSpPr>
            <a:spLocks xmlns:a="http://schemas.openxmlformats.org/drawingml/2006/main" noGrp="1"/>
          </p:cNvSpPr>
          <p:nvPr/>
        </p:nvSpPr>
        <p:spPr>
          <a:xfrm xmlns:a="http://schemas.openxmlformats.org/drawingml/2006/main">
            <a:off x="3505200" y="2171700"/>
            <a:ext cx="2381250" cy="209550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9AD3B055-C170-4BD7-BE64-46B7E2DEBBFE}"/>
              </a:ext>
            </a:extLst>
          </p:cNvPr>
          <p:cNvSpPr>
            <a:spLocks xmlns:a="http://schemas.openxmlformats.org/drawingml/2006/main" noGrp="1"/>
          </p:cNvSpPr>
          <p:nvPr/>
        </p:nvSpPr>
        <p:spPr>
          <a:xfrm xmlns:a="http://schemas.openxmlformats.org/drawingml/2006/main">
            <a:off x="3695700" y="2419350"/>
            <a:ext cx="2000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2593"/>
          </a:bodyPr>
          <a:lstStyle xmlns:a="http://schemas.openxmlformats.org/drawingml/2006/main"/>
          <a:p xmlns:a="http://schemas.openxmlformats.org/drawingml/2006/main">
            <a:pPr algn="ctr">
              <a:lnSpc>
                <a:spcPct val="105000"/>
              </a:lnSpc>
              <a:buNone/>
              <a:defRPr sz="1350" b="1" i="0">
                <a:solidFill>
                  <a:srgbClr val="7D5A0E"/>
                </a:solidFill>
                <a:latin typeface="Aptos"/>
                <a:ea typeface="Aptos"/>
                <a:cs typeface="Aptos"/>
              </a:defRPr>
            </a:pPr>
            <a:r>
              <a:rPr sz="1350" b="1" i="0">
                <a:solidFill>
                  <a:srgbClr val="7D5A0E"/>
                </a:solidFill>
                <a:latin typeface="Aptos"/>
                <a:ea typeface="Aptos"/>
                <a:cs typeface="Aptos"/>
              </a:rPr>
              <a:t>INCENTIVES + INFORMATION</a:t>
            </a:r>
          </a:p>
        </p:txBody>
      </p:sp>
      <p:sp>
        <p:nvSpPr>
          <p:cNvPr id="13" name="">
            <a:extLst xmlns:a="http://schemas.openxmlformats.org/drawingml/2006/main">
              <a:ext uri="{FF2B5EF4-FFF2-40B4-BE49-F238E27FC236}">
                <a16:creationId xmlns:a16="http://schemas.microsoft.com/office/drawing/2014/main" id="{9B9C327D-EE21-41A5-83DA-8D628D0A4DB4}"/>
              </a:ext>
            </a:extLst>
          </p:cNvPr>
          <p:cNvSpPr>
            <a:spLocks xmlns:a="http://schemas.openxmlformats.org/drawingml/2006/main" noGrp="1"/>
          </p:cNvSpPr>
          <p:nvPr/>
        </p:nvSpPr>
        <p:spPr>
          <a:xfrm xmlns:a="http://schemas.openxmlformats.org/drawingml/2006/main">
            <a:off x="3733800" y="3028950"/>
            <a:ext cx="192405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8919"/>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Expected payoffs and available knowledge</a:t>
            </a:r>
          </a:p>
        </p:txBody>
      </p:sp>
      <p:sp>
        <p:nvSpPr>
          <p:cNvPr id="14" name="">
            <a:extLst xmlns:a="http://schemas.openxmlformats.org/drawingml/2006/main">
              <a:ext uri="{FF2B5EF4-FFF2-40B4-BE49-F238E27FC236}">
                <a16:creationId xmlns:a16="http://schemas.microsoft.com/office/drawing/2014/main" id="{37F4428E-88DD-4C51-ADF5-CB4A02757635}"/>
              </a:ext>
            </a:extLst>
          </p:cNvPr>
          <p:cNvSpPr>
            <a:spLocks xmlns:a="http://schemas.openxmlformats.org/drawingml/2006/main" noGrp="1"/>
          </p:cNvSpPr>
          <p:nvPr/>
        </p:nvSpPr>
        <p:spPr>
          <a:xfrm xmlns:a="http://schemas.openxmlformats.org/drawingml/2006/main">
            <a:off x="5886450" y="2933700"/>
            <a:ext cx="4953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5" name="chain-field-3">
            <a:extLst xmlns:a="http://schemas.openxmlformats.org/drawingml/2006/main">
              <a:ext uri="{FF2B5EF4-FFF2-40B4-BE49-F238E27FC236}">
                <a16:creationId xmlns:a16="http://schemas.microsoft.com/office/drawing/2014/main" id="{8CAFA18D-94FE-4D31-8783-434DEA01B824}"/>
              </a:ext>
            </a:extLst>
          </p:cNvPr>
          <p:cNvSpPr>
            <a:spLocks xmlns:a="http://schemas.openxmlformats.org/drawingml/2006/main" noGrp="1"/>
          </p:cNvSpPr>
          <p:nvPr/>
        </p:nvSpPr>
        <p:spPr>
          <a:xfrm xmlns:a="http://schemas.openxmlformats.org/drawingml/2006/main">
            <a:off x="6381750" y="2171700"/>
            <a:ext cx="2381250" cy="209550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8D353B0E-78E0-48CE-BEA1-E7FB05D1C8FE}"/>
              </a:ext>
            </a:extLst>
          </p:cNvPr>
          <p:cNvSpPr>
            <a:spLocks xmlns:a="http://schemas.openxmlformats.org/drawingml/2006/main" noGrp="1"/>
          </p:cNvSpPr>
          <p:nvPr/>
        </p:nvSpPr>
        <p:spPr>
          <a:xfrm xmlns:a="http://schemas.openxmlformats.org/drawingml/2006/main">
            <a:off x="6572250" y="2419350"/>
            <a:ext cx="2000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350" b="1" i="0">
                <a:solidFill>
                  <a:srgbClr val="315F75"/>
                </a:solidFill>
                <a:latin typeface="Aptos"/>
                <a:ea typeface="Aptos"/>
                <a:cs typeface="Aptos"/>
              </a:defRPr>
            </a:pPr>
            <a:r>
              <a:rPr sz="1350" b="1" i="0">
                <a:solidFill>
                  <a:srgbClr val="315F75"/>
                </a:solidFill>
                <a:latin typeface="Aptos"/>
                <a:ea typeface="Aptos"/>
                <a:cs typeface="Aptos"/>
              </a:rPr>
              <a:t>BEHAVIOR</a:t>
            </a:r>
          </a:p>
        </p:txBody>
      </p:sp>
      <p:sp>
        <p:nvSpPr>
          <p:cNvPr id="17" name="">
            <a:extLst xmlns:a="http://schemas.openxmlformats.org/drawingml/2006/main">
              <a:ext uri="{FF2B5EF4-FFF2-40B4-BE49-F238E27FC236}">
                <a16:creationId xmlns:a16="http://schemas.microsoft.com/office/drawing/2014/main" id="{6FD09A44-B00B-4961-AFFD-E2BEC6DF92F1}"/>
              </a:ext>
            </a:extLst>
          </p:cNvPr>
          <p:cNvSpPr>
            <a:spLocks xmlns:a="http://schemas.openxmlformats.org/drawingml/2006/main" noGrp="1"/>
          </p:cNvSpPr>
          <p:nvPr/>
        </p:nvSpPr>
        <p:spPr>
          <a:xfrm xmlns:a="http://schemas.openxmlformats.org/drawingml/2006/main">
            <a:off x="6610350" y="3028950"/>
            <a:ext cx="192405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7750"/>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Compliance, evasion, precaution, bargaining</a:t>
            </a:r>
          </a:p>
        </p:txBody>
      </p:sp>
      <p:sp>
        <p:nvSpPr>
          <p:cNvPr id="18" name="">
            <a:extLst xmlns:a="http://schemas.openxmlformats.org/drawingml/2006/main">
              <a:ext uri="{FF2B5EF4-FFF2-40B4-BE49-F238E27FC236}">
                <a16:creationId xmlns:a16="http://schemas.microsoft.com/office/drawing/2014/main" id="{34A0E0AF-9792-46D4-87FB-A66DBBC20A2B}"/>
              </a:ext>
            </a:extLst>
          </p:cNvPr>
          <p:cNvSpPr>
            <a:spLocks xmlns:a="http://schemas.openxmlformats.org/drawingml/2006/main" noGrp="1"/>
          </p:cNvSpPr>
          <p:nvPr/>
        </p:nvSpPr>
        <p:spPr>
          <a:xfrm xmlns:a="http://schemas.openxmlformats.org/drawingml/2006/main">
            <a:off x="8763000" y="2933700"/>
            <a:ext cx="4953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9" name="chain-field-4">
            <a:extLst xmlns:a="http://schemas.openxmlformats.org/drawingml/2006/main">
              <a:ext uri="{FF2B5EF4-FFF2-40B4-BE49-F238E27FC236}">
                <a16:creationId xmlns:a16="http://schemas.microsoft.com/office/drawing/2014/main" id="{FC5911E0-FBFC-4C5B-8FB3-775FE0EC719D}"/>
              </a:ext>
            </a:extLst>
          </p:cNvPr>
          <p:cNvSpPr>
            <a:spLocks xmlns:a="http://schemas.openxmlformats.org/drawingml/2006/main" noGrp="1"/>
          </p:cNvSpPr>
          <p:nvPr/>
        </p:nvSpPr>
        <p:spPr>
          <a:xfrm xmlns:a="http://schemas.openxmlformats.org/drawingml/2006/main">
            <a:off x="9258300" y="2171700"/>
            <a:ext cx="2381250" cy="20955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20" name="">
            <a:extLst xmlns:a="http://schemas.openxmlformats.org/drawingml/2006/main">
              <a:ext uri="{FF2B5EF4-FFF2-40B4-BE49-F238E27FC236}">
                <a16:creationId xmlns:a16="http://schemas.microsoft.com/office/drawing/2014/main" id="{22A36C1A-24AE-4E68-8A5F-6CD2B5308243}"/>
              </a:ext>
            </a:extLst>
          </p:cNvPr>
          <p:cNvSpPr>
            <a:spLocks xmlns:a="http://schemas.openxmlformats.org/drawingml/2006/main" noGrp="1"/>
          </p:cNvSpPr>
          <p:nvPr/>
        </p:nvSpPr>
        <p:spPr>
          <a:xfrm xmlns:a="http://schemas.openxmlformats.org/drawingml/2006/main">
            <a:off x="9448800" y="2419350"/>
            <a:ext cx="2000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350" b="1" i="0">
                <a:solidFill>
                  <a:srgbClr val="24594E"/>
                </a:solidFill>
                <a:latin typeface="Aptos"/>
                <a:ea typeface="Aptos"/>
                <a:cs typeface="Aptos"/>
              </a:defRPr>
            </a:pPr>
            <a:r>
              <a:rPr sz="1350" b="1" i="0">
                <a:solidFill>
                  <a:srgbClr val="24594E"/>
                </a:solidFill>
                <a:latin typeface="Aptos"/>
                <a:ea typeface="Aptos"/>
                <a:cs typeface="Aptos"/>
              </a:rPr>
              <a:t>OUTCOMES</a:t>
            </a:r>
          </a:p>
        </p:txBody>
      </p:sp>
      <p:sp>
        <p:nvSpPr>
          <p:cNvPr id="21" name="">
            <a:extLst xmlns:a="http://schemas.openxmlformats.org/drawingml/2006/main">
              <a:ext uri="{FF2B5EF4-FFF2-40B4-BE49-F238E27FC236}">
                <a16:creationId xmlns:a16="http://schemas.microsoft.com/office/drawing/2014/main" id="{1390FC34-36D8-4150-AE29-7A7D7D417F8D}"/>
              </a:ext>
            </a:extLst>
          </p:cNvPr>
          <p:cNvSpPr>
            <a:spLocks xmlns:a="http://schemas.openxmlformats.org/drawingml/2006/main" noGrp="1"/>
          </p:cNvSpPr>
          <p:nvPr/>
        </p:nvSpPr>
        <p:spPr>
          <a:xfrm xmlns:a="http://schemas.openxmlformats.org/drawingml/2006/main">
            <a:off x="9486900" y="3028950"/>
            <a:ext cx="192405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8919"/>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Safety, exchange, error, cost, distribution</a:t>
            </a:r>
          </a:p>
        </p:txBody>
      </p:sp>
      <p:sp>
        <p:nvSpPr>
          <p:cNvPr id="22" name="">
            <a:extLst xmlns:a="http://schemas.openxmlformats.org/drawingml/2006/main">
              <a:ext uri="{FF2B5EF4-FFF2-40B4-BE49-F238E27FC236}">
                <a16:creationId xmlns:a16="http://schemas.microsoft.com/office/drawing/2014/main" id="{B3D97C52-138C-4A20-963D-1A0C97520356}"/>
              </a:ext>
            </a:extLst>
          </p:cNvPr>
          <p:cNvSpPr>
            <a:spLocks xmlns:a="http://schemas.openxmlformats.org/drawingml/2006/main" noGrp="1"/>
          </p:cNvSpPr>
          <p:nvPr/>
        </p:nvSpPr>
        <p:spPr>
          <a:xfrm xmlns:a="http://schemas.openxmlformats.org/drawingml/2006/main">
            <a:off x="1428750" y="5010150"/>
            <a:ext cx="9334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7643"/>
          </a:bodyPr>
          <a:lstStyle xmlns:a="http://schemas.openxmlformats.org/drawingml/2006/main"/>
          <a:p xmlns:a="http://schemas.openxmlformats.org/drawingml/2006/main">
            <a:pPr algn="ctr">
              <a:lnSpc>
                <a:spcPct val="105000"/>
              </a:lnSpc>
              <a:buNone/>
              <a:defRPr sz="2025" b="1" i="0">
                <a:solidFill>
                  <a:srgbClr val="173F38"/>
                </a:solidFill>
                <a:latin typeface="Aptos"/>
                <a:ea typeface="Aptos"/>
                <a:cs typeface="Aptos"/>
              </a:defRPr>
            </a:pPr>
            <a:r>
              <a:rPr sz="2025" b="1" i="0">
                <a:solidFill>
                  <a:srgbClr val="173F38"/>
                </a:solidFill>
                <a:latin typeface="Aptos"/>
                <a:ea typeface="Aptos"/>
                <a:cs typeface="Aptos"/>
              </a:rPr>
              <a:t>Each arrow hides questions about knowledge, enforcement, adjustment, and evidence.</a:t>
            </a:r>
          </a:p>
        </p:txBody>
      </p:sp>
    </p:spTree>
    <p:extLst>
      <p:ext uri="{BB962C8B-B14F-4D97-AF65-F5344CB8AC3E}">
        <p14:creationId xmlns:p14="http://schemas.microsoft.com/office/powerpoint/2010/main" val="815637630"/>
      </p:ext>
    </p:extLst>
  </p:cSld>
</p:sld>
</file>

<file path=ppt/slides/slide5.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8" name="accent-rule">
            <a:extLst xmlns:a="http://schemas.openxmlformats.org/drawingml/2006/main">
              <a:ext uri="{FF2B5EF4-FFF2-40B4-BE49-F238E27FC236}">
                <a16:creationId xmlns:a16="http://schemas.microsoft.com/office/drawing/2014/main" id="{B375815E-43FC-493E-8A53-CEB7E54D2BA5}"/>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4203FFBD-D160-4439-8EB5-F8F177502B18}"/>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21BB82F8-ADC4-4C53-844A-38C57D8D9521}"/>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Legal rules can operate like implicit prices</a:t>
            </a:r>
          </a:p>
        </p:txBody>
      </p:sp>
      <p:sp>
        <p:nvSpPr>
          <p:cNvPr id="4" name="footer-rule">
            <a:extLst xmlns:a="http://schemas.openxmlformats.org/drawingml/2006/main">
              <a:ext uri="{FF2B5EF4-FFF2-40B4-BE49-F238E27FC236}">
                <a16:creationId xmlns:a16="http://schemas.microsoft.com/office/drawing/2014/main" id="{B16A2A2C-9883-4779-8816-0AFD49910FA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43E89528-2A75-4181-AA91-482A47FF9905}"/>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C5A24762-2D3E-4BE2-89B9-D20D52153EC1}"/>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5</a:t>
            </a:r>
          </a:p>
        </p:txBody>
      </p:sp>
      <p:sp>
        <p:nvSpPr>
          <p:cNvPr id="7" name="">
            <a:extLst xmlns:a="http://schemas.openxmlformats.org/drawingml/2006/main">
              <a:ext uri="{FF2B5EF4-FFF2-40B4-BE49-F238E27FC236}">
                <a16:creationId xmlns:a16="http://schemas.microsoft.com/office/drawing/2014/main" id="{6AE215DA-DA44-4961-958C-9BD91A2551D4}"/>
              </a:ext>
            </a:extLst>
          </p:cNvPr>
          <p:cNvSpPr>
            <a:spLocks xmlns:a="http://schemas.openxmlformats.org/drawingml/2006/main" noGrp="1"/>
          </p:cNvSpPr>
          <p:nvPr/>
        </p:nvSpPr>
        <p:spPr>
          <a:xfrm xmlns:a="http://schemas.openxmlformats.org/drawingml/2006/main">
            <a:off x="1257300" y="1562100"/>
            <a:ext cx="96774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0312"/>
          </a:bodyPr>
          <a:lstStyle xmlns:a="http://schemas.openxmlformats.org/drawingml/2006/main"/>
          <a:p xmlns:a="http://schemas.openxmlformats.org/drawingml/2006/main">
            <a:pPr algn="ctr">
              <a:lnSpc>
                <a:spcPct val="105000"/>
              </a:lnSpc>
              <a:buNone/>
              <a:defRPr sz="2175" b="1" i="0">
                <a:solidFill>
                  <a:srgbClr val="173F38"/>
                </a:solidFill>
                <a:latin typeface="Georgia"/>
                <a:ea typeface="Georgia"/>
                <a:cs typeface="Georgia"/>
              </a:defRPr>
            </a:pPr>
            <a:r>
              <a:rPr sz="2175" b="1" i="0">
                <a:solidFill>
                  <a:srgbClr val="173F38"/>
                </a:solidFill>
                <a:latin typeface="Georgia"/>
                <a:ea typeface="Georgia"/>
                <a:cs typeface="Georgia"/>
              </a:rPr>
              <a:t>A rule changes what a person expects to gain, lose, control, or owe by taking an action.</a:t>
            </a:r>
          </a:p>
        </p:txBody>
      </p:sp>
      <p:sp>
        <p:nvSpPr>
          <p:cNvPr id="8" name="">
            <a:extLst xmlns:a="http://schemas.openxmlformats.org/drawingml/2006/main">
              <a:ext uri="{FF2B5EF4-FFF2-40B4-BE49-F238E27FC236}">
                <a16:creationId xmlns:a16="http://schemas.microsoft.com/office/drawing/2014/main" id="{BA7D4B32-74FA-4C76-B059-3A817927C274}"/>
              </a:ext>
            </a:extLst>
          </p:cNvPr>
          <p:cNvSpPr>
            <a:spLocks xmlns:a="http://schemas.openxmlformats.org/drawingml/2006/main" noGrp="1"/>
          </p:cNvSpPr>
          <p:nvPr/>
        </p:nvSpPr>
        <p:spPr>
          <a:xfrm xmlns:a="http://schemas.openxmlformats.org/drawingml/2006/main">
            <a:off x="1066800" y="2647950"/>
            <a:ext cx="2857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575" b="1" i="0">
                <a:solidFill>
                  <a:srgbClr val="24594E"/>
                </a:solidFill>
                <a:latin typeface="Aptos"/>
                <a:ea typeface="Aptos"/>
                <a:cs typeface="Aptos"/>
              </a:defRPr>
            </a:pPr>
            <a:r>
              <a:rPr sz="1575" b="1" i="0">
                <a:solidFill>
                  <a:srgbClr val="24594E"/>
                </a:solidFill>
                <a:latin typeface="Aptos"/>
                <a:ea typeface="Aptos"/>
                <a:cs typeface="Aptos"/>
              </a:rPr>
              <a:t>FINE</a:t>
            </a:r>
          </a:p>
        </p:txBody>
      </p:sp>
      <p:sp>
        <p:nvSpPr>
          <p:cNvPr id="9" name="">
            <a:extLst xmlns:a="http://schemas.openxmlformats.org/drawingml/2006/main">
              <a:ext uri="{FF2B5EF4-FFF2-40B4-BE49-F238E27FC236}">
                <a16:creationId xmlns:a16="http://schemas.microsoft.com/office/drawing/2014/main" id="{BE67A37C-4CBC-4FBA-8E5A-1B793B0CB729}"/>
              </a:ext>
            </a:extLst>
          </p:cNvPr>
          <p:cNvSpPr>
            <a:spLocks xmlns:a="http://schemas.openxmlformats.org/drawingml/2006/main" noGrp="1"/>
          </p:cNvSpPr>
          <p:nvPr/>
        </p:nvSpPr>
        <p:spPr>
          <a:xfrm xmlns:a="http://schemas.openxmlformats.org/drawingml/2006/main">
            <a:off x="1238250" y="3257550"/>
            <a:ext cx="251460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Raises the expected cost of prohibited conduct</a:t>
            </a:r>
          </a:p>
        </p:txBody>
      </p:sp>
      <p:sp>
        <p:nvSpPr>
          <p:cNvPr id="10" name="">
            <a:extLst xmlns:a="http://schemas.openxmlformats.org/drawingml/2006/main">
              <a:ext uri="{FF2B5EF4-FFF2-40B4-BE49-F238E27FC236}">
                <a16:creationId xmlns:a16="http://schemas.microsoft.com/office/drawing/2014/main" id="{F5278681-2CA0-4AB6-B005-E6309D4C987D}"/>
              </a:ext>
            </a:extLst>
          </p:cNvPr>
          <p:cNvSpPr>
            <a:spLocks xmlns:a="http://schemas.openxmlformats.org/drawingml/2006/main" noGrp="1"/>
          </p:cNvSpPr>
          <p:nvPr/>
        </p:nvSpPr>
        <p:spPr>
          <a:xfrm xmlns:a="http://schemas.openxmlformats.org/drawingml/2006/main">
            <a:off x="4191000" y="2476500"/>
            <a:ext cx="9525" cy="21907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45BCC0FB-65B9-404F-9090-AC055EC00FE3}"/>
              </a:ext>
            </a:extLst>
          </p:cNvPr>
          <p:cNvSpPr>
            <a:spLocks xmlns:a="http://schemas.openxmlformats.org/drawingml/2006/main" noGrp="1"/>
          </p:cNvSpPr>
          <p:nvPr/>
        </p:nvSpPr>
        <p:spPr>
          <a:xfrm xmlns:a="http://schemas.openxmlformats.org/drawingml/2006/main">
            <a:off x="4476750" y="2647950"/>
            <a:ext cx="2857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575" b="1" i="0">
                <a:solidFill>
                  <a:srgbClr val="9A462F"/>
                </a:solidFill>
                <a:latin typeface="Aptos"/>
                <a:ea typeface="Aptos"/>
                <a:cs typeface="Aptos"/>
              </a:defRPr>
            </a:pPr>
            <a:r>
              <a:rPr sz="1575" b="1" i="0">
                <a:solidFill>
                  <a:srgbClr val="9A462F"/>
                </a:solidFill>
                <a:latin typeface="Aptos"/>
                <a:ea typeface="Aptos"/>
                <a:cs typeface="Aptos"/>
              </a:rPr>
              <a:t>DAMAGES</a:t>
            </a:r>
          </a:p>
        </p:txBody>
      </p:sp>
      <p:sp>
        <p:nvSpPr>
          <p:cNvPr id="12" name="">
            <a:extLst xmlns:a="http://schemas.openxmlformats.org/drawingml/2006/main">
              <a:ext uri="{FF2B5EF4-FFF2-40B4-BE49-F238E27FC236}">
                <a16:creationId xmlns:a16="http://schemas.microsoft.com/office/drawing/2014/main" id="{2BD0606F-B524-4DD5-9D83-6EF7AC321854}"/>
              </a:ext>
            </a:extLst>
          </p:cNvPr>
          <p:cNvSpPr>
            <a:spLocks xmlns:a="http://schemas.openxmlformats.org/drawingml/2006/main" noGrp="1"/>
          </p:cNvSpPr>
          <p:nvPr/>
        </p:nvSpPr>
        <p:spPr>
          <a:xfrm xmlns:a="http://schemas.openxmlformats.org/drawingml/2006/main">
            <a:off x="4648200" y="3257550"/>
            <a:ext cx="251460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Makes an actor bear some legally recognized loss</a:t>
            </a:r>
          </a:p>
        </p:txBody>
      </p:sp>
      <p:sp>
        <p:nvSpPr>
          <p:cNvPr id="13" name="">
            <a:extLst xmlns:a="http://schemas.openxmlformats.org/drawingml/2006/main">
              <a:ext uri="{FF2B5EF4-FFF2-40B4-BE49-F238E27FC236}">
                <a16:creationId xmlns:a16="http://schemas.microsoft.com/office/drawing/2014/main" id="{5FD1D5E2-2969-4CA8-BA7A-59C6B1934557}"/>
              </a:ext>
            </a:extLst>
          </p:cNvPr>
          <p:cNvSpPr>
            <a:spLocks xmlns:a="http://schemas.openxmlformats.org/drawingml/2006/main" noGrp="1"/>
          </p:cNvSpPr>
          <p:nvPr/>
        </p:nvSpPr>
        <p:spPr>
          <a:xfrm xmlns:a="http://schemas.openxmlformats.org/drawingml/2006/main">
            <a:off x="7600950" y="2476500"/>
            <a:ext cx="9525" cy="21907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15026AB1-6722-4CF4-9725-518996628E3C}"/>
              </a:ext>
            </a:extLst>
          </p:cNvPr>
          <p:cNvSpPr>
            <a:spLocks xmlns:a="http://schemas.openxmlformats.org/drawingml/2006/main" noGrp="1"/>
          </p:cNvSpPr>
          <p:nvPr/>
        </p:nvSpPr>
        <p:spPr>
          <a:xfrm xmlns:a="http://schemas.openxmlformats.org/drawingml/2006/main">
            <a:off x="7886700" y="2647950"/>
            <a:ext cx="2857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575" b="1" i="0">
                <a:solidFill>
                  <a:srgbClr val="24594E"/>
                </a:solidFill>
                <a:latin typeface="Aptos"/>
                <a:ea typeface="Aptos"/>
                <a:cs typeface="Aptos"/>
              </a:defRPr>
            </a:pPr>
            <a:r>
              <a:rPr sz="1575" b="1" i="0">
                <a:solidFill>
                  <a:srgbClr val="24594E"/>
                </a:solidFill>
                <a:latin typeface="Aptos"/>
                <a:ea typeface="Aptos"/>
                <a:cs typeface="Aptos"/>
              </a:rPr>
              <a:t>INJUNCTION</a:t>
            </a:r>
          </a:p>
        </p:txBody>
      </p:sp>
      <p:sp>
        <p:nvSpPr>
          <p:cNvPr id="15" name="">
            <a:extLst xmlns:a="http://schemas.openxmlformats.org/drawingml/2006/main">
              <a:ext uri="{FF2B5EF4-FFF2-40B4-BE49-F238E27FC236}">
                <a16:creationId xmlns:a16="http://schemas.microsoft.com/office/drawing/2014/main" id="{08D0A64E-3195-4B94-9946-6045F0CBABEB}"/>
              </a:ext>
            </a:extLst>
          </p:cNvPr>
          <p:cNvSpPr>
            <a:spLocks xmlns:a="http://schemas.openxmlformats.org/drawingml/2006/main" noGrp="1"/>
          </p:cNvSpPr>
          <p:nvPr/>
        </p:nvSpPr>
        <p:spPr>
          <a:xfrm xmlns:a="http://schemas.openxmlformats.org/drawingml/2006/main">
            <a:off x="8058150" y="3257550"/>
            <a:ext cx="251460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Blocks conduct unless the right holder consents</a:t>
            </a:r>
          </a:p>
        </p:txBody>
      </p:sp>
      <p:sp>
        <p:nvSpPr>
          <p:cNvPr id="16" name="qualification-field">
            <a:extLst xmlns:a="http://schemas.openxmlformats.org/drawingml/2006/main">
              <a:ext uri="{FF2B5EF4-FFF2-40B4-BE49-F238E27FC236}">
                <a16:creationId xmlns:a16="http://schemas.microsoft.com/office/drawing/2014/main" id="{D1EB65A8-F4A3-45A7-92BC-63450224B7D9}"/>
              </a:ext>
            </a:extLst>
          </p:cNvPr>
          <p:cNvSpPr>
            <a:spLocks xmlns:a="http://schemas.openxmlformats.org/drawingml/2006/main" noGrp="1"/>
          </p:cNvSpPr>
          <p:nvPr/>
        </p:nvSpPr>
        <p:spPr>
          <a:xfrm xmlns:a="http://schemas.openxmlformats.org/drawingml/2006/main">
            <a:off x="1524000" y="5048250"/>
            <a:ext cx="9144000" cy="68580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7" name="">
            <a:extLst xmlns:a="http://schemas.openxmlformats.org/drawingml/2006/main">
              <a:ext uri="{FF2B5EF4-FFF2-40B4-BE49-F238E27FC236}">
                <a16:creationId xmlns:a16="http://schemas.microsoft.com/office/drawing/2014/main" id="{85483D61-FE23-42BA-9C04-3C66EB0BE6B9}"/>
              </a:ext>
            </a:extLst>
          </p:cNvPr>
          <p:cNvSpPr>
            <a:spLocks xmlns:a="http://schemas.openxmlformats.org/drawingml/2006/main" noGrp="1"/>
          </p:cNvSpPr>
          <p:nvPr/>
        </p:nvSpPr>
        <p:spPr>
          <a:xfrm xmlns:a="http://schemas.openxmlformats.org/drawingml/2006/main">
            <a:off x="1809750" y="5219700"/>
            <a:ext cx="8572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79519"/>
          </a:bodyPr>
          <a:lstStyle xmlns:a="http://schemas.openxmlformats.org/drawingml/2006/main"/>
          <a:p xmlns:a="http://schemas.openxmlformats.org/drawingml/2006/main">
            <a:pPr algn="ctr">
              <a:lnSpc>
                <a:spcPct val="105000"/>
              </a:lnSpc>
              <a:buNone/>
              <a:defRPr sz="1800" b="1" i="0">
                <a:solidFill>
                  <a:srgbClr val="6D4F0C"/>
                </a:solidFill>
                <a:latin typeface="Aptos"/>
                <a:ea typeface="Aptos"/>
                <a:cs typeface="Aptos"/>
              </a:defRPr>
            </a:pPr>
            <a:r>
              <a:rPr sz="1800" b="1" i="0">
                <a:solidFill>
                  <a:srgbClr val="6D4F0C"/>
                </a:solidFill>
                <a:latin typeface="Aptos"/>
                <a:ea typeface="Aptos"/>
                <a:cs typeface="Aptos"/>
              </a:rPr>
              <a:t>A price analogy predicts behavior; it does not make speeding, injury, or breach morally acceptable.</a:t>
            </a:r>
          </a:p>
        </p:txBody>
      </p:sp>
    </p:spTree>
    <p:extLst>
      <p:ext uri="{BB962C8B-B14F-4D97-AF65-F5344CB8AC3E}">
        <p14:creationId xmlns:p14="http://schemas.microsoft.com/office/powerpoint/2010/main" val="639808393"/>
      </p:ext>
    </p:extLst>
  </p:cSld>
</p:sld>
</file>

<file path=ppt/slides/slide6.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5" name="accent-rule">
            <a:extLst xmlns:a="http://schemas.openxmlformats.org/drawingml/2006/main">
              <a:ext uri="{FF2B5EF4-FFF2-40B4-BE49-F238E27FC236}">
                <a16:creationId xmlns:a16="http://schemas.microsoft.com/office/drawing/2014/main" id="{C835F7B2-F417-42B9-BA38-F4C9483FA5C7}"/>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3F0BB2C1-5352-4959-9539-19587F5F88EB}"/>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C29C4F61-3EBC-4C21-AA9E-E2DC10FAFF77}"/>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The stated fine is not the expected price</a:t>
            </a:r>
          </a:p>
        </p:txBody>
      </p:sp>
      <p:sp>
        <p:nvSpPr>
          <p:cNvPr id="4" name="footer-rule">
            <a:extLst xmlns:a="http://schemas.openxmlformats.org/drawingml/2006/main">
              <a:ext uri="{FF2B5EF4-FFF2-40B4-BE49-F238E27FC236}">
                <a16:creationId xmlns:a16="http://schemas.microsoft.com/office/drawing/2014/main" id="{431F55E1-ECEF-4EAB-A8C3-EF5409940C9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FD1AB372-FF9C-4A98-9ADD-45912576FC36}"/>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2EF86B36-ABDC-4610-BDE0-20EB96768435}"/>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6</a:t>
            </a:r>
          </a:p>
        </p:txBody>
      </p:sp>
      <p:sp>
        <p:nvSpPr>
          <p:cNvPr id="7" name="expected-cost-field">
            <a:extLst xmlns:a="http://schemas.openxmlformats.org/drawingml/2006/main">
              <a:ext uri="{FF2B5EF4-FFF2-40B4-BE49-F238E27FC236}">
                <a16:creationId xmlns:a16="http://schemas.microsoft.com/office/drawing/2014/main" id="{E49EF323-593F-4B53-93CC-EEEA4D75D373}"/>
              </a:ext>
            </a:extLst>
          </p:cNvPr>
          <p:cNvSpPr>
            <a:spLocks xmlns:a="http://schemas.openxmlformats.org/drawingml/2006/main" noGrp="1"/>
          </p:cNvSpPr>
          <p:nvPr/>
        </p:nvSpPr>
        <p:spPr>
          <a:xfrm xmlns:a="http://schemas.openxmlformats.org/drawingml/2006/main">
            <a:off x="1219200" y="1809750"/>
            <a:ext cx="9753600" cy="1219200"/>
          </a:xfrm>
          <a:prstGeom xmlns:a="http://schemas.openxmlformats.org/drawingml/2006/main" prst="rect">
            <a:avLst/>
          </a:prstGeom>
          <a:solidFill xmlns:a="http://schemas.openxmlformats.org/drawingml/2006/main">
            <a:srgbClr val="FFFFFF"/>
          </a:solidFill>
          <a:ln xmlns:a="http://schemas.openxmlformats.org/drawingml/2006/main" w="19050">
            <a:solidFill>
              <a:srgbClr val="173F38"/>
            </a:solidFill>
            <a:prstDash val="solid"/>
          </a:ln>
        </p:spPr>
      </p:sp>
      <p:sp>
        <p:nvSpPr>
          <p:cNvPr id="8" name="">
            <a:extLst xmlns:a="http://schemas.openxmlformats.org/drawingml/2006/main">
              <a:ext uri="{FF2B5EF4-FFF2-40B4-BE49-F238E27FC236}">
                <a16:creationId xmlns:a16="http://schemas.microsoft.com/office/drawing/2014/main" id="{B33D8F85-9F1B-40B1-A1E8-11CD48328963}"/>
              </a:ext>
            </a:extLst>
          </p:cNvPr>
          <p:cNvSpPr>
            <a:spLocks xmlns:a="http://schemas.openxmlformats.org/drawingml/2006/main" noGrp="1"/>
          </p:cNvSpPr>
          <p:nvPr/>
        </p:nvSpPr>
        <p:spPr>
          <a:xfrm xmlns:a="http://schemas.openxmlformats.org/drawingml/2006/main">
            <a:off x="1600200" y="2152650"/>
            <a:ext cx="89916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5387"/>
          </a:bodyPr>
          <a:lstStyle xmlns:a="http://schemas.openxmlformats.org/drawingml/2006/main"/>
          <a:p xmlns:a="http://schemas.openxmlformats.org/drawingml/2006/main">
            <a:pPr algn="ctr">
              <a:lnSpc>
                <a:spcPct val="105000"/>
              </a:lnSpc>
              <a:buNone/>
              <a:defRPr sz="2550" b="1" i="0">
                <a:solidFill>
                  <a:srgbClr val="173F38"/>
                </a:solidFill>
                <a:latin typeface="Georgia"/>
                <a:ea typeface="Georgia"/>
                <a:cs typeface="Georgia"/>
              </a:defRPr>
            </a:pPr>
            <a:r>
              <a:rPr sz="2550" b="1" i="0">
                <a:solidFill>
                  <a:srgbClr val="173F38"/>
                </a:solidFill>
                <a:latin typeface="Georgia"/>
                <a:ea typeface="Georgia"/>
                <a:cs typeface="Georgia"/>
              </a:rPr>
              <a:t>Expected legal cost = probability of enforcement x consequence</a:t>
            </a:r>
          </a:p>
        </p:txBody>
      </p:sp>
      <p:sp>
        <p:nvSpPr>
          <p:cNvPr id="9" name="">
            <a:extLst xmlns:a="http://schemas.openxmlformats.org/drawingml/2006/main">
              <a:ext uri="{FF2B5EF4-FFF2-40B4-BE49-F238E27FC236}">
                <a16:creationId xmlns:a16="http://schemas.microsoft.com/office/drawing/2014/main" id="{93572B32-DDDE-4EFE-942F-EDB396243D72}"/>
              </a:ext>
            </a:extLst>
          </p:cNvPr>
          <p:cNvSpPr>
            <a:spLocks xmlns:a="http://schemas.openxmlformats.org/drawingml/2006/main" noGrp="1"/>
          </p:cNvSpPr>
          <p:nvPr/>
        </p:nvSpPr>
        <p:spPr>
          <a:xfrm xmlns:a="http://schemas.openxmlformats.org/drawingml/2006/main">
            <a:off x="1390650" y="3638550"/>
            <a:ext cx="39052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025" b="0" i="0">
                <a:solidFill>
                  <a:srgbClr val="586A73"/>
                </a:solidFill>
                <a:latin typeface="Aptos"/>
                <a:ea typeface="Aptos"/>
                <a:cs typeface="Aptos"/>
              </a:defRPr>
            </a:pPr>
            <a:r>
              <a:rPr sz="2025" b="0" i="0">
                <a:solidFill>
                  <a:srgbClr val="586A73"/>
                </a:solidFill>
                <a:latin typeface="Aptos"/>
                <a:ea typeface="Aptos"/>
                <a:cs typeface="Aptos"/>
              </a:rPr>
              <a:t>$300 fine x 1% chance</a:t>
            </a:r>
          </a:p>
        </p:txBody>
      </p:sp>
      <p:sp>
        <p:nvSpPr>
          <p:cNvPr id="10" name="">
            <a:extLst xmlns:a="http://schemas.openxmlformats.org/drawingml/2006/main">
              <a:ext uri="{FF2B5EF4-FFF2-40B4-BE49-F238E27FC236}">
                <a16:creationId xmlns:a16="http://schemas.microsoft.com/office/drawing/2014/main" id="{73B7842C-9327-4F9F-8475-7E5F1DFED70B}"/>
              </a:ext>
            </a:extLst>
          </p:cNvPr>
          <p:cNvSpPr>
            <a:spLocks xmlns:a="http://schemas.openxmlformats.org/drawingml/2006/main" noGrp="1"/>
          </p:cNvSpPr>
          <p:nvPr/>
        </p:nvSpPr>
        <p:spPr>
          <a:xfrm xmlns:a="http://schemas.openxmlformats.org/drawingml/2006/main">
            <a:off x="1390650" y="4267200"/>
            <a:ext cx="3905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400" b="1" i="0">
                <a:solidFill>
                  <a:srgbClr val="9A462F"/>
                </a:solidFill>
                <a:latin typeface="Aptos"/>
                <a:ea typeface="Aptos"/>
                <a:cs typeface="Aptos"/>
              </a:defRPr>
            </a:pPr>
            <a:r>
              <a:rPr sz="2400" b="1" i="0">
                <a:solidFill>
                  <a:srgbClr val="9A462F"/>
                </a:solidFill>
                <a:latin typeface="Aptos"/>
                <a:ea typeface="Aptos"/>
                <a:cs typeface="Aptos"/>
              </a:rPr>
              <a:t>$3 expected cost</a:t>
            </a:r>
          </a:p>
        </p:txBody>
      </p:sp>
      <p:sp>
        <p:nvSpPr>
          <p:cNvPr id="11" name="">
            <a:extLst xmlns:a="http://schemas.openxmlformats.org/drawingml/2006/main">
              <a:ext uri="{FF2B5EF4-FFF2-40B4-BE49-F238E27FC236}">
                <a16:creationId xmlns:a16="http://schemas.microsoft.com/office/drawing/2014/main" id="{0001E9A2-504B-470F-A583-BB0275BE7511}"/>
              </a:ext>
            </a:extLst>
          </p:cNvPr>
          <p:cNvSpPr>
            <a:spLocks xmlns:a="http://schemas.openxmlformats.org/drawingml/2006/main" noGrp="1"/>
          </p:cNvSpPr>
          <p:nvPr/>
        </p:nvSpPr>
        <p:spPr>
          <a:xfrm xmlns:a="http://schemas.openxmlformats.org/drawingml/2006/main">
            <a:off x="6096000" y="3486150"/>
            <a:ext cx="9525" cy="152400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82E68150-E416-45A8-9E55-C0EEDF7F73FE}"/>
              </a:ext>
            </a:extLst>
          </p:cNvPr>
          <p:cNvSpPr>
            <a:spLocks xmlns:a="http://schemas.openxmlformats.org/drawingml/2006/main" noGrp="1"/>
          </p:cNvSpPr>
          <p:nvPr/>
        </p:nvSpPr>
        <p:spPr>
          <a:xfrm xmlns:a="http://schemas.openxmlformats.org/drawingml/2006/main">
            <a:off x="6896100" y="3638550"/>
            <a:ext cx="39052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025" b="0" i="0">
                <a:solidFill>
                  <a:srgbClr val="586A73"/>
                </a:solidFill>
                <a:latin typeface="Aptos"/>
                <a:ea typeface="Aptos"/>
                <a:cs typeface="Aptos"/>
              </a:defRPr>
            </a:pPr>
            <a:r>
              <a:rPr sz="2025" b="0" i="0">
                <a:solidFill>
                  <a:srgbClr val="586A73"/>
                </a:solidFill>
                <a:latin typeface="Aptos"/>
                <a:ea typeface="Aptos"/>
                <a:cs typeface="Aptos"/>
              </a:rPr>
              <a:t>$100 fine x 25% chance</a:t>
            </a:r>
          </a:p>
        </p:txBody>
      </p:sp>
      <p:sp>
        <p:nvSpPr>
          <p:cNvPr id="13" name="">
            <a:extLst xmlns:a="http://schemas.openxmlformats.org/drawingml/2006/main">
              <a:ext uri="{FF2B5EF4-FFF2-40B4-BE49-F238E27FC236}">
                <a16:creationId xmlns:a16="http://schemas.microsoft.com/office/drawing/2014/main" id="{DE3FEE51-B07A-436B-9721-805C85ACFD0A}"/>
              </a:ext>
            </a:extLst>
          </p:cNvPr>
          <p:cNvSpPr>
            <a:spLocks xmlns:a="http://schemas.openxmlformats.org/drawingml/2006/main" noGrp="1"/>
          </p:cNvSpPr>
          <p:nvPr/>
        </p:nvSpPr>
        <p:spPr>
          <a:xfrm xmlns:a="http://schemas.openxmlformats.org/drawingml/2006/main">
            <a:off x="6896100" y="4267200"/>
            <a:ext cx="3905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400" b="1" i="0">
                <a:solidFill>
                  <a:srgbClr val="24594E"/>
                </a:solidFill>
                <a:latin typeface="Aptos"/>
                <a:ea typeface="Aptos"/>
                <a:cs typeface="Aptos"/>
              </a:defRPr>
            </a:pPr>
            <a:r>
              <a:rPr sz="2400" b="1" i="0">
                <a:solidFill>
                  <a:srgbClr val="24594E"/>
                </a:solidFill>
                <a:latin typeface="Aptos"/>
                <a:ea typeface="Aptos"/>
                <a:cs typeface="Aptos"/>
              </a:rPr>
              <a:t>$25 expected cost</a:t>
            </a:r>
          </a:p>
        </p:txBody>
      </p:sp>
      <p:sp>
        <p:nvSpPr>
          <p:cNvPr id="14" name="">
            <a:extLst xmlns:a="http://schemas.openxmlformats.org/drawingml/2006/main">
              <a:ext uri="{FF2B5EF4-FFF2-40B4-BE49-F238E27FC236}">
                <a16:creationId xmlns:a16="http://schemas.microsoft.com/office/drawing/2014/main" id="{A20774CE-0BC4-4730-9A66-0118ACA459A3}"/>
              </a:ext>
            </a:extLst>
          </p:cNvPr>
          <p:cNvSpPr>
            <a:spLocks xmlns:a="http://schemas.openxmlformats.org/drawingml/2006/main" noGrp="1"/>
          </p:cNvSpPr>
          <p:nvPr/>
        </p:nvSpPr>
        <p:spPr>
          <a:xfrm xmlns:a="http://schemas.openxmlformats.org/drawingml/2006/main">
            <a:off x="1619250" y="5372100"/>
            <a:ext cx="8953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Aptos"/>
                <a:ea typeface="Aptos"/>
                <a:cs typeface="Aptos"/>
              </a:defRPr>
            </a:pPr>
            <a:r>
              <a:rPr sz="1950" b="1" i="0">
                <a:solidFill>
                  <a:srgbClr val="173F38"/>
                </a:solidFill>
                <a:latin typeface="Aptos"/>
                <a:ea typeface="Aptos"/>
                <a:cs typeface="Aptos"/>
              </a:rPr>
              <a:t>Nominal severity and predictable enforcement are different policy margins.</a:t>
            </a:r>
          </a:p>
        </p:txBody>
      </p:sp>
    </p:spTree>
    <p:extLst>
      <p:ext uri="{BB962C8B-B14F-4D97-AF65-F5344CB8AC3E}">
        <p14:creationId xmlns:p14="http://schemas.microsoft.com/office/powerpoint/2010/main" val="1537879961"/>
      </p:ext>
    </p:extLst>
  </p:cSld>
</p:sld>
</file>

<file path=ppt/slides/slide7.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7" name="accent-rule">
            <a:extLst xmlns:a="http://schemas.openxmlformats.org/drawingml/2006/main">
              <a:ext uri="{FF2B5EF4-FFF2-40B4-BE49-F238E27FC236}">
                <a16:creationId xmlns:a16="http://schemas.microsoft.com/office/drawing/2014/main" id="{BC6FEAB0-C84C-4B81-8A09-8CB071125FB8}"/>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19A43E9E-E737-4FE1-B916-5F6DD8802008}"/>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DA37DC8B-C17E-40FF-9459-0625AF96AFA6}"/>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The real rule includes enforcement and delay</a:t>
            </a:r>
          </a:p>
        </p:txBody>
      </p:sp>
      <p:sp>
        <p:nvSpPr>
          <p:cNvPr id="4" name="footer-rule">
            <a:extLst xmlns:a="http://schemas.openxmlformats.org/drawingml/2006/main">
              <a:ext uri="{FF2B5EF4-FFF2-40B4-BE49-F238E27FC236}">
                <a16:creationId xmlns:a16="http://schemas.microsoft.com/office/drawing/2014/main" id="{E3288599-D10A-4CFB-9C3A-DD539496FAE1}"/>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33F1E2F5-9EC4-40C3-8BDB-822C5E3478B3}"/>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639FE48B-F7F4-4F46-BED6-170F64996B5A}"/>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7</a:t>
            </a:r>
          </a:p>
        </p:txBody>
      </p:sp>
      <p:sp>
        <p:nvSpPr>
          <p:cNvPr id="7" name="enforcement-step-1">
            <a:extLst xmlns:a="http://schemas.openxmlformats.org/drawingml/2006/main">
              <a:ext uri="{FF2B5EF4-FFF2-40B4-BE49-F238E27FC236}">
                <a16:creationId xmlns:a16="http://schemas.microsoft.com/office/drawing/2014/main" id="{208B6259-A5A1-42ED-9A0B-2F9A1E70A350}"/>
              </a:ext>
            </a:extLst>
          </p:cNvPr>
          <p:cNvSpPr>
            <a:spLocks xmlns:a="http://schemas.openxmlformats.org/drawingml/2006/main" noGrp="1"/>
          </p:cNvSpPr>
          <p:nvPr/>
        </p:nvSpPr>
        <p:spPr>
          <a:xfrm xmlns:a="http://schemas.openxmlformats.org/drawingml/2006/main">
            <a:off x="914400" y="2381250"/>
            <a:ext cx="1676400" cy="11049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A9124DF4-2E6F-4AC0-B4B6-CC1624623D45}"/>
              </a:ext>
            </a:extLst>
          </p:cNvPr>
          <p:cNvSpPr>
            <a:spLocks xmlns:a="http://schemas.openxmlformats.org/drawingml/2006/main" noGrp="1"/>
          </p:cNvSpPr>
          <p:nvPr/>
        </p:nvSpPr>
        <p:spPr>
          <a:xfrm xmlns:a="http://schemas.openxmlformats.org/drawingml/2006/main">
            <a:off x="1085850" y="2724150"/>
            <a:ext cx="1333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175" b="1" i="0">
                <a:solidFill>
                  <a:srgbClr val="24594E"/>
                </a:solidFill>
                <a:latin typeface="Georgia"/>
                <a:ea typeface="Georgia"/>
                <a:cs typeface="Georgia"/>
              </a:defRPr>
            </a:pPr>
            <a:r>
              <a:rPr sz="2175" b="1" i="0">
                <a:solidFill>
                  <a:srgbClr val="24594E"/>
                </a:solidFill>
                <a:latin typeface="Georgia"/>
                <a:ea typeface="Georgia"/>
                <a:cs typeface="Georgia"/>
              </a:rPr>
              <a:t>Detect</a:t>
            </a:r>
          </a:p>
        </p:txBody>
      </p:sp>
      <p:sp>
        <p:nvSpPr>
          <p:cNvPr id="9" name="">
            <a:extLst xmlns:a="http://schemas.openxmlformats.org/drawingml/2006/main">
              <a:ext uri="{FF2B5EF4-FFF2-40B4-BE49-F238E27FC236}">
                <a16:creationId xmlns:a16="http://schemas.microsoft.com/office/drawing/2014/main" id="{B2574F21-73BF-48A4-9F7A-395A7B5CB28F}"/>
              </a:ext>
            </a:extLst>
          </p:cNvPr>
          <p:cNvSpPr>
            <a:spLocks xmlns:a="http://schemas.openxmlformats.org/drawingml/2006/main" noGrp="1"/>
          </p:cNvSpPr>
          <p:nvPr/>
        </p:nvSpPr>
        <p:spPr>
          <a:xfrm xmlns:a="http://schemas.openxmlformats.org/drawingml/2006/main">
            <a:off x="2590800" y="2705100"/>
            <a:ext cx="4953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0" name="enforcement-step-2">
            <a:extLst xmlns:a="http://schemas.openxmlformats.org/drawingml/2006/main">
              <a:ext uri="{FF2B5EF4-FFF2-40B4-BE49-F238E27FC236}">
                <a16:creationId xmlns:a16="http://schemas.microsoft.com/office/drawing/2014/main" id="{0324821B-E275-46FF-ADA5-6989B0A667BE}"/>
              </a:ext>
            </a:extLst>
          </p:cNvPr>
          <p:cNvSpPr>
            <a:spLocks xmlns:a="http://schemas.openxmlformats.org/drawingml/2006/main" noGrp="1"/>
          </p:cNvSpPr>
          <p:nvPr/>
        </p:nvSpPr>
        <p:spPr>
          <a:xfrm xmlns:a="http://schemas.openxmlformats.org/drawingml/2006/main">
            <a:off x="3086100" y="2381250"/>
            <a:ext cx="1676400" cy="110490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1" name="">
            <a:extLst xmlns:a="http://schemas.openxmlformats.org/drawingml/2006/main">
              <a:ext uri="{FF2B5EF4-FFF2-40B4-BE49-F238E27FC236}">
                <a16:creationId xmlns:a16="http://schemas.microsoft.com/office/drawing/2014/main" id="{1EF0F8B6-A7C9-4275-B155-FE4DEC783395}"/>
              </a:ext>
            </a:extLst>
          </p:cNvPr>
          <p:cNvSpPr>
            <a:spLocks xmlns:a="http://schemas.openxmlformats.org/drawingml/2006/main" noGrp="1"/>
          </p:cNvSpPr>
          <p:nvPr/>
        </p:nvSpPr>
        <p:spPr>
          <a:xfrm xmlns:a="http://schemas.openxmlformats.org/drawingml/2006/main">
            <a:off x="3257550" y="2724150"/>
            <a:ext cx="1333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175" b="1" i="0">
                <a:solidFill>
                  <a:srgbClr val="9A462F"/>
                </a:solidFill>
                <a:latin typeface="Georgia"/>
                <a:ea typeface="Georgia"/>
                <a:cs typeface="Georgia"/>
              </a:defRPr>
            </a:pPr>
            <a:r>
              <a:rPr sz="2175" b="1" i="0">
                <a:solidFill>
                  <a:srgbClr val="9A462F"/>
                </a:solidFill>
                <a:latin typeface="Georgia"/>
                <a:ea typeface="Georgia"/>
                <a:cs typeface="Georgia"/>
              </a:rPr>
              <a:t>Pursue</a:t>
            </a:r>
          </a:p>
        </p:txBody>
      </p:sp>
      <p:sp>
        <p:nvSpPr>
          <p:cNvPr id="12" name="">
            <a:extLst xmlns:a="http://schemas.openxmlformats.org/drawingml/2006/main">
              <a:ext uri="{FF2B5EF4-FFF2-40B4-BE49-F238E27FC236}">
                <a16:creationId xmlns:a16="http://schemas.microsoft.com/office/drawing/2014/main" id="{BB518693-8361-455E-A732-51DE77978C38}"/>
              </a:ext>
            </a:extLst>
          </p:cNvPr>
          <p:cNvSpPr>
            <a:spLocks xmlns:a="http://schemas.openxmlformats.org/drawingml/2006/main" noGrp="1"/>
          </p:cNvSpPr>
          <p:nvPr/>
        </p:nvSpPr>
        <p:spPr>
          <a:xfrm xmlns:a="http://schemas.openxmlformats.org/drawingml/2006/main">
            <a:off x="4762500" y="2705100"/>
            <a:ext cx="4953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3" name="enforcement-step-3">
            <a:extLst xmlns:a="http://schemas.openxmlformats.org/drawingml/2006/main">
              <a:ext uri="{FF2B5EF4-FFF2-40B4-BE49-F238E27FC236}">
                <a16:creationId xmlns:a16="http://schemas.microsoft.com/office/drawing/2014/main" id="{21B9400E-3334-4430-BE18-C027F182F6FB}"/>
              </a:ext>
            </a:extLst>
          </p:cNvPr>
          <p:cNvSpPr>
            <a:spLocks xmlns:a="http://schemas.openxmlformats.org/drawingml/2006/main" noGrp="1"/>
          </p:cNvSpPr>
          <p:nvPr/>
        </p:nvSpPr>
        <p:spPr>
          <a:xfrm xmlns:a="http://schemas.openxmlformats.org/drawingml/2006/main">
            <a:off x="5257800" y="2381250"/>
            <a:ext cx="1676400" cy="11049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4" name="">
            <a:extLst xmlns:a="http://schemas.openxmlformats.org/drawingml/2006/main">
              <a:ext uri="{FF2B5EF4-FFF2-40B4-BE49-F238E27FC236}">
                <a16:creationId xmlns:a16="http://schemas.microsoft.com/office/drawing/2014/main" id="{DFAC638E-CDA3-4E5E-A005-63EC21C8FB27}"/>
              </a:ext>
            </a:extLst>
          </p:cNvPr>
          <p:cNvSpPr>
            <a:spLocks xmlns:a="http://schemas.openxmlformats.org/drawingml/2006/main" noGrp="1"/>
          </p:cNvSpPr>
          <p:nvPr/>
        </p:nvSpPr>
        <p:spPr>
          <a:xfrm xmlns:a="http://schemas.openxmlformats.org/drawingml/2006/main">
            <a:off x="5429250" y="2724150"/>
            <a:ext cx="1333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175" b="1" i="0">
                <a:solidFill>
                  <a:srgbClr val="24594E"/>
                </a:solidFill>
                <a:latin typeface="Georgia"/>
                <a:ea typeface="Georgia"/>
                <a:cs typeface="Georgia"/>
              </a:defRPr>
            </a:pPr>
            <a:r>
              <a:rPr sz="2175" b="1" i="0">
                <a:solidFill>
                  <a:srgbClr val="24594E"/>
                </a:solidFill>
                <a:latin typeface="Georgia"/>
                <a:ea typeface="Georgia"/>
                <a:cs typeface="Georgia"/>
              </a:rPr>
              <a:t>Prove</a:t>
            </a:r>
          </a:p>
        </p:txBody>
      </p:sp>
      <p:sp>
        <p:nvSpPr>
          <p:cNvPr id="15" name="">
            <a:extLst xmlns:a="http://schemas.openxmlformats.org/drawingml/2006/main">
              <a:ext uri="{FF2B5EF4-FFF2-40B4-BE49-F238E27FC236}">
                <a16:creationId xmlns:a16="http://schemas.microsoft.com/office/drawing/2014/main" id="{9DD09F4A-340A-4BFB-BB7B-B2627052366E}"/>
              </a:ext>
            </a:extLst>
          </p:cNvPr>
          <p:cNvSpPr>
            <a:spLocks xmlns:a="http://schemas.openxmlformats.org/drawingml/2006/main" noGrp="1"/>
          </p:cNvSpPr>
          <p:nvPr/>
        </p:nvSpPr>
        <p:spPr>
          <a:xfrm xmlns:a="http://schemas.openxmlformats.org/drawingml/2006/main">
            <a:off x="6934200" y="2705100"/>
            <a:ext cx="4953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6" name="enforcement-step-4">
            <a:extLst xmlns:a="http://schemas.openxmlformats.org/drawingml/2006/main">
              <a:ext uri="{FF2B5EF4-FFF2-40B4-BE49-F238E27FC236}">
                <a16:creationId xmlns:a16="http://schemas.microsoft.com/office/drawing/2014/main" id="{7F44861C-D961-42A2-AA82-4DAC8DDBBE3C}"/>
              </a:ext>
            </a:extLst>
          </p:cNvPr>
          <p:cNvSpPr>
            <a:spLocks xmlns:a="http://schemas.openxmlformats.org/drawingml/2006/main" noGrp="1"/>
          </p:cNvSpPr>
          <p:nvPr/>
        </p:nvSpPr>
        <p:spPr>
          <a:xfrm xmlns:a="http://schemas.openxmlformats.org/drawingml/2006/main">
            <a:off x="7429500" y="2381250"/>
            <a:ext cx="1676400" cy="110490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7" name="">
            <a:extLst xmlns:a="http://schemas.openxmlformats.org/drawingml/2006/main">
              <a:ext uri="{FF2B5EF4-FFF2-40B4-BE49-F238E27FC236}">
                <a16:creationId xmlns:a16="http://schemas.microsoft.com/office/drawing/2014/main" id="{AB81E8D5-7D52-4245-9A1B-83C0DD120D5B}"/>
              </a:ext>
            </a:extLst>
          </p:cNvPr>
          <p:cNvSpPr>
            <a:spLocks xmlns:a="http://schemas.openxmlformats.org/drawingml/2006/main" noGrp="1"/>
          </p:cNvSpPr>
          <p:nvPr/>
        </p:nvSpPr>
        <p:spPr>
          <a:xfrm xmlns:a="http://schemas.openxmlformats.org/drawingml/2006/main">
            <a:off x="7600950" y="2724150"/>
            <a:ext cx="1333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175" b="1" i="0">
                <a:solidFill>
                  <a:srgbClr val="9A462F"/>
                </a:solidFill>
                <a:latin typeface="Georgia"/>
                <a:ea typeface="Georgia"/>
                <a:cs typeface="Georgia"/>
              </a:defRPr>
            </a:pPr>
            <a:r>
              <a:rPr sz="2175" b="1" i="0">
                <a:solidFill>
                  <a:srgbClr val="9A462F"/>
                </a:solidFill>
                <a:latin typeface="Georgia"/>
                <a:ea typeface="Georgia"/>
                <a:cs typeface="Georgia"/>
              </a:rPr>
              <a:t>Impose</a:t>
            </a:r>
          </a:p>
        </p:txBody>
      </p:sp>
      <p:sp>
        <p:nvSpPr>
          <p:cNvPr id="18" name="">
            <a:extLst xmlns:a="http://schemas.openxmlformats.org/drawingml/2006/main">
              <a:ext uri="{FF2B5EF4-FFF2-40B4-BE49-F238E27FC236}">
                <a16:creationId xmlns:a16="http://schemas.microsoft.com/office/drawing/2014/main" id="{A6A48E01-7998-4140-A820-0AB243B0AF9E}"/>
              </a:ext>
            </a:extLst>
          </p:cNvPr>
          <p:cNvSpPr>
            <a:spLocks xmlns:a="http://schemas.openxmlformats.org/drawingml/2006/main" noGrp="1"/>
          </p:cNvSpPr>
          <p:nvPr/>
        </p:nvSpPr>
        <p:spPr>
          <a:xfrm xmlns:a="http://schemas.openxmlformats.org/drawingml/2006/main">
            <a:off x="9105900" y="2705100"/>
            <a:ext cx="4953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9" name="enforcement-step-5">
            <a:extLst xmlns:a="http://schemas.openxmlformats.org/drawingml/2006/main">
              <a:ext uri="{FF2B5EF4-FFF2-40B4-BE49-F238E27FC236}">
                <a16:creationId xmlns:a16="http://schemas.microsoft.com/office/drawing/2014/main" id="{3EFCA5BB-5A0D-42FC-83EF-3FCC93FAC26E}"/>
              </a:ext>
            </a:extLst>
          </p:cNvPr>
          <p:cNvSpPr>
            <a:spLocks xmlns:a="http://schemas.openxmlformats.org/drawingml/2006/main" noGrp="1"/>
          </p:cNvSpPr>
          <p:nvPr/>
        </p:nvSpPr>
        <p:spPr>
          <a:xfrm xmlns:a="http://schemas.openxmlformats.org/drawingml/2006/main">
            <a:off x="9601200" y="2381250"/>
            <a:ext cx="1676400" cy="11049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20" name="">
            <a:extLst xmlns:a="http://schemas.openxmlformats.org/drawingml/2006/main">
              <a:ext uri="{FF2B5EF4-FFF2-40B4-BE49-F238E27FC236}">
                <a16:creationId xmlns:a16="http://schemas.microsoft.com/office/drawing/2014/main" id="{4083BDFF-0146-4E9E-B3A9-379A9FDCC5A1}"/>
              </a:ext>
            </a:extLst>
          </p:cNvPr>
          <p:cNvSpPr>
            <a:spLocks xmlns:a="http://schemas.openxmlformats.org/drawingml/2006/main" noGrp="1"/>
          </p:cNvSpPr>
          <p:nvPr/>
        </p:nvSpPr>
        <p:spPr>
          <a:xfrm xmlns:a="http://schemas.openxmlformats.org/drawingml/2006/main">
            <a:off x="9772650" y="2724150"/>
            <a:ext cx="1333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175" b="1" i="0">
                <a:solidFill>
                  <a:srgbClr val="24594E"/>
                </a:solidFill>
                <a:latin typeface="Georgia"/>
                <a:ea typeface="Georgia"/>
                <a:cs typeface="Georgia"/>
              </a:defRPr>
            </a:pPr>
            <a:r>
              <a:rPr sz="2175" b="1" i="0">
                <a:solidFill>
                  <a:srgbClr val="24594E"/>
                </a:solidFill>
                <a:latin typeface="Georgia"/>
                <a:ea typeface="Georgia"/>
                <a:cs typeface="Georgia"/>
              </a:rPr>
              <a:t>Collect</a:t>
            </a:r>
          </a:p>
        </p:txBody>
      </p:sp>
      <p:sp>
        <p:nvSpPr>
          <p:cNvPr id="21" name="bullet-mark-1">
            <a:extLst xmlns:a="http://schemas.openxmlformats.org/drawingml/2006/main">
              <a:ext uri="{FF2B5EF4-FFF2-40B4-BE49-F238E27FC236}">
                <a16:creationId xmlns:a16="http://schemas.microsoft.com/office/drawing/2014/main" id="{B3AA3F53-ECDE-4499-8F98-8B9BAE553F8A}"/>
              </a:ext>
            </a:extLst>
          </p:cNvPr>
          <p:cNvSpPr>
            <a:spLocks xmlns:a="http://schemas.openxmlformats.org/drawingml/2006/main" noGrp="1"/>
          </p:cNvSpPr>
          <p:nvPr/>
        </p:nvSpPr>
        <p:spPr>
          <a:xfrm xmlns:a="http://schemas.openxmlformats.org/drawingml/2006/main">
            <a:off x="2019300" y="4219575"/>
            <a:ext cx="2286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1" i="0">
                <a:solidFill>
                  <a:srgbClr val="9A462F"/>
                </a:solidFill>
                <a:latin typeface="Aptos"/>
                <a:ea typeface="Aptos"/>
                <a:cs typeface="Aptos"/>
              </a:defRPr>
            </a:pPr>
            <a:r>
              <a:rPr sz="1800" b="1" i="0">
                <a:solidFill>
                  <a:srgbClr val="9A462F"/>
                </a:solidFill>
                <a:latin typeface="Aptos"/>
                <a:ea typeface="Aptos"/>
                <a:cs typeface="Aptos"/>
              </a:rPr>
              <a:t>•</a:t>
            </a:r>
          </a:p>
        </p:txBody>
      </p:sp>
      <p:sp>
        <p:nvSpPr>
          <p:cNvPr id="22" name="bullet-1">
            <a:extLst xmlns:a="http://schemas.openxmlformats.org/drawingml/2006/main">
              <a:ext uri="{FF2B5EF4-FFF2-40B4-BE49-F238E27FC236}">
                <a16:creationId xmlns:a16="http://schemas.microsoft.com/office/drawing/2014/main" id="{23D408D8-9845-4140-828B-07A1B27ABC9E}"/>
              </a:ext>
            </a:extLst>
          </p:cNvPr>
          <p:cNvSpPr>
            <a:spLocks xmlns:a="http://schemas.openxmlformats.org/drawingml/2006/main" noGrp="1"/>
          </p:cNvSpPr>
          <p:nvPr/>
        </p:nvSpPr>
        <p:spPr>
          <a:xfrm xmlns:a="http://schemas.openxmlformats.org/drawingml/2006/main">
            <a:off x="2343150" y="4229100"/>
            <a:ext cx="78676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Appeal and settlement can change the ultimate consequence.</a:t>
            </a:r>
          </a:p>
        </p:txBody>
      </p:sp>
      <p:sp>
        <p:nvSpPr>
          <p:cNvPr id="23" name="bullet-mark-2">
            <a:extLst xmlns:a="http://schemas.openxmlformats.org/drawingml/2006/main">
              <a:ext uri="{FF2B5EF4-FFF2-40B4-BE49-F238E27FC236}">
                <a16:creationId xmlns:a16="http://schemas.microsoft.com/office/drawing/2014/main" id="{19066EC1-D48F-4788-BC04-7C4B5A88A0AB}"/>
              </a:ext>
            </a:extLst>
          </p:cNvPr>
          <p:cNvSpPr>
            <a:spLocks xmlns:a="http://schemas.openxmlformats.org/drawingml/2006/main" noGrp="1"/>
          </p:cNvSpPr>
          <p:nvPr/>
        </p:nvSpPr>
        <p:spPr>
          <a:xfrm xmlns:a="http://schemas.openxmlformats.org/drawingml/2006/main">
            <a:off x="2019300" y="4733925"/>
            <a:ext cx="2286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1" i="0">
                <a:solidFill>
                  <a:srgbClr val="9A462F"/>
                </a:solidFill>
                <a:latin typeface="Aptos"/>
                <a:ea typeface="Aptos"/>
                <a:cs typeface="Aptos"/>
              </a:defRPr>
            </a:pPr>
            <a:r>
              <a:rPr sz="1800" b="1" i="0">
                <a:solidFill>
                  <a:srgbClr val="9A462F"/>
                </a:solidFill>
                <a:latin typeface="Aptos"/>
                <a:ea typeface="Aptos"/>
                <a:cs typeface="Aptos"/>
              </a:rPr>
              <a:t>•</a:t>
            </a:r>
          </a:p>
        </p:txBody>
      </p:sp>
      <p:sp>
        <p:nvSpPr>
          <p:cNvPr id="24" name="bullet-2">
            <a:extLst xmlns:a="http://schemas.openxmlformats.org/drawingml/2006/main">
              <a:ext uri="{FF2B5EF4-FFF2-40B4-BE49-F238E27FC236}">
                <a16:creationId xmlns:a16="http://schemas.microsoft.com/office/drawing/2014/main" id="{6A143CA1-36F6-4856-BE2B-DBBEFEE947E5}"/>
              </a:ext>
            </a:extLst>
          </p:cNvPr>
          <p:cNvSpPr>
            <a:spLocks xmlns:a="http://schemas.openxmlformats.org/drawingml/2006/main" noGrp="1"/>
          </p:cNvSpPr>
          <p:nvPr/>
        </p:nvSpPr>
        <p:spPr>
          <a:xfrm xmlns:a="http://schemas.openxmlformats.org/drawingml/2006/main">
            <a:off x="2343150" y="4743450"/>
            <a:ext cx="78676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Delay reduces the practical value of remedies and sanctions.</a:t>
            </a:r>
          </a:p>
        </p:txBody>
      </p:sp>
      <p:sp>
        <p:nvSpPr>
          <p:cNvPr id="25" name="bullet-mark-3">
            <a:extLst xmlns:a="http://schemas.openxmlformats.org/drawingml/2006/main">
              <a:ext uri="{FF2B5EF4-FFF2-40B4-BE49-F238E27FC236}">
                <a16:creationId xmlns:a16="http://schemas.microsoft.com/office/drawing/2014/main" id="{A8DF2A80-11BD-43A6-A30C-A356018A4E49}"/>
              </a:ext>
            </a:extLst>
          </p:cNvPr>
          <p:cNvSpPr>
            <a:spLocks xmlns:a="http://schemas.openxmlformats.org/drawingml/2006/main" noGrp="1"/>
          </p:cNvSpPr>
          <p:nvPr/>
        </p:nvSpPr>
        <p:spPr>
          <a:xfrm xmlns:a="http://schemas.openxmlformats.org/drawingml/2006/main">
            <a:off x="2019300" y="5248275"/>
            <a:ext cx="2286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1" i="0">
                <a:solidFill>
                  <a:srgbClr val="9A462F"/>
                </a:solidFill>
                <a:latin typeface="Aptos"/>
                <a:ea typeface="Aptos"/>
                <a:cs typeface="Aptos"/>
              </a:defRPr>
            </a:pPr>
            <a:r>
              <a:rPr sz="1800" b="1" i="0">
                <a:solidFill>
                  <a:srgbClr val="9A462F"/>
                </a:solidFill>
                <a:latin typeface="Aptos"/>
                <a:ea typeface="Aptos"/>
                <a:cs typeface="Aptos"/>
              </a:rPr>
              <a:t>•</a:t>
            </a:r>
          </a:p>
        </p:txBody>
      </p:sp>
      <p:sp>
        <p:nvSpPr>
          <p:cNvPr id="26" name="bullet-3">
            <a:extLst xmlns:a="http://schemas.openxmlformats.org/drawingml/2006/main">
              <a:ext uri="{FF2B5EF4-FFF2-40B4-BE49-F238E27FC236}">
                <a16:creationId xmlns:a16="http://schemas.microsoft.com/office/drawing/2014/main" id="{5513BDA6-E495-4659-8EDE-B3F8DFF7CC79}"/>
              </a:ext>
            </a:extLst>
          </p:cNvPr>
          <p:cNvSpPr>
            <a:spLocks xmlns:a="http://schemas.openxmlformats.org/drawingml/2006/main" noGrp="1"/>
          </p:cNvSpPr>
          <p:nvPr/>
        </p:nvSpPr>
        <p:spPr>
          <a:xfrm xmlns:a="http://schemas.openxmlformats.org/drawingml/2006/main">
            <a:off x="2343150" y="5257800"/>
            <a:ext cx="78676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Legal cost can deter valid claims as well as harmful conduct.</a:t>
            </a:r>
          </a:p>
        </p:txBody>
      </p:sp>
    </p:spTree>
    <p:extLst>
      <p:ext uri="{BB962C8B-B14F-4D97-AF65-F5344CB8AC3E}">
        <p14:creationId xmlns:p14="http://schemas.microsoft.com/office/powerpoint/2010/main" val="1952565778"/>
      </p:ext>
    </p:extLst>
  </p:cSld>
</p:sld>
</file>

<file path=ppt/slides/slide8.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38" name="accent-rule">
            <a:extLst xmlns:a="http://schemas.openxmlformats.org/drawingml/2006/main">
              <a:ext uri="{FF2B5EF4-FFF2-40B4-BE49-F238E27FC236}">
                <a16:creationId xmlns:a16="http://schemas.microsoft.com/office/drawing/2014/main" id="{45B650B9-B0E1-4AC4-8A1E-1FA6DB67238B}"/>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C8AC6A32-DE58-4915-9B91-9629436AEF2A}"/>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7928A49A-3E1B-46E3-8332-8723BF71E6B4}"/>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Different legal instruments move different margins</a:t>
            </a:r>
          </a:p>
        </p:txBody>
      </p:sp>
      <p:sp>
        <p:nvSpPr>
          <p:cNvPr id="4" name="footer-rule">
            <a:extLst xmlns:a="http://schemas.openxmlformats.org/drawingml/2006/main">
              <a:ext uri="{FF2B5EF4-FFF2-40B4-BE49-F238E27FC236}">
                <a16:creationId xmlns:a16="http://schemas.microsoft.com/office/drawing/2014/main" id="{2EC0D677-A833-41EB-BA84-814A8C9427F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D9E2FA08-DA95-4C2D-8768-B55A1A1B8AAF}"/>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D9D28FED-7290-4984-A01F-7F4772AE65CE}"/>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8</a:t>
            </a:r>
          </a:p>
        </p:txBody>
      </p:sp>
      <p:sp>
        <p:nvSpPr>
          <p:cNvPr id="7" name="table-header-fill-1">
            <a:extLst xmlns:a="http://schemas.openxmlformats.org/drawingml/2006/main">
              <a:ext uri="{FF2B5EF4-FFF2-40B4-BE49-F238E27FC236}">
                <a16:creationId xmlns:a16="http://schemas.microsoft.com/office/drawing/2014/main" id="{8F88E1D3-88E8-458B-B16C-37EA590009AD}"/>
              </a:ext>
            </a:extLst>
          </p:cNvPr>
          <p:cNvSpPr>
            <a:spLocks xmlns:a="http://schemas.openxmlformats.org/drawingml/2006/main" noGrp="1"/>
          </p:cNvSpPr>
          <p:nvPr/>
        </p:nvSpPr>
        <p:spPr>
          <a:xfrm xmlns:a="http://schemas.openxmlformats.org/drawingml/2006/main">
            <a:off x="685800" y="1676400"/>
            <a:ext cx="2381250" cy="514350"/>
          </a:xfrm>
          <a:prstGeom xmlns:a="http://schemas.openxmlformats.org/drawingml/2006/main" prst="rect">
            <a:avLst/>
          </a:prstGeom>
          <a:solidFill xmlns:a="http://schemas.openxmlformats.org/drawingml/2006/main">
            <a:srgbClr val="173F38"/>
          </a:solidFill>
          <a:ln xmlns:a="http://schemas.openxmlformats.org/drawingml/2006/main" w="9525">
            <a:solidFill>
              <a:srgbClr val="FFFFFF"/>
            </a:solidFill>
            <a:prstDash val="solid"/>
          </a:ln>
        </p:spPr>
      </p:sp>
      <p:sp>
        <p:nvSpPr>
          <p:cNvPr id="8" name="table-header-1">
            <a:extLst xmlns:a="http://schemas.openxmlformats.org/drawingml/2006/main">
              <a:ext uri="{FF2B5EF4-FFF2-40B4-BE49-F238E27FC236}">
                <a16:creationId xmlns:a16="http://schemas.microsoft.com/office/drawing/2014/main" id="{4EADBF1D-80F7-4595-9D15-F2595EE8209B}"/>
              </a:ext>
            </a:extLst>
          </p:cNvPr>
          <p:cNvSpPr>
            <a:spLocks xmlns:a="http://schemas.openxmlformats.org/drawingml/2006/main" noGrp="1"/>
          </p:cNvSpPr>
          <p:nvPr/>
        </p:nvSpPr>
        <p:spPr>
          <a:xfrm xmlns:a="http://schemas.openxmlformats.org/drawingml/2006/main">
            <a:off x="819150" y="1800225"/>
            <a:ext cx="21145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425" b="1" i="0">
                <a:solidFill>
                  <a:srgbClr val="FFFFFF"/>
                </a:solidFill>
                <a:latin typeface="Aptos"/>
                <a:ea typeface="Aptos"/>
                <a:cs typeface="Aptos"/>
              </a:defRPr>
            </a:pPr>
            <a:r>
              <a:rPr sz="1425" b="1" i="0">
                <a:solidFill>
                  <a:srgbClr val="FFFFFF"/>
                </a:solidFill>
                <a:latin typeface="Aptos"/>
                <a:ea typeface="Aptos"/>
                <a:cs typeface="Aptos"/>
              </a:rPr>
              <a:t>Instrument</a:t>
            </a:r>
          </a:p>
        </p:txBody>
      </p:sp>
      <p:sp>
        <p:nvSpPr>
          <p:cNvPr id="9" name="table-header-fill-2">
            <a:extLst xmlns:a="http://schemas.openxmlformats.org/drawingml/2006/main">
              <a:ext uri="{FF2B5EF4-FFF2-40B4-BE49-F238E27FC236}">
                <a16:creationId xmlns:a16="http://schemas.microsoft.com/office/drawing/2014/main" id="{46AC7C6E-20B7-45D2-AF97-7532916BE8B4}"/>
              </a:ext>
            </a:extLst>
          </p:cNvPr>
          <p:cNvSpPr>
            <a:spLocks xmlns:a="http://schemas.openxmlformats.org/drawingml/2006/main" noGrp="1"/>
          </p:cNvSpPr>
          <p:nvPr/>
        </p:nvSpPr>
        <p:spPr>
          <a:xfrm xmlns:a="http://schemas.openxmlformats.org/drawingml/2006/main">
            <a:off x="3067050" y="1676400"/>
            <a:ext cx="3905250" cy="514350"/>
          </a:xfrm>
          <a:prstGeom xmlns:a="http://schemas.openxmlformats.org/drawingml/2006/main" prst="rect">
            <a:avLst/>
          </a:prstGeom>
          <a:solidFill xmlns:a="http://schemas.openxmlformats.org/drawingml/2006/main">
            <a:srgbClr val="173F38"/>
          </a:solidFill>
          <a:ln xmlns:a="http://schemas.openxmlformats.org/drawingml/2006/main" w="9525">
            <a:solidFill>
              <a:srgbClr val="FFFFFF"/>
            </a:solidFill>
            <a:prstDash val="solid"/>
          </a:ln>
        </p:spPr>
      </p:sp>
      <p:sp>
        <p:nvSpPr>
          <p:cNvPr id="10" name="table-header-2">
            <a:extLst xmlns:a="http://schemas.openxmlformats.org/drawingml/2006/main">
              <a:ext uri="{FF2B5EF4-FFF2-40B4-BE49-F238E27FC236}">
                <a16:creationId xmlns:a16="http://schemas.microsoft.com/office/drawing/2014/main" id="{AF9522A9-0266-437F-906B-86ECFBD147C8}"/>
              </a:ext>
            </a:extLst>
          </p:cNvPr>
          <p:cNvSpPr>
            <a:spLocks xmlns:a="http://schemas.openxmlformats.org/drawingml/2006/main" noGrp="1"/>
          </p:cNvSpPr>
          <p:nvPr/>
        </p:nvSpPr>
        <p:spPr>
          <a:xfrm xmlns:a="http://schemas.openxmlformats.org/drawingml/2006/main">
            <a:off x="3200400" y="1800225"/>
            <a:ext cx="36385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425" b="1" i="0">
                <a:solidFill>
                  <a:srgbClr val="FFFFFF"/>
                </a:solidFill>
                <a:latin typeface="Aptos"/>
                <a:ea typeface="Aptos"/>
                <a:cs typeface="Aptos"/>
              </a:defRPr>
            </a:pPr>
            <a:r>
              <a:rPr sz="1425" b="1" i="0">
                <a:solidFill>
                  <a:srgbClr val="FFFFFF"/>
                </a:solidFill>
                <a:latin typeface="Aptos"/>
                <a:ea typeface="Aptos"/>
                <a:cs typeface="Aptos"/>
              </a:rPr>
              <a:t>Primary incentive channel</a:t>
            </a:r>
          </a:p>
        </p:txBody>
      </p:sp>
      <p:sp>
        <p:nvSpPr>
          <p:cNvPr id="11" name="table-header-fill-3">
            <a:extLst xmlns:a="http://schemas.openxmlformats.org/drawingml/2006/main">
              <a:ext uri="{FF2B5EF4-FFF2-40B4-BE49-F238E27FC236}">
                <a16:creationId xmlns:a16="http://schemas.microsoft.com/office/drawing/2014/main" id="{262F3F68-688A-4BAE-BCD6-DAF4C2D17D4F}"/>
              </a:ext>
            </a:extLst>
          </p:cNvPr>
          <p:cNvSpPr>
            <a:spLocks xmlns:a="http://schemas.openxmlformats.org/drawingml/2006/main" noGrp="1"/>
          </p:cNvSpPr>
          <p:nvPr/>
        </p:nvSpPr>
        <p:spPr>
          <a:xfrm xmlns:a="http://schemas.openxmlformats.org/drawingml/2006/main">
            <a:off x="6972300" y="1676400"/>
            <a:ext cx="4533900" cy="514350"/>
          </a:xfrm>
          <a:prstGeom xmlns:a="http://schemas.openxmlformats.org/drawingml/2006/main" prst="rect">
            <a:avLst/>
          </a:prstGeom>
          <a:solidFill xmlns:a="http://schemas.openxmlformats.org/drawingml/2006/main">
            <a:srgbClr val="173F38"/>
          </a:solidFill>
          <a:ln xmlns:a="http://schemas.openxmlformats.org/drawingml/2006/main" w="9525">
            <a:solidFill>
              <a:srgbClr val="FFFFFF"/>
            </a:solidFill>
            <a:prstDash val="solid"/>
          </a:ln>
        </p:spPr>
      </p:sp>
      <p:sp>
        <p:nvSpPr>
          <p:cNvPr id="12" name="table-header-3">
            <a:extLst xmlns:a="http://schemas.openxmlformats.org/drawingml/2006/main">
              <a:ext uri="{FF2B5EF4-FFF2-40B4-BE49-F238E27FC236}">
                <a16:creationId xmlns:a16="http://schemas.microsoft.com/office/drawing/2014/main" id="{FDBFF481-F0F8-4318-B6F1-9981A5A3EBA1}"/>
              </a:ext>
            </a:extLst>
          </p:cNvPr>
          <p:cNvSpPr>
            <a:spLocks xmlns:a="http://schemas.openxmlformats.org/drawingml/2006/main" noGrp="1"/>
          </p:cNvSpPr>
          <p:nvPr/>
        </p:nvSpPr>
        <p:spPr>
          <a:xfrm xmlns:a="http://schemas.openxmlformats.org/drawingml/2006/main">
            <a:off x="7105650" y="1800225"/>
            <a:ext cx="426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425" b="1" i="0">
                <a:solidFill>
                  <a:srgbClr val="FFFFFF"/>
                </a:solidFill>
                <a:latin typeface="Aptos"/>
                <a:ea typeface="Aptos"/>
                <a:cs typeface="Aptos"/>
              </a:defRPr>
            </a:pPr>
            <a:r>
              <a:rPr sz="1425" b="1" i="0">
                <a:solidFill>
                  <a:srgbClr val="FFFFFF"/>
                </a:solidFill>
                <a:latin typeface="Aptos"/>
                <a:ea typeface="Aptos"/>
                <a:cs typeface="Aptos"/>
              </a:rPr>
              <a:t>Behavior to trace</a:t>
            </a:r>
          </a:p>
        </p:txBody>
      </p:sp>
      <p:sp>
        <p:nvSpPr>
          <p:cNvPr id="13" name="table-cell-fill-1-1">
            <a:extLst xmlns:a="http://schemas.openxmlformats.org/drawingml/2006/main">
              <a:ext uri="{FF2B5EF4-FFF2-40B4-BE49-F238E27FC236}">
                <a16:creationId xmlns:a16="http://schemas.microsoft.com/office/drawing/2014/main" id="{D1BB33F7-BDB3-4227-A624-A6C5A037BA0E}"/>
              </a:ext>
            </a:extLst>
          </p:cNvPr>
          <p:cNvSpPr>
            <a:spLocks xmlns:a="http://schemas.openxmlformats.org/drawingml/2006/main" noGrp="1"/>
          </p:cNvSpPr>
          <p:nvPr/>
        </p:nvSpPr>
        <p:spPr>
          <a:xfrm xmlns:a="http://schemas.openxmlformats.org/drawingml/2006/main">
            <a:off x="685800" y="2190750"/>
            <a:ext cx="23812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4" name="table-cell-1-1">
            <a:extLst xmlns:a="http://schemas.openxmlformats.org/drawingml/2006/main">
              <a:ext uri="{FF2B5EF4-FFF2-40B4-BE49-F238E27FC236}">
                <a16:creationId xmlns:a16="http://schemas.microsoft.com/office/drawing/2014/main" id="{3089F8DA-E351-4946-9711-DDEFA5AFDC2D}"/>
              </a:ext>
            </a:extLst>
          </p:cNvPr>
          <p:cNvSpPr>
            <a:spLocks xmlns:a="http://schemas.openxmlformats.org/drawingml/2006/main" noGrp="1"/>
          </p:cNvSpPr>
          <p:nvPr/>
        </p:nvSpPr>
        <p:spPr>
          <a:xfrm xmlns:a="http://schemas.openxmlformats.org/drawingml/2006/main">
            <a:off x="819150" y="2305050"/>
            <a:ext cx="2114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575" b="1" i="0">
                <a:solidFill>
                  <a:srgbClr val="173F38"/>
                </a:solidFill>
                <a:latin typeface="Aptos"/>
                <a:ea typeface="Aptos"/>
                <a:cs typeface="Aptos"/>
              </a:defRPr>
            </a:pPr>
            <a:r>
              <a:rPr sz="1575" b="1" i="0">
                <a:solidFill>
                  <a:srgbClr val="173F38"/>
                </a:solidFill>
                <a:latin typeface="Aptos"/>
                <a:ea typeface="Aptos"/>
                <a:cs typeface="Aptos"/>
              </a:rPr>
              <a:t>Fine</a:t>
            </a:r>
          </a:p>
        </p:txBody>
      </p:sp>
      <p:sp>
        <p:nvSpPr>
          <p:cNvPr id="15" name="table-cell-fill-1-2">
            <a:extLst xmlns:a="http://schemas.openxmlformats.org/drawingml/2006/main">
              <a:ext uri="{FF2B5EF4-FFF2-40B4-BE49-F238E27FC236}">
                <a16:creationId xmlns:a16="http://schemas.microsoft.com/office/drawing/2014/main" id="{9CD5C5B4-938E-4842-B892-5592F97F3C4F}"/>
              </a:ext>
            </a:extLst>
          </p:cNvPr>
          <p:cNvSpPr>
            <a:spLocks xmlns:a="http://schemas.openxmlformats.org/drawingml/2006/main" noGrp="1"/>
          </p:cNvSpPr>
          <p:nvPr/>
        </p:nvSpPr>
        <p:spPr>
          <a:xfrm xmlns:a="http://schemas.openxmlformats.org/drawingml/2006/main">
            <a:off x="3067050" y="2190750"/>
            <a:ext cx="39052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6" name="table-cell-1-2">
            <a:extLst xmlns:a="http://schemas.openxmlformats.org/drawingml/2006/main">
              <a:ext uri="{FF2B5EF4-FFF2-40B4-BE49-F238E27FC236}">
                <a16:creationId xmlns:a16="http://schemas.microsoft.com/office/drawing/2014/main" id="{195D25BE-D434-461C-86EC-33C6C7BCDAB3}"/>
              </a:ext>
            </a:extLst>
          </p:cNvPr>
          <p:cNvSpPr>
            <a:spLocks xmlns:a="http://schemas.openxmlformats.org/drawingml/2006/main" noGrp="1"/>
          </p:cNvSpPr>
          <p:nvPr/>
        </p:nvSpPr>
        <p:spPr>
          <a:xfrm xmlns:a="http://schemas.openxmlformats.org/drawingml/2006/main">
            <a:off x="3200400" y="2305050"/>
            <a:ext cx="3638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Raises expected cost</a:t>
            </a:r>
          </a:p>
        </p:txBody>
      </p:sp>
      <p:sp>
        <p:nvSpPr>
          <p:cNvPr id="17" name="table-cell-fill-1-3">
            <a:extLst xmlns:a="http://schemas.openxmlformats.org/drawingml/2006/main">
              <a:ext uri="{FF2B5EF4-FFF2-40B4-BE49-F238E27FC236}">
                <a16:creationId xmlns:a16="http://schemas.microsoft.com/office/drawing/2014/main" id="{A34737CA-0E04-4779-81A3-0B8A557FBD71}"/>
              </a:ext>
            </a:extLst>
          </p:cNvPr>
          <p:cNvSpPr>
            <a:spLocks xmlns:a="http://schemas.openxmlformats.org/drawingml/2006/main" noGrp="1"/>
          </p:cNvSpPr>
          <p:nvPr/>
        </p:nvSpPr>
        <p:spPr>
          <a:xfrm xmlns:a="http://schemas.openxmlformats.org/drawingml/2006/main">
            <a:off x="6972300" y="2190750"/>
            <a:ext cx="453390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8" name="table-cell-1-3">
            <a:extLst xmlns:a="http://schemas.openxmlformats.org/drawingml/2006/main">
              <a:ext uri="{FF2B5EF4-FFF2-40B4-BE49-F238E27FC236}">
                <a16:creationId xmlns:a16="http://schemas.microsoft.com/office/drawing/2014/main" id="{3133C9CC-991A-4FB8-B0CA-4D5CAE38668B}"/>
              </a:ext>
            </a:extLst>
          </p:cNvPr>
          <p:cNvSpPr>
            <a:spLocks xmlns:a="http://schemas.openxmlformats.org/drawingml/2006/main" noGrp="1"/>
          </p:cNvSpPr>
          <p:nvPr/>
        </p:nvSpPr>
        <p:spPr>
          <a:xfrm xmlns:a="http://schemas.openxmlformats.org/drawingml/2006/main">
            <a:off x="7105650" y="2305050"/>
            <a:ext cx="4267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Comply, conceal, or accept the risk?</a:t>
            </a:r>
          </a:p>
        </p:txBody>
      </p:sp>
      <p:sp>
        <p:nvSpPr>
          <p:cNvPr id="19" name="table-cell-fill-2-1">
            <a:extLst xmlns:a="http://schemas.openxmlformats.org/drawingml/2006/main">
              <a:ext uri="{FF2B5EF4-FFF2-40B4-BE49-F238E27FC236}">
                <a16:creationId xmlns:a16="http://schemas.microsoft.com/office/drawing/2014/main" id="{8352222A-3E4F-473A-8E11-F9885B30E7B4}"/>
              </a:ext>
            </a:extLst>
          </p:cNvPr>
          <p:cNvSpPr>
            <a:spLocks xmlns:a="http://schemas.openxmlformats.org/drawingml/2006/main" noGrp="1"/>
          </p:cNvSpPr>
          <p:nvPr/>
        </p:nvSpPr>
        <p:spPr>
          <a:xfrm xmlns:a="http://schemas.openxmlformats.org/drawingml/2006/main">
            <a:off x="685800" y="2971800"/>
            <a:ext cx="2381250" cy="7810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20" name="table-cell-2-1">
            <a:extLst xmlns:a="http://schemas.openxmlformats.org/drawingml/2006/main">
              <a:ext uri="{FF2B5EF4-FFF2-40B4-BE49-F238E27FC236}">
                <a16:creationId xmlns:a16="http://schemas.microsoft.com/office/drawing/2014/main" id="{395CA796-4369-4BC9-8193-E22F67743F73}"/>
              </a:ext>
            </a:extLst>
          </p:cNvPr>
          <p:cNvSpPr>
            <a:spLocks xmlns:a="http://schemas.openxmlformats.org/drawingml/2006/main" noGrp="1"/>
          </p:cNvSpPr>
          <p:nvPr/>
        </p:nvSpPr>
        <p:spPr>
          <a:xfrm xmlns:a="http://schemas.openxmlformats.org/drawingml/2006/main">
            <a:off x="819150" y="3086100"/>
            <a:ext cx="2114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575" b="1" i="0">
                <a:solidFill>
                  <a:srgbClr val="173F38"/>
                </a:solidFill>
                <a:latin typeface="Aptos"/>
                <a:ea typeface="Aptos"/>
                <a:cs typeface="Aptos"/>
              </a:defRPr>
            </a:pPr>
            <a:r>
              <a:rPr sz="1575" b="1" i="0">
                <a:solidFill>
                  <a:srgbClr val="173F38"/>
                </a:solidFill>
                <a:latin typeface="Aptos"/>
                <a:ea typeface="Aptos"/>
                <a:cs typeface="Aptos"/>
              </a:rPr>
              <a:t>Damages</a:t>
            </a:r>
          </a:p>
        </p:txBody>
      </p:sp>
      <p:sp>
        <p:nvSpPr>
          <p:cNvPr id="21" name="table-cell-fill-2-2">
            <a:extLst xmlns:a="http://schemas.openxmlformats.org/drawingml/2006/main">
              <a:ext uri="{FF2B5EF4-FFF2-40B4-BE49-F238E27FC236}">
                <a16:creationId xmlns:a16="http://schemas.microsoft.com/office/drawing/2014/main" id="{80A17847-17DE-45C9-8C30-061D813B57CD}"/>
              </a:ext>
            </a:extLst>
          </p:cNvPr>
          <p:cNvSpPr>
            <a:spLocks xmlns:a="http://schemas.openxmlformats.org/drawingml/2006/main" noGrp="1"/>
          </p:cNvSpPr>
          <p:nvPr/>
        </p:nvSpPr>
        <p:spPr>
          <a:xfrm xmlns:a="http://schemas.openxmlformats.org/drawingml/2006/main">
            <a:off x="3067050" y="2971800"/>
            <a:ext cx="3905250" cy="7810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22" name="table-cell-2-2">
            <a:extLst xmlns:a="http://schemas.openxmlformats.org/drawingml/2006/main">
              <a:ext uri="{FF2B5EF4-FFF2-40B4-BE49-F238E27FC236}">
                <a16:creationId xmlns:a16="http://schemas.microsoft.com/office/drawing/2014/main" id="{9D604738-626B-4F2D-A90A-3C8D85E5B75C}"/>
              </a:ext>
            </a:extLst>
          </p:cNvPr>
          <p:cNvSpPr>
            <a:spLocks xmlns:a="http://schemas.openxmlformats.org/drawingml/2006/main" noGrp="1"/>
          </p:cNvSpPr>
          <p:nvPr/>
        </p:nvSpPr>
        <p:spPr>
          <a:xfrm xmlns:a="http://schemas.openxmlformats.org/drawingml/2006/main">
            <a:off x="3200400" y="3086100"/>
            <a:ext cx="3638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Places loss on an injurer</a:t>
            </a:r>
          </a:p>
        </p:txBody>
      </p:sp>
      <p:sp>
        <p:nvSpPr>
          <p:cNvPr id="23" name="table-cell-fill-2-3">
            <a:extLst xmlns:a="http://schemas.openxmlformats.org/drawingml/2006/main">
              <a:ext uri="{FF2B5EF4-FFF2-40B4-BE49-F238E27FC236}">
                <a16:creationId xmlns:a16="http://schemas.microsoft.com/office/drawing/2014/main" id="{B5684DE8-C6E6-400D-BD9C-EB6C6D0EACB4}"/>
              </a:ext>
            </a:extLst>
          </p:cNvPr>
          <p:cNvSpPr>
            <a:spLocks xmlns:a="http://schemas.openxmlformats.org/drawingml/2006/main" noGrp="1"/>
          </p:cNvSpPr>
          <p:nvPr/>
        </p:nvSpPr>
        <p:spPr>
          <a:xfrm xmlns:a="http://schemas.openxmlformats.org/drawingml/2006/main">
            <a:off x="6972300" y="2971800"/>
            <a:ext cx="4533900" cy="7810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24" name="table-cell-2-3">
            <a:extLst xmlns:a="http://schemas.openxmlformats.org/drawingml/2006/main">
              <a:ext uri="{FF2B5EF4-FFF2-40B4-BE49-F238E27FC236}">
                <a16:creationId xmlns:a16="http://schemas.microsoft.com/office/drawing/2014/main" id="{0AFD6050-9031-407A-9F1A-47D54B6E215E}"/>
              </a:ext>
            </a:extLst>
          </p:cNvPr>
          <p:cNvSpPr>
            <a:spLocks xmlns:a="http://schemas.openxmlformats.org/drawingml/2006/main" noGrp="1"/>
          </p:cNvSpPr>
          <p:nvPr/>
        </p:nvSpPr>
        <p:spPr>
          <a:xfrm xmlns:a="http://schemas.openxmlformats.org/drawingml/2006/main">
            <a:off x="7105650" y="3086100"/>
            <a:ext cx="4267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Precaution, insurance, or less activity?</a:t>
            </a:r>
          </a:p>
        </p:txBody>
      </p:sp>
      <p:sp>
        <p:nvSpPr>
          <p:cNvPr id="25" name="table-cell-fill-3-1">
            <a:extLst xmlns:a="http://schemas.openxmlformats.org/drawingml/2006/main">
              <a:ext uri="{FF2B5EF4-FFF2-40B4-BE49-F238E27FC236}">
                <a16:creationId xmlns:a16="http://schemas.microsoft.com/office/drawing/2014/main" id="{AD25E96B-C445-4CEC-9F25-AAB5F0FD07C5}"/>
              </a:ext>
            </a:extLst>
          </p:cNvPr>
          <p:cNvSpPr>
            <a:spLocks xmlns:a="http://schemas.openxmlformats.org/drawingml/2006/main" noGrp="1"/>
          </p:cNvSpPr>
          <p:nvPr/>
        </p:nvSpPr>
        <p:spPr>
          <a:xfrm xmlns:a="http://schemas.openxmlformats.org/drawingml/2006/main">
            <a:off x="685800" y="3752850"/>
            <a:ext cx="23812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6" name="table-cell-3-1">
            <a:extLst xmlns:a="http://schemas.openxmlformats.org/drawingml/2006/main">
              <a:ext uri="{FF2B5EF4-FFF2-40B4-BE49-F238E27FC236}">
                <a16:creationId xmlns:a16="http://schemas.microsoft.com/office/drawing/2014/main" id="{9441318F-499B-4289-90B1-6FEE9CE1FB71}"/>
              </a:ext>
            </a:extLst>
          </p:cNvPr>
          <p:cNvSpPr>
            <a:spLocks xmlns:a="http://schemas.openxmlformats.org/drawingml/2006/main" noGrp="1"/>
          </p:cNvSpPr>
          <p:nvPr/>
        </p:nvSpPr>
        <p:spPr>
          <a:xfrm xmlns:a="http://schemas.openxmlformats.org/drawingml/2006/main">
            <a:off x="819150" y="3867150"/>
            <a:ext cx="2114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575" b="1" i="0">
                <a:solidFill>
                  <a:srgbClr val="173F38"/>
                </a:solidFill>
                <a:latin typeface="Aptos"/>
                <a:ea typeface="Aptos"/>
                <a:cs typeface="Aptos"/>
              </a:defRPr>
            </a:pPr>
            <a:r>
              <a:rPr sz="1575" b="1" i="0">
                <a:solidFill>
                  <a:srgbClr val="173F38"/>
                </a:solidFill>
                <a:latin typeface="Aptos"/>
                <a:ea typeface="Aptos"/>
                <a:cs typeface="Aptos"/>
              </a:rPr>
              <a:t>Injunction</a:t>
            </a:r>
          </a:p>
        </p:txBody>
      </p:sp>
      <p:sp>
        <p:nvSpPr>
          <p:cNvPr id="27" name="table-cell-fill-3-2">
            <a:extLst xmlns:a="http://schemas.openxmlformats.org/drawingml/2006/main">
              <a:ext uri="{FF2B5EF4-FFF2-40B4-BE49-F238E27FC236}">
                <a16:creationId xmlns:a16="http://schemas.microsoft.com/office/drawing/2014/main" id="{77FCEEA9-DA81-4A8B-BE7A-659F0EC5679E}"/>
              </a:ext>
            </a:extLst>
          </p:cNvPr>
          <p:cNvSpPr>
            <a:spLocks xmlns:a="http://schemas.openxmlformats.org/drawingml/2006/main" noGrp="1"/>
          </p:cNvSpPr>
          <p:nvPr/>
        </p:nvSpPr>
        <p:spPr>
          <a:xfrm xmlns:a="http://schemas.openxmlformats.org/drawingml/2006/main">
            <a:off x="3067050" y="3752850"/>
            <a:ext cx="39052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8" name="table-cell-3-2">
            <a:extLst xmlns:a="http://schemas.openxmlformats.org/drawingml/2006/main">
              <a:ext uri="{FF2B5EF4-FFF2-40B4-BE49-F238E27FC236}">
                <a16:creationId xmlns:a16="http://schemas.microsoft.com/office/drawing/2014/main" id="{D6FCE572-2E22-4592-90D8-C92C4840180C}"/>
              </a:ext>
            </a:extLst>
          </p:cNvPr>
          <p:cNvSpPr>
            <a:spLocks xmlns:a="http://schemas.openxmlformats.org/drawingml/2006/main" noGrp="1"/>
          </p:cNvSpPr>
          <p:nvPr/>
        </p:nvSpPr>
        <p:spPr>
          <a:xfrm xmlns:a="http://schemas.openxmlformats.org/drawingml/2006/main">
            <a:off x="3200400" y="3867150"/>
            <a:ext cx="3638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Requires consent to continue</a:t>
            </a:r>
          </a:p>
        </p:txBody>
      </p:sp>
      <p:sp>
        <p:nvSpPr>
          <p:cNvPr id="29" name="table-cell-fill-3-3">
            <a:extLst xmlns:a="http://schemas.openxmlformats.org/drawingml/2006/main">
              <a:ext uri="{FF2B5EF4-FFF2-40B4-BE49-F238E27FC236}">
                <a16:creationId xmlns:a16="http://schemas.microsoft.com/office/drawing/2014/main" id="{0BAED257-8FCF-4EEB-9E12-31F54018E06A}"/>
              </a:ext>
            </a:extLst>
          </p:cNvPr>
          <p:cNvSpPr>
            <a:spLocks xmlns:a="http://schemas.openxmlformats.org/drawingml/2006/main" noGrp="1"/>
          </p:cNvSpPr>
          <p:nvPr/>
        </p:nvSpPr>
        <p:spPr>
          <a:xfrm xmlns:a="http://schemas.openxmlformats.org/drawingml/2006/main">
            <a:off x="6972300" y="3752850"/>
            <a:ext cx="453390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0" name="table-cell-3-3">
            <a:extLst xmlns:a="http://schemas.openxmlformats.org/drawingml/2006/main">
              <a:ext uri="{FF2B5EF4-FFF2-40B4-BE49-F238E27FC236}">
                <a16:creationId xmlns:a16="http://schemas.microsoft.com/office/drawing/2014/main" id="{A25B7266-3621-4C87-A0D4-D40DB5B9B33B}"/>
              </a:ext>
            </a:extLst>
          </p:cNvPr>
          <p:cNvSpPr>
            <a:spLocks xmlns:a="http://schemas.openxmlformats.org/drawingml/2006/main" noGrp="1"/>
          </p:cNvSpPr>
          <p:nvPr/>
        </p:nvSpPr>
        <p:spPr>
          <a:xfrm xmlns:a="http://schemas.openxmlformats.org/drawingml/2006/main">
            <a:off x="7105650" y="3867150"/>
            <a:ext cx="4267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Bargain, redesign, or stop?</a:t>
            </a:r>
          </a:p>
        </p:txBody>
      </p:sp>
      <p:sp>
        <p:nvSpPr>
          <p:cNvPr id="31" name="table-cell-fill-4-1">
            <a:extLst xmlns:a="http://schemas.openxmlformats.org/drawingml/2006/main">
              <a:ext uri="{FF2B5EF4-FFF2-40B4-BE49-F238E27FC236}">
                <a16:creationId xmlns:a16="http://schemas.microsoft.com/office/drawing/2014/main" id="{DC16B1E0-5255-42E7-8F6D-F433177250CA}"/>
              </a:ext>
            </a:extLst>
          </p:cNvPr>
          <p:cNvSpPr>
            <a:spLocks xmlns:a="http://schemas.openxmlformats.org/drawingml/2006/main" noGrp="1"/>
          </p:cNvSpPr>
          <p:nvPr/>
        </p:nvSpPr>
        <p:spPr>
          <a:xfrm xmlns:a="http://schemas.openxmlformats.org/drawingml/2006/main">
            <a:off x="685800" y="4533900"/>
            <a:ext cx="2381250" cy="7810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32" name="table-cell-4-1">
            <a:extLst xmlns:a="http://schemas.openxmlformats.org/drawingml/2006/main">
              <a:ext uri="{FF2B5EF4-FFF2-40B4-BE49-F238E27FC236}">
                <a16:creationId xmlns:a16="http://schemas.microsoft.com/office/drawing/2014/main" id="{E8BEB4F1-3338-45D3-A4B2-B28CC9EE9798}"/>
              </a:ext>
            </a:extLst>
          </p:cNvPr>
          <p:cNvSpPr>
            <a:spLocks xmlns:a="http://schemas.openxmlformats.org/drawingml/2006/main" noGrp="1"/>
          </p:cNvSpPr>
          <p:nvPr/>
        </p:nvSpPr>
        <p:spPr>
          <a:xfrm xmlns:a="http://schemas.openxmlformats.org/drawingml/2006/main">
            <a:off x="819150" y="4648200"/>
            <a:ext cx="2114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575" b="1" i="0">
                <a:solidFill>
                  <a:srgbClr val="173F38"/>
                </a:solidFill>
                <a:latin typeface="Aptos"/>
                <a:ea typeface="Aptos"/>
                <a:cs typeface="Aptos"/>
              </a:defRPr>
            </a:pPr>
            <a:r>
              <a:rPr sz="1575" b="1" i="0">
                <a:solidFill>
                  <a:srgbClr val="173F38"/>
                </a:solidFill>
                <a:latin typeface="Aptos"/>
                <a:ea typeface="Aptos"/>
                <a:cs typeface="Aptos"/>
              </a:rPr>
              <a:t>Contract remedy</a:t>
            </a:r>
          </a:p>
        </p:txBody>
      </p:sp>
      <p:sp>
        <p:nvSpPr>
          <p:cNvPr id="33" name="table-cell-fill-4-2">
            <a:extLst xmlns:a="http://schemas.openxmlformats.org/drawingml/2006/main">
              <a:ext uri="{FF2B5EF4-FFF2-40B4-BE49-F238E27FC236}">
                <a16:creationId xmlns:a16="http://schemas.microsoft.com/office/drawing/2014/main" id="{DCA71004-340E-4140-BE5D-83D0EF6CF2CC}"/>
              </a:ext>
            </a:extLst>
          </p:cNvPr>
          <p:cNvSpPr>
            <a:spLocks xmlns:a="http://schemas.openxmlformats.org/drawingml/2006/main" noGrp="1"/>
          </p:cNvSpPr>
          <p:nvPr/>
        </p:nvSpPr>
        <p:spPr>
          <a:xfrm xmlns:a="http://schemas.openxmlformats.org/drawingml/2006/main">
            <a:off x="3067050" y="4533900"/>
            <a:ext cx="3905250" cy="7810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34" name="table-cell-4-2">
            <a:extLst xmlns:a="http://schemas.openxmlformats.org/drawingml/2006/main">
              <a:ext uri="{FF2B5EF4-FFF2-40B4-BE49-F238E27FC236}">
                <a16:creationId xmlns:a16="http://schemas.microsoft.com/office/drawing/2014/main" id="{35C23CF8-12EB-46C8-8CBB-C7E568CACE8F}"/>
              </a:ext>
            </a:extLst>
          </p:cNvPr>
          <p:cNvSpPr>
            <a:spLocks xmlns:a="http://schemas.openxmlformats.org/drawingml/2006/main" noGrp="1"/>
          </p:cNvSpPr>
          <p:nvPr/>
        </p:nvSpPr>
        <p:spPr>
          <a:xfrm xmlns:a="http://schemas.openxmlformats.org/drawingml/2006/main">
            <a:off x="3200400" y="4648200"/>
            <a:ext cx="36385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Changes value of performance</a:t>
            </a:r>
          </a:p>
        </p:txBody>
      </p:sp>
      <p:sp>
        <p:nvSpPr>
          <p:cNvPr id="35" name="table-cell-fill-4-3">
            <a:extLst xmlns:a="http://schemas.openxmlformats.org/drawingml/2006/main">
              <a:ext uri="{FF2B5EF4-FFF2-40B4-BE49-F238E27FC236}">
                <a16:creationId xmlns:a16="http://schemas.microsoft.com/office/drawing/2014/main" id="{FFA14C15-3138-4432-A2C2-828E8A23E6B5}"/>
              </a:ext>
            </a:extLst>
          </p:cNvPr>
          <p:cNvSpPr>
            <a:spLocks xmlns:a="http://schemas.openxmlformats.org/drawingml/2006/main" noGrp="1"/>
          </p:cNvSpPr>
          <p:nvPr/>
        </p:nvSpPr>
        <p:spPr>
          <a:xfrm xmlns:a="http://schemas.openxmlformats.org/drawingml/2006/main">
            <a:off x="6972300" y="4533900"/>
            <a:ext cx="4533900" cy="7810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36" name="table-cell-4-3">
            <a:extLst xmlns:a="http://schemas.openxmlformats.org/drawingml/2006/main">
              <a:ext uri="{FF2B5EF4-FFF2-40B4-BE49-F238E27FC236}">
                <a16:creationId xmlns:a16="http://schemas.microsoft.com/office/drawing/2014/main" id="{6DE1C7FB-0E19-434F-B5A6-6D7F55C0121D}"/>
              </a:ext>
            </a:extLst>
          </p:cNvPr>
          <p:cNvSpPr>
            <a:spLocks xmlns:a="http://schemas.openxmlformats.org/drawingml/2006/main" noGrp="1"/>
          </p:cNvSpPr>
          <p:nvPr/>
        </p:nvSpPr>
        <p:spPr>
          <a:xfrm xmlns:a="http://schemas.openxmlformats.org/drawingml/2006/main">
            <a:off x="7105650" y="4648200"/>
            <a:ext cx="4267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00" b="0" i="0">
                <a:solidFill>
                  <a:srgbClr val="17242D"/>
                </a:solidFill>
                <a:latin typeface="Aptos"/>
                <a:ea typeface="Aptos"/>
                <a:cs typeface="Aptos"/>
              </a:defRPr>
            </a:pPr>
            <a:r>
              <a:rPr sz="1500" b="0" i="0">
                <a:solidFill>
                  <a:srgbClr val="17242D"/>
                </a:solidFill>
                <a:latin typeface="Aptos"/>
                <a:ea typeface="Aptos"/>
                <a:cs typeface="Aptos"/>
              </a:rPr>
              <a:t>Perform, renegotiate, rely, or insure?</a:t>
            </a:r>
          </a:p>
        </p:txBody>
      </p:sp>
      <p:sp>
        <p:nvSpPr>
          <p:cNvPr id="37" name="">
            <a:extLst xmlns:a="http://schemas.openxmlformats.org/drawingml/2006/main">
              <a:ext uri="{FF2B5EF4-FFF2-40B4-BE49-F238E27FC236}">
                <a16:creationId xmlns:a16="http://schemas.microsoft.com/office/drawing/2014/main" id="{8A8A7476-72D4-4349-91FE-A740C5F25AB0}"/>
              </a:ext>
            </a:extLst>
          </p:cNvPr>
          <p:cNvSpPr>
            <a:spLocks xmlns:a="http://schemas.openxmlformats.org/drawingml/2006/main" noGrp="1"/>
          </p:cNvSpPr>
          <p:nvPr/>
        </p:nvSpPr>
        <p:spPr>
          <a:xfrm xmlns:a="http://schemas.openxmlformats.org/drawingml/2006/main">
            <a:off x="1143000" y="5753100"/>
            <a:ext cx="9906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5476"/>
          </a:bodyPr>
          <a:lstStyle xmlns:a="http://schemas.openxmlformats.org/drawingml/2006/main"/>
          <a:p xmlns:a="http://schemas.openxmlformats.org/drawingml/2006/main">
            <a:pPr algn="ctr">
              <a:lnSpc>
                <a:spcPct val="105000"/>
              </a:lnSpc>
              <a:buNone/>
              <a:defRPr sz="1725" b="1" i="0">
                <a:solidFill>
                  <a:srgbClr val="173F38"/>
                </a:solidFill>
                <a:latin typeface="Aptos"/>
                <a:ea typeface="Aptos"/>
                <a:cs typeface="Aptos"/>
              </a:defRPr>
            </a:pPr>
            <a:r>
              <a:rPr sz="1725" b="1" i="0">
                <a:solidFill>
                  <a:srgbClr val="173F38"/>
                </a:solidFill>
                <a:latin typeface="Aptos"/>
                <a:ea typeface="Aptos"/>
                <a:cs typeface="Aptos"/>
              </a:rPr>
              <a:t>Do not stop at the intended response. Look for substitution, evasion, price changes, entry, and exit.</a:t>
            </a:r>
          </a:p>
        </p:txBody>
      </p:sp>
    </p:spTree>
    <p:extLst>
      <p:ext uri="{BB962C8B-B14F-4D97-AF65-F5344CB8AC3E}">
        <p14:creationId xmlns:p14="http://schemas.microsoft.com/office/powerpoint/2010/main" val="1634241692"/>
      </p:ext>
    </p:extLst>
  </p:cSld>
</p:sld>
</file>

<file path=ppt/slides/slide9.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7" name="accent-rule">
            <a:extLst xmlns:a="http://schemas.openxmlformats.org/drawingml/2006/main">
              <a:ext uri="{FF2B5EF4-FFF2-40B4-BE49-F238E27FC236}">
                <a16:creationId xmlns:a16="http://schemas.microsoft.com/office/drawing/2014/main" id="{6A9303B1-04F4-4AEF-A602-B33A202378C5}"/>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2F7B189C-3501-4EF3-86B4-6FB2C190FEFE}"/>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EC4951C4-A512-4ACC-81BF-A02C1B41CC0B}"/>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Face the rule forward</a:t>
            </a:r>
          </a:p>
        </p:txBody>
      </p:sp>
      <p:sp>
        <p:nvSpPr>
          <p:cNvPr id="4" name="footer-rule">
            <a:extLst xmlns:a="http://schemas.openxmlformats.org/drawingml/2006/main">
              <a:ext uri="{FF2B5EF4-FFF2-40B4-BE49-F238E27FC236}">
                <a16:creationId xmlns:a16="http://schemas.microsoft.com/office/drawing/2014/main" id="{A46D5559-A9B4-4D76-B55D-EA589A39CE6A}"/>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95B44503-D3F3-4625-91E2-F4BB30542AE5}"/>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footer-number">
            <a:extLst xmlns:a="http://schemas.openxmlformats.org/drawingml/2006/main">
              <a:ext uri="{FF2B5EF4-FFF2-40B4-BE49-F238E27FC236}">
                <a16:creationId xmlns:a16="http://schemas.microsoft.com/office/drawing/2014/main" id="{0F3B3911-55ED-486D-824D-9417C13DE36E}"/>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9</a:t>
            </a:r>
          </a:p>
        </p:txBody>
      </p:sp>
      <p:sp>
        <p:nvSpPr>
          <p:cNvPr id="7" name="">
            <a:extLst xmlns:a="http://schemas.openxmlformats.org/drawingml/2006/main">
              <a:ext uri="{FF2B5EF4-FFF2-40B4-BE49-F238E27FC236}">
                <a16:creationId xmlns:a16="http://schemas.microsoft.com/office/drawing/2014/main" id="{BC87DB1E-4168-4417-9C37-F6DC0920B896}"/>
              </a:ext>
            </a:extLst>
          </p:cNvPr>
          <p:cNvSpPr>
            <a:spLocks xmlns:a="http://schemas.openxmlformats.org/drawingml/2006/main" noGrp="1"/>
          </p:cNvSpPr>
          <p:nvPr/>
        </p:nvSpPr>
        <p:spPr>
          <a:xfrm xmlns:a="http://schemas.openxmlformats.org/drawingml/2006/main">
            <a:off x="1047750" y="1562100"/>
            <a:ext cx="476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975" b="1" i="0">
                <a:solidFill>
                  <a:srgbClr val="24594E"/>
                </a:solidFill>
                <a:latin typeface="Aptos"/>
                <a:ea typeface="Aptos"/>
                <a:cs typeface="Aptos"/>
              </a:defRPr>
            </a:pPr>
            <a:r>
              <a:rPr sz="975" b="1" i="0">
                <a:solidFill>
                  <a:srgbClr val="24594E"/>
                </a:solidFill>
                <a:latin typeface="Aptos"/>
                <a:ea typeface="Aptos"/>
                <a:cs typeface="Aptos"/>
              </a:rPr>
              <a:t>A DISPUTE HAS TWO TIME HORIZONS</a:t>
            </a:r>
          </a:p>
        </p:txBody>
      </p:sp>
      <p:sp>
        <p:nvSpPr>
          <p:cNvPr id="8" name="">
            <a:extLst xmlns:a="http://schemas.openxmlformats.org/drawingml/2006/main">
              <a:ext uri="{FF2B5EF4-FFF2-40B4-BE49-F238E27FC236}">
                <a16:creationId xmlns:a16="http://schemas.microsoft.com/office/drawing/2014/main" id="{8E596DBA-FDBD-4028-A6CB-AC688A7F9410}"/>
              </a:ext>
            </a:extLst>
          </p:cNvPr>
          <p:cNvSpPr>
            <a:spLocks xmlns:a="http://schemas.openxmlformats.org/drawingml/2006/main" noGrp="1"/>
          </p:cNvSpPr>
          <p:nvPr/>
        </p:nvSpPr>
        <p:spPr>
          <a:xfrm xmlns:a="http://schemas.openxmlformats.org/drawingml/2006/main">
            <a:off x="1257300" y="2247900"/>
            <a:ext cx="2667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500" b="1" i="0">
                <a:solidFill>
                  <a:srgbClr val="9A462F"/>
                </a:solidFill>
                <a:latin typeface="Aptos"/>
                <a:ea typeface="Aptos"/>
                <a:cs typeface="Aptos"/>
              </a:defRPr>
            </a:pPr>
            <a:r>
              <a:rPr sz="1500" b="1" i="0">
                <a:solidFill>
                  <a:srgbClr val="9A462F"/>
                </a:solidFill>
                <a:latin typeface="Aptos"/>
                <a:ea typeface="Aptos"/>
                <a:cs typeface="Aptos"/>
              </a:rPr>
              <a:t>PAST</a:t>
            </a:r>
          </a:p>
        </p:txBody>
      </p:sp>
      <p:sp>
        <p:nvSpPr>
          <p:cNvPr id="9" name="">
            <a:extLst xmlns:a="http://schemas.openxmlformats.org/drawingml/2006/main">
              <a:ext uri="{FF2B5EF4-FFF2-40B4-BE49-F238E27FC236}">
                <a16:creationId xmlns:a16="http://schemas.microsoft.com/office/drawing/2014/main" id="{2011F71B-30C0-4F1C-84D6-9F8A20156817}"/>
              </a:ext>
            </a:extLst>
          </p:cNvPr>
          <p:cNvSpPr>
            <a:spLocks xmlns:a="http://schemas.openxmlformats.org/drawingml/2006/main" noGrp="1"/>
          </p:cNvSpPr>
          <p:nvPr/>
        </p:nvSpPr>
        <p:spPr>
          <a:xfrm xmlns:a="http://schemas.openxmlformats.org/drawingml/2006/main">
            <a:off x="1257300" y="2800350"/>
            <a:ext cx="2667000" cy="1466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Who acted wrongfully?</a:t>
            </a:r>
          </a:p>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What duty was violated?</a:t>
            </a:r>
          </a:p>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What remedy is owed?</a:t>
            </a:r>
          </a:p>
        </p:txBody>
      </p:sp>
      <p:sp>
        <p:nvSpPr>
          <p:cNvPr id="10" name="">
            <a:extLst xmlns:a="http://schemas.openxmlformats.org/drawingml/2006/main">
              <a:ext uri="{FF2B5EF4-FFF2-40B4-BE49-F238E27FC236}">
                <a16:creationId xmlns:a16="http://schemas.microsoft.com/office/drawing/2014/main" id="{0B6677EE-A13A-466B-910E-A98AE17EEB08}"/>
              </a:ext>
            </a:extLst>
          </p:cNvPr>
          <p:cNvSpPr>
            <a:spLocks xmlns:a="http://schemas.openxmlformats.org/drawingml/2006/main" noGrp="1"/>
          </p:cNvSpPr>
          <p:nvPr/>
        </p:nvSpPr>
        <p:spPr>
          <a:xfrm xmlns:a="http://schemas.openxmlformats.org/drawingml/2006/main">
            <a:off x="4229100" y="3143250"/>
            <a:ext cx="666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1" name="decision-field">
            <a:extLst xmlns:a="http://schemas.openxmlformats.org/drawingml/2006/main">
              <a:ext uri="{FF2B5EF4-FFF2-40B4-BE49-F238E27FC236}">
                <a16:creationId xmlns:a16="http://schemas.microsoft.com/office/drawing/2014/main" id="{F1BF81CE-3793-4502-95EB-9512E3D68B9B}"/>
              </a:ext>
            </a:extLst>
          </p:cNvPr>
          <p:cNvSpPr>
            <a:spLocks xmlns:a="http://schemas.openxmlformats.org/drawingml/2006/main" noGrp="1"/>
          </p:cNvSpPr>
          <p:nvPr/>
        </p:nvSpPr>
        <p:spPr>
          <a:xfrm xmlns:a="http://schemas.openxmlformats.org/drawingml/2006/main">
            <a:off x="5010150" y="2343150"/>
            <a:ext cx="2171700" cy="1962150"/>
          </a:xfrm>
          <a:prstGeom xmlns:a="http://schemas.openxmlformats.org/drawingml/2006/main" prst="rect">
            <a:avLst/>
          </a:prstGeom>
          <a:solidFill xmlns:a="http://schemas.openxmlformats.org/drawingml/2006/main">
            <a:srgbClr val="F6F0DF"/>
          </a:solidFill>
          <a:ln xmlns:a="http://schemas.openxmlformats.org/drawingml/2006/main" w="9525">
            <a:solidFill>
              <a:srgbClr val="B88424"/>
            </a:solidFill>
            <a:prstDash val="solid"/>
          </a:ln>
        </p:spPr>
      </p:sp>
      <p:sp>
        <p:nvSpPr>
          <p:cNvPr id="12" name="">
            <a:extLst xmlns:a="http://schemas.openxmlformats.org/drawingml/2006/main">
              <a:ext uri="{FF2B5EF4-FFF2-40B4-BE49-F238E27FC236}">
                <a16:creationId xmlns:a16="http://schemas.microsoft.com/office/drawing/2014/main" id="{0F923330-19F7-4AF7-95DC-9A89DC33AD25}"/>
              </a:ext>
            </a:extLst>
          </p:cNvPr>
          <p:cNvSpPr>
            <a:spLocks xmlns:a="http://schemas.openxmlformats.org/drawingml/2006/main" noGrp="1"/>
          </p:cNvSpPr>
          <p:nvPr/>
        </p:nvSpPr>
        <p:spPr>
          <a:xfrm xmlns:a="http://schemas.openxmlformats.org/drawingml/2006/main">
            <a:off x="5295900" y="2857500"/>
            <a:ext cx="16002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250" b="1" i="0">
                <a:solidFill>
                  <a:srgbClr val="75530D"/>
                </a:solidFill>
                <a:latin typeface="Georgia"/>
                <a:ea typeface="Georgia"/>
                <a:cs typeface="Georgia"/>
              </a:defRPr>
            </a:pPr>
            <a:r>
              <a:rPr sz="2250" b="1" i="0">
                <a:solidFill>
                  <a:srgbClr val="75530D"/>
                </a:solidFill>
                <a:latin typeface="Georgia"/>
                <a:ea typeface="Georgia"/>
                <a:cs typeface="Georgia"/>
              </a:rPr>
              <a:t>LEGAL</a:t>
            </a:r>
          </a:p>
          <a:p xmlns:a="http://schemas.openxmlformats.org/drawingml/2006/main">
            <a:pPr algn="ctr">
              <a:lnSpc>
                <a:spcPct val="105000"/>
              </a:lnSpc>
              <a:buNone/>
              <a:defRPr sz="2250" b="1" i="0">
                <a:solidFill>
                  <a:srgbClr val="75530D"/>
                </a:solidFill>
                <a:latin typeface="Georgia"/>
                <a:ea typeface="Georgia"/>
                <a:cs typeface="Georgia"/>
              </a:defRPr>
            </a:pPr>
            <a:r>
              <a:rPr sz="2250" b="1" i="0">
                <a:solidFill>
                  <a:srgbClr val="75530D"/>
                </a:solidFill>
                <a:latin typeface="Georgia"/>
                <a:ea typeface="Georgia"/>
                <a:cs typeface="Georgia"/>
              </a:rPr>
              <a:t>DECISION</a:t>
            </a:r>
          </a:p>
        </p:txBody>
      </p:sp>
      <p:sp>
        <p:nvSpPr>
          <p:cNvPr id="13" name="">
            <a:extLst xmlns:a="http://schemas.openxmlformats.org/drawingml/2006/main">
              <a:ext uri="{FF2B5EF4-FFF2-40B4-BE49-F238E27FC236}">
                <a16:creationId xmlns:a16="http://schemas.microsoft.com/office/drawing/2014/main" id="{A1C7159E-EA92-4B76-84B5-16B95D20DB90}"/>
              </a:ext>
            </a:extLst>
          </p:cNvPr>
          <p:cNvSpPr>
            <a:spLocks xmlns:a="http://schemas.openxmlformats.org/drawingml/2006/main" noGrp="1"/>
          </p:cNvSpPr>
          <p:nvPr/>
        </p:nvSpPr>
        <p:spPr>
          <a:xfrm xmlns:a="http://schemas.openxmlformats.org/drawingml/2006/main">
            <a:off x="7296150" y="3143250"/>
            <a:ext cx="666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5AD483CB-51F7-406D-B194-46BFDCD35567}"/>
              </a:ext>
            </a:extLst>
          </p:cNvPr>
          <p:cNvSpPr>
            <a:spLocks xmlns:a="http://schemas.openxmlformats.org/drawingml/2006/main" noGrp="1"/>
          </p:cNvSpPr>
          <p:nvPr/>
        </p:nvSpPr>
        <p:spPr>
          <a:xfrm xmlns:a="http://schemas.openxmlformats.org/drawingml/2006/main">
            <a:off x="8248650" y="2247900"/>
            <a:ext cx="2667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500" b="1" i="0">
                <a:solidFill>
                  <a:srgbClr val="24594E"/>
                </a:solidFill>
                <a:latin typeface="Aptos"/>
                <a:ea typeface="Aptos"/>
                <a:cs typeface="Aptos"/>
              </a:defRPr>
            </a:pPr>
            <a:r>
              <a:rPr sz="1500" b="1" i="0">
                <a:solidFill>
                  <a:srgbClr val="24594E"/>
                </a:solidFill>
                <a:latin typeface="Aptos"/>
                <a:ea typeface="Aptos"/>
                <a:cs typeface="Aptos"/>
              </a:rPr>
              <a:t>FUTURE</a:t>
            </a:r>
          </a:p>
        </p:txBody>
      </p:sp>
      <p:sp>
        <p:nvSpPr>
          <p:cNvPr id="15" name="">
            <a:extLst xmlns:a="http://schemas.openxmlformats.org/drawingml/2006/main">
              <a:ext uri="{FF2B5EF4-FFF2-40B4-BE49-F238E27FC236}">
                <a16:creationId xmlns:a16="http://schemas.microsoft.com/office/drawing/2014/main" id="{600914F8-99A8-4F76-B5D7-5EA28CE2FD98}"/>
              </a:ext>
            </a:extLst>
          </p:cNvPr>
          <p:cNvSpPr>
            <a:spLocks xmlns:a="http://schemas.openxmlformats.org/drawingml/2006/main" noGrp="1"/>
          </p:cNvSpPr>
          <p:nvPr/>
        </p:nvSpPr>
        <p:spPr>
          <a:xfrm xmlns:a="http://schemas.openxmlformats.org/drawingml/2006/main">
            <a:off x="8248650" y="2800350"/>
            <a:ext cx="2667000" cy="1466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What will drivers, sellers, factories, platforms, and courts do next?</a:t>
            </a:r>
          </a:p>
        </p:txBody>
      </p:sp>
      <p:sp>
        <p:nvSpPr>
          <p:cNvPr id="16" name="">
            <a:extLst xmlns:a="http://schemas.openxmlformats.org/drawingml/2006/main">
              <a:ext uri="{FF2B5EF4-FFF2-40B4-BE49-F238E27FC236}">
                <a16:creationId xmlns:a16="http://schemas.microsoft.com/office/drawing/2014/main" id="{DFD22B99-35EB-4590-8B7A-229BD7417850}"/>
              </a:ext>
            </a:extLst>
          </p:cNvPr>
          <p:cNvSpPr>
            <a:spLocks xmlns:a="http://schemas.openxmlformats.org/drawingml/2006/main" noGrp="1"/>
          </p:cNvSpPr>
          <p:nvPr/>
        </p:nvSpPr>
        <p:spPr>
          <a:xfrm xmlns:a="http://schemas.openxmlformats.org/drawingml/2006/main">
            <a:off x="1428750" y="5143500"/>
            <a:ext cx="9334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1123"/>
          </a:bodyPr>
          <a:lstStyle xmlns:a="http://schemas.openxmlformats.org/drawingml/2006/main"/>
          <a:p xmlns:a="http://schemas.openxmlformats.org/drawingml/2006/main">
            <a:pPr algn="ctr">
              <a:lnSpc>
                <a:spcPct val="105000"/>
              </a:lnSpc>
              <a:buNone/>
              <a:defRPr sz="2025" b="1" i="0">
                <a:solidFill>
                  <a:srgbClr val="173F38"/>
                </a:solidFill>
                <a:latin typeface="Aptos"/>
                <a:ea typeface="Aptos"/>
                <a:cs typeface="Aptos"/>
              </a:defRPr>
            </a:pPr>
            <a:r>
              <a:rPr sz="2025" b="1" i="0">
                <a:solidFill>
                  <a:srgbClr val="173F38"/>
                </a:solidFill>
                <a:latin typeface="Aptos"/>
                <a:ea typeface="Aptos"/>
                <a:cs typeface="Aptos"/>
              </a:rPr>
              <a:t>A decision settles one dispute and changes the expected rules for many later choices.</a:t>
            </a:r>
          </a:p>
        </p:txBody>
      </p:sp>
    </p:spTree>
    <p:extLst>
      <p:ext uri="{BB962C8B-B14F-4D97-AF65-F5344CB8AC3E}">
        <p14:creationId xmlns:p14="http://schemas.microsoft.com/office/powerpoint/2010/main" val="131190565"/>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2026-08-01T20:17:46.8620000Z</dcterms:created>
  <dcterms:modified xsi:type="dcterms:W3CDTF">2026-08-01T20:17:46.8620000Z</dcterms:modified>
</coreProperties>
</file>